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4" r:id="rId8"/>
    <p:sldId id="266" r:id="rId9"/>
    <p:sldId id="267" r:id="rId10"/>
    <p:sldId id="268" r:id="rId11"/>
    <p:sldId id="260" r:id="rId12"/>
    <p:sldId id="269" r:id="rId13"/>
    <p:sldId id="271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emckclac-my.sharepoint.com/personal/stqa4199_kcl_ac_uk/Documents/CSGUK/ACCESSIBILITY%20SURVEY/Copy%20of%20SurveySummary_03292017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372291640919228E-2"/>
          <c:y val="3.8905723619971425E-2"/>
          <c:w val="0.6481988720997548"/>
          <c:h val="0.890244948315092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2'!$A$4:$A$7</c:f>
              <c:strCache>
                <c:ptCount val="4"/>
                <c:pt idx="0">
                  <c:v>1,000 to 5,000</c:v>
                </c:pt>
                <c:pt idx="1">
                  <c:v>5,000 to 10,000</c:v>
                </c:pt>
                <c:pt idx="2">
                  <c:v>10,000 to 20,000</c:v>
                </c:pt>
                <c:pt idx="3">
                  <c:v>20,000 plus</c:v>
                </c:pt>
              </c:strCache>
            </c:strRef>
          </c:cat>
          <c:val>
            <c:numRef>
              <c:f>'[Copy of SurveySummary_03292017.xls]Question 2'!$C$4:$C$7</c:f>
              <c:numCache>
                <c:formatCode>0.0%</c:formatCode>
                <c:ptCount val="4"/>
                <c:pt idx="0">
                  <c:v>0.05</c:v>
                </c:pt>
                <c:pt idx="1">
                  <c:v>0.17499999999999999</c:v>
                </c:pt>
                <c:pt idx="2">
                  <c:v>0.38799999999999996</c:v>
                </c:pt>
                <c:pt idx="3">
                  <c:v>0.38799999999999996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69599705991401"/>
          <c:y val="0.20214065120035302"/>
          <c:w val="0.37542828459639349"/>
          <c:h val="0.604355803468652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28575">
      <a:solidFill>
        <a:schemeClr val="tx1">
          <a:lumMod val="65000"/>
          <a:lumOff val="3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 b="1" dirty="0">
                <a:solidFill>
                  <a:schemeClr val="tx1"/>
                </a:solidFill>
                <a:latin typeface="+mn-lt"/>
              </a:rPr>
              <a:t>Do you subscribe to </a:t>
            </a:r>
            <a:r>
              <a:rPr lang="en-GB" sz="1200" b="1" dirty="0" err="1">
                <a:solidFill>
                  <a:schemeClr val="tx1"/>
                </a:solidFill>
                <a:latin typeface="+mn-lt"/>
              </a:rPr>
              <a:t>SensusAccess</a:t>
            </a:r>
            <a:r>
              <a:rPr lang="en-GB" sz="1200" b="1" dirty="0">
                <a:solidFill>
                  <a:schemeClr val="tx1"/>
                </a:solidFill>
                <a:latin typeface="+mn-lt"/>
              </a:rPr>
              <a:t> (self-service option for accessible formats)</a:t>
            </a:r>
          </a:p>
        </c:rich>
      </c:tx>
      <c:layout>
        <c:manualLayout>
          <c:xMode val="edge"/>
          <c:yMode val="edge"/>
          <c:x val="3.4254727168113114E-3"/>
          <c:y val="8.6527916404815868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826164747424585E-2"/>
          <c:y val="0.15003265436890811"/>
          <c:w val="0.5576868206789467"/>
          <c:h val="0.815538550638916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12'!$A$4:$A$5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12'!$C$4:$C$5</c:f>
              <c:numCache>
                <c:formatCode>0.0%</c:formatCode>
                <c:ptCount val="2"/>
                <c:pt idx="0">
                  <c:v>0.18600000000000003</c:v>
                </c:pt>
                <c:pt idx="1">
                  <c:v>0.81400000000000006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401007306519123"/>
          <c:y val="0.46959644128990924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Do you offer free inter-library-loans</a:t>
            </a:r>
          </a:p>
        </c:rich>
      </c:tx>
      <c:layout>
        <c:manualLayout>
          <c:xMode val="edge"/>
          <c:yMode val="edge"/>
          <c:x val="2.4236111111110756E-3"/>
          <c:y val="8.65432098765432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82638888888888"/>
          <c:y val="0.1115141975308642"/>
          <c:w val="0.56336868850297828"/>
          <c:h val="0.853207891267112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13'!$A$4:$A$5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13'!$C$4:$C$5</c:f>
              <c:numCache>
                <c:formatCode>0.0%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00710299340435"/>
          <c:y val="0.46959644128990924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Do you offer postal loans</a:t>
            </a:r>
          </a:p>
        </c:rich>
      </c:tx>
      <c:layout>
        <c:manualLayout>
          <c:xMode val="edge"/>
          <c:yMode val="edge"/>
          <c:x val="5.4680664914504484E-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10456349206349E-2"/>
          <c:y val="0.10119475308641973"/>
          <c:w val="0.56504049036553361"/>
          <c:h val="0.859607596109309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14'!$A$4:$A$5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14'!$C$4:$C$5</c:f>
              <c:numCache>
                <c:formatCode>0.0%</c:formatCode>
                <c:ptCount val="2"/>
                <c:pt idx="0">
                  <c:v>0.52200000000000002</c:v>
                </c:pt>
                <c:pt idx="1">
                  <c:v>0.47799999999999998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08435759554445"/>
          <c:y val="0.50285823683804232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Do you offer inter-site transfers </a:t>
            </a:r>
          </a:p>
        </c:rich>
      </c:tx>
      <c:layout>
        <c:manualLayout>
          <c:xMode val="edge"/>
          <c:yMode val="edge"/>
          <c:x val="1.4498015873015873E-3"/>
          <c:y val="6.40246913580246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8234126984127"/>
          <c:y val="9.6278703703703686E-2"/>
          <c:w val="0.53912777030430148"/>
          <c:h val="0.841759645816085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17'!$A$4:$A$5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17'!$C$4:$C$5</c:f>
              <c:numCache>
                <c:formatCode>0.0%</c:formatCode>
                <c:ptCount val="2"/>
                <c:pt idx="0">
                  <c:v>0.85099999999999998</c:v>
                </c:pt>
                <c:pt idx="1">
                  <c:v>0.14899999999999999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730177897452405"/>
          <c:y val="0.47065194031954066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Do you offer free printing </a:t>
            </a:r>
          </a:p>
        </c:rich>
      </c:tx>
      <c:layout>
        <c:manualLayout>
          <c:xMode val="edge"/>
          <c:yMode val="edge"/>
          <c:x val="6.1613095238095298E-3"/>
          <c:y val="1.0802469135802103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4031746031746"/>
          <c:y val="0.13538981481481482"/>
          <c:w val="0.53502871691266773"/>
          <c:h val="0.8533330863053881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15'!$C$4:$C$5</c:f>
              <c:numCache>
                <c:formatCode>0.0%</c:formatCode>
                <c:ptCount val="2"/>
                <c:pt idx="0">
                  <c:v>4.2999999999999997E-2</c:v>
                </c:pt>
                <c:pt idx="1">
                  <c:v>0.95700000000000007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81777546072361"/>
          <c:y val="0.50285823683804232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solidFill>
                  <a:schemeClr val="tx1"/>
                </a:solidFill>
                <a:latin typeface="+mn-lt"/>
              </a:rPr>
              <a:t>Do you offer a printing/scanning/photocopying service</a:t>
            </a:r>
          </a:p>
        </c:rich>
      </c:tx>
      <c:layout>
        <c:manualLayout>
          <c:xMode val="edge"/>
          <c:yMode val="edge"/>
          <c:x val="1.0382215320157281E-3"/>
          <c:y val="2.482810454062370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22301587301585"/>
          <c:y val="0.11231234567901234"/>
          <c:w val="0.57454108683255878"/>
          <c:h val="0.832811099954787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16'!$A$4:$A$5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16'!$C$4:$C$5</c:f>
              <c:numCache>
                <c:formatCode>0.0%</c:formatCode>
                <c:ptCount val="2"/>
                <c:pt idx="0">
                  <c:v>0.7390000000000001</c:v>
                </c:pt>
                <c:pt idx="1">
                  <c:v>0.26100000000000001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372367745249086"/>
          <c:y val="0.47065194031954066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Adjustable furniture - desk, chairs</a:t>
            </a:r>
          </a:p>
        </c:rich>
      </c:tx>
      <c:layout>
        <c:manualLayout>
          <c:xMode val="edge"/>
          <c:yMode val="edge"/>
          <c:x val="2.0541666666666755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14920634920636"/>
          <c:y val="0.11372579898100971"/>
          <c:w val="0.52171706349206348"/>
          <c:h val="0.811935772734290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21'!$C$4:$C$5</c:f>
              <c:numCache>
                <c:formatCode>0.0%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153948412698421"/>
          <c:y val="0.46092573722402341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Is your library space accessible</a:t>
            </a:r>
          </a:p>
        </c:rich>
      </c:tx>
      <c:layout>
        <c:manualLayout>
          <c:xMode val="edge"/>
          <c:yMode val="edge"/>
          <c:x val="6.5535714285714719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25238095238098"/>
          <c:y val="0.20000028722467719"/>
          <c:w val="0.49399880952380953"/>
          <c:h val="0.768798517832329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19'!$A$4:$A$6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Partly </c:v>
                </c:pt>
              </c:strCache>
            </c:strRef>
          </c:cat>
          <c:val>
            <c:numRef>
              <c:f>'[Copy of SurveySummary_03292017.xls]Question 19'!$C$4:$C$6</c:f>
              <c:numCache>
                <c:formatCode>0.0%</c:formatCode>
                <c:ptCount val="3"/>
                <c:pt idx="0">
                  <c:v>0.67400000000000004</c:v>
                </c:pt>
                <c:pt idx="1">
                  <c:v>0</c:v>
                </c:pt>
                <c:pt idx="2">
                  <c:v>0.32600000000000001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498670634920632"/>
          <c:y val="0.47269044310637642"/>
          <c:w val="0.31080952380952381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Accessible toilets within the library space, or nearby </a:t>
            </a:r>
          </a:p>
        </c:rich>
      </c:tx>
      <c:layout>
        <c:manualLayout>
          <c:xMode val="edge"/>
          <c:yMode val="edge"/>
          <c:x val="8.634920634920649E-4"/>
          <c:y val="1.176470588235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62936507936507"/>
          <c:y val="0.14509834800061758"/>
          <c:w val="0.49651865079365082"/>
          <c:h val="0.772720086459780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'[Copy of SurveySummary_03292017.xls]Question 20'!$A$4:$A$5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20'!$C$4:$C$5</c:f>
              <c:numCache>
                <c:formatCode>0.0%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41011904761908"/>
          <c:y val="0.46484730585147438"/>
          <c:w val="0.18246666666666667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Dedicated space, e.g. assistive technology rooms </a:t>
            </a:r>
          </a:p>
        </c:rich>
      </c:tx>
      <c:layout>
        <c:manualLayout>
          <c:xMode val="edge"/>
          <c:yMode val="edge"/>
          <c:x val="3.7206349206349168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18888888888889"/>
          <c:y val="0.10980423035355874"/>
          <c:w val="0.50155833333333333"/>
          <c:h val="0.780563223714682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23'!$A$4:$A$5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23'!$C$4:$C$5</c:f>
              <c:numCache>
                <c:formatCode>0.0%</c:formatCode>
                <c:ptCount val="2"/>
                <c:pt idx="0">
                  <c:v>0.65300000000000002</c:v>
                </c:pt>
                <c:pt idx="1">
                  <c:v>0.34700000000000003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405932539682549"/>
          <c:y val="0.50014142349853319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Accessible formats service offered </a:t>
            </a:r>
          </a:p>
        </c:rich>
      </c:tx>
      <c:layout>
        <c:manualLayout>
          <c:xMode val="edge"/>
          <c:yMode val="edge"/>
          <c:x val="6.8287037037037101E-3"/>
          <c:y val="1.52086421466869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82678571428572"/>
          <c:y val="0.10121820987654322"/>
          <c:w val="0.56886646981627298"/>
          <c:h val="0.829980996510442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3'!$A$4:$A$5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3'!$C$4:$C$5</c:f>
              <c:numCache>
                <c:formatCode>0.0%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096111111111115"/>
          <c:y val="0.42899413580246915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If you have dedicated space, is this bookable?</a:t>
            </a:r>
          </a:p>
        </c:rich>
      </c:tx>
      <c:layout>
        <c:manualLayout>
          <c:xMode val="edge"/>
          <c:yMode val="edge"/>
          <c:x val="1.7364756488772077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1790609507145"/>
          <c:y val="0.13725521074571559"/>
          <c:w val="0.47627369495479732"/>
          <c:h val="0.799999691215068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24'!$A$4:$A$5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24'!$C$4:$C$5</c:f>
              <c:numCache>
                <c:formatCode>0.0%</c:formatCode>
                <c:ptCount val="2"/>
                <c:pt idx="0">
                  <c:v>0.57600000000000007</c:v>
                </c:pt>
                <c:pt idx="1">
                  <c:v>0.42399999999999999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92136920384954"/>
          <c:y val="0.50014142349853319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Video magnifiers</a:t>
            </a:r>
          </a:p>
        </c:rich>
      </c:tx>
      <c:layout>
        <c:manualLayout>
          <c:xMode val="edge"/>
          <c:yMode val="edge"/>
          <c:x val="7.2907553219339319E-7"/>
          <c:y val="1.176470588235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00178571428571"/>
          <c:y val="0.1159870310328856"/>
          <c:w val="0.50358194444444448"/>
          <c:h val="0.7837125212289640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22'!$A$4:$A$5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22'!$C$4:$C$5</c:f>
              <c:numCache>
                <c:formatCode>0.0%</c:formatCode>
                <c:ptCount val="2"/>
                <c:pt idx="0">
                  <c:v>0.68799999999999994</c:v>
                </c:pt>
                <c:pt idx="1">
                  <c:v>0.313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47692475940512"/>
          <c:y val="0.50798456075343523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Large print keyboards</a:t>
            </a:r>
          </a:p>
        </c:rich>
      </c:tx>
      <c:layout>
        <c:manualLayout>
          <c:xMode val="edge"/>
          <c:yMode val="edge"/>
          <c:x val="1.1579542140565523E-3"/>
          <c:y val="7.84313725490196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18888888888889"/>
          <c:y val="0.10980423035355874"/>
          <c:w val="0.50155833333333333"/>
          <c:h val="0.780563223714682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25'!$C$4:$C$5</c:f>
              <c:numCache>
                <c:formatCode>0.0%</c:formatCode>
                <c:ptCount val="2"/>
                <c:pt idx="0">
                  <c:v>0.63300000000000001</c:v>
                </c:pt>
                <c:pt idx="1">
                  <c:v>0.36700000000000005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888433216681245"/>
          <c:y val="0.50798456075343523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Induction loops fitted </a:t>
            </a:r>
          </a:p>
        </c:rich>
      </c:tx>
      <c:layout>
        <c:manualLayout>
          <c:xMode val="edge"/>
          <c:yMode val="edge"/>
          <c:x val="6.9351190476190216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243095238095241"/>
          <c:y val="0.13725521074571559"/>
          <c:w val="0.49903849206349205"/>
          <c:h val="0.776641655087231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26'!$A$4:$A$5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26'!$C$4:$C$5</c:f>
              <c:numCache>
                <c:formatCode>0.0%</c:formatCode>
                <c:ptCount val="2"/>
                <c:pt idx="0">
                  <c:v>0.69400000000000006</c:v>
                </c:pt>
                <c:pt idx="1">
                  <c:v>0.30599999999999999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429742063492067"/>
          <c:y val="0.46092573722402341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Do you provide ergonomic equipment, e.g. writing slopes, trolleys, document holders</a:t>
            </a:r>
          </a:p>
        </c:rich>
      </c:tx>
      <c:layout>
        <c:manualLayout>
          <c:xMode val="edge"/>
          <c:yMode val="edge"/>
          <c:x val="1.5875000000000064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135952380952381"/>
          <c:y val="0.20269445731048324"/>
          <c:w val="0.48559583333333334"/>
          <c:h val="0.75572116720704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27'!$A$4:$A$5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27'!$C$4:$C$5</c:f>
              <c:numCache>
                <c:formatCode>0.0%</c:formatCode>
                <c:ptCount val="2"/>
                <c:pt idx="0">
                  <c:v>0.51100000000000001</c:v>
                </c:pt>
                <c:pt idx="1">
                  <c:v>0.48899999999999999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382123015873021"/>
          <c:y val="0.47269044310637642"/>
          <c:w val="0.19696051587301588"/>
          <c:h val="0.13907426277597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Access arrangements in place for non-medical helpers</a:t>
            </a:r>
          </a:p>
        </c:rich>
      </c:tx>
      <c:layout>
        <c:manualLayout>
          <c:xMode val="edge"/>
          <c:yMode val="edge"/>
          <c:x val="1.3097222222222381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755"/>
          <c:y val="0.1543270032422418"/>
          <c:w val="0.49399880952380953"/>
          <c:h val="0.768798517832329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29'!$A$4:$A$5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29'!$C$4:$C$5</c:f>
              <c:numCache>
                <c:formatCode>0.0%</c:formatCode>
                <c:ptCount val="2"/>
                <c:pt idx="0">
                  <c:v>0.875</c:v>
                </c:pt>
                <c:pt idx="1">
                  <c:v>0.125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90059523809534"/>
          <c:y val="0.50014142349853319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Library staff who are named disability contacts</a:t>
            </a:r>
          </a:p>
        </c:rich>
      </c:tx>
      <c:layout>
        <c:manualLayout>
          <c:xMode val="edge"/>
          <c:yMode val="edge"/>
          <c:x val="1.260317460317443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10952380952384"/>
          <c:y val="0.14509834800061758"/>
          <c:w val="0.50155833333333333"/>
          <c:h val="0.780563223714682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30'!$A$4:$A$5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30'!$C$4:$C$5</c:f>
              <c:numCache>
                <c:formatCode>0.0%</c:formatCode>
                <c:ptCount val="2"/>
                <c:pt idx="0">
                  <c:v>0.81299999999999994</c:v>
                </c:pt>
                <c:pt idx="1">
                  <c:v>0.188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523730158730148"/>
          <c:y val="0.50014142349853319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Access information lodged in the website DisabledGo</a:t>
            </a:r>
          </a:p>
        </c:rich>
      </c:tx>
      <c:layout>
        <c:manualLayout>
          <c:xMode val="edge"/>
          <c:yMode val="edge"/>
          <c:x val="6.9484126984127375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022857142857143"/>
          <c:y val="0.20000028722467719"/>
          <c:w val="0.48643928571428574"/>
          <c:h val="0.757033811949976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31'!$A$4:$A$5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31'!$C$4:$C$5</c:f>
              <c:numCache>
                <c:formatCode>0.0%</c:formatCode>
                <c:ptCount val="2"/>
                <c:pt idx="0">
                  <c:v>0.35600000000000004</c:v>
                </c:pt>
                <c:pt idx="1">
                  <c:v>0.64400000000000002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901964285714293"/>
          <c:y val="0.47269044310637642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Regular staff training sessions on accessibility </a:t>
            </a:r>
          </a:p>
        </c:rich>
      </c:tx>
      <c:layout>
        <c:manualLayout>
          <c:xMode val="edge"/>
          <c:yMode val="edge"/>
          <c:x val="1.0916666666666518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66904761904761"/>
          <c:y val="0.16470619113787247"/>
          <c:w val="0.49399880952380953"/>
          <c:h val="0.768798517832329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32'!$A$4:$A$5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32'!$C$4:$C$5</c:f>
              <c:numCache>
                <c:formatCode>0.0%</c:formatCode>
                <c:ptCount val="2"/>
                <c:pt idx="0">
                  <c:v>0.78700000000000003</c:v>
                </c:pt>
                <c:pt idx="1">
                  <c:v>0.21299999999999999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894027777777791"/>
          <c:y val="0.55504338428284705"/>
          <c:w val="0.17428710317460316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</a:rPr>
              <a:t>Training sessions to students on assistive software</a:t>
            </a:r>
          </a:p>
        </c:rich>
      </c:tx>
      <c:layout>
        <c:manualLayout>
          <c:xMode val="edge"/>
          <c:yMode val="edge"/>
          <c:x val="3.7206349206349168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14920634920636"/>
          <c:y val="0.16470619113787247"/>
          <c:w val="0.49651865079365082"/>
          <c:h val="0.772720086459780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33'!$A$4:$A$5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33'!$C$4:$C$5</c:f>
              <c:numCache>
                <c:formatCode>0.0%</c:formatCode>
                <c:ptCount val="2"/>
                <c:pt idx="0">
                  <c:v>0.45500000000000002</c:v>
                </c:pt>
                <c:pt idx="1">
                  <c:v>0.54500000000000004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256884920634913"/>
          <c:y val="0.50014142349853319"/>
          <c:w val="0.18246666666666667"/>
          <c:h val="8.0250733364211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If </a:t>
            </a: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library does not provide this, is a formats service offered </a:t>
            </a:r>
            <a:r>
              <a:rPr lang="en-GB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elsewhere in your</a:t>
            </a:r>
            <a:r>
              <a:rPr lang="en-GB" sz="1200" baseline="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university or college?</a:t>
            </a:r>
          </a:p>
        </c:rich>
      </c:tx>
      <c:layout>
        <c:manualLayout>
          <c:xMode val="edge"/>
          <c:yMode val="edge"/>
          <c:x val="2.383685779115009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38888888888887"/>
          <c:y val="0.13476790123456789"/>
          <c:w val="0.58531190495067131"/>
          <c:h val="0.8103556086172999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4'!$A$4:$A$5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4'!$C$4:$C$5</c:f>
              <c:numCache>
                <c:formatCode>0.0%</c:formatCode>
                <c:ptCount val="2"/>
                <c:pt idx="0">
                  <c:v>0.58299999999999996</c:v>
                </c:pt>
                <c:pt idx="1">
                  <c:v>0.41700000000000004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85137656264432"/>
          <c:y val="0.46781280970584072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Do you allow 'proxy' access (someone to borrow books on another's behalf)</a:t>
            </a:r>
          </a:p>
        </c:rich>
      </c:tx>
      <c:layout>
        <c:manualLayout>
          <c:xMode val="edge"/>
          <c:yMode val="edge"/>
          <c:x val="5.092261904761905E-3"/>
          <c:y val="1.65493827160493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54623015873015"/>
          <c:y val="0.13437098765432101"/>
          <c:w val="0.57099013341035709"/>
          <c:h val="0.821125719376820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6'!$A$4:$A$5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6'!$C$4:$C$5</c:f>
              <c:numCache>
                <c:formatCode>0.0%</c:formatCode>
                <c:ptCount val="2"/>
                <c:pt idx="0">
                  <c:v>0.78299999999999992</c:v>
                </c:pt>
                <c:pt idx="1">
                  <c:v>0.217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585535714285728"/>
          <c:y val="0.50011018518518513"/>
          <c:w val="0.2657204839967926"/>
          <c:h val="8.0629644249613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>
                <a:solidFill>
                  <a:schemeClr val="tx1"/>
                </a:solidFill>
                <a:latin typeface="Arial Rounded MT Bold" panose="020F0704030504030204" pitchFamily="34" charset="0"/>
              </a:rPr>
              <a:t>Book collection services</a:t>
            </a:r>
          </a:p>
        </c:rich>
      </c:tx>
      <c:layout>
        <c:manualLayout>
          <c:xMode val="edge"/>
          <c:yMode val="edge"/>
          <c:x val="7.6726190476187077E-4"/>
          <c:y val="1.65493827160493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2799603174603"/>
          <c:y val="7.4398765432098751E-2"/>
          <c:w val="0.6165296579306897"/>
          <c:h val="0.855045630764044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5'!$C$4:$C$5</c:f>
              <c:numCache>
                <c:formatCode>0.0%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807242063492066"/>
          <c:y val="0.50772901234567913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>
                <a:solidFill>
                  <a:schemeClr val="tx1"/>
                </a:solidFill>
                <a:latin typeface="Arial Rounded MT Bold" panose="020F0704030504030204" pitchFamily="34" charset="0"/>
              </a:rPr>
              <a:t>Extended loans</a:t>
            </a:r>
          </a:p>
        </c:rich>
      </c:tx>
      <c:layout>
        <c:manualLayout>
          <c:xMode val="edge"/>
          <c:yMode val="edge"/>
          <c:x val="1.7368401866433047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93035714285715"/>
          <c:y val="0.1216287037037037"/>
          <c:w val="0.60646965425618082"/>
          <c:h val="0.819575058403111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7'!$A$4:$A$5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7'!$C$4:$C$5</c:f>
              <c:numCache>
                <c:formatCode>0.0%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906111111111108"/>
          <c:y val="0.45980123456790117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GB" sz="1200">
                <a:solidFill>
                  <a:schemeClr val="tx1"/>
                </a:solidFill>
                <a:latin typeface="Arial Rounded MT Bold" panose="020F0704030504030204" pitchFamily="34" charset="0"/>
              </a:rPr>
              <a:t>Links to third-party free software and/or sources of information around accessibility  </a:t>
            </a:r>
          </a:p>
        </c:rich>
      </c:tx>
      <c:layout>
        <c:manualLayout>
          <c:xMode val="edge"/>
          <c:yMode val="edge"/>
          <c:x val="5.787219305920085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60393867955583"/>
          <c:y val="0.17094926559127255"/>
          <c:w val="0.60178529623431698"/>
          <c:h val="0.829050734408727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9'!$C$4:$C$5</c:f>
              <c:numCache>
                <c:formatCode>0.0%</c:formatCode>
                <c:ptCount val="2"/>
                <c:pt idx="0">
                  <c:v>0.61199999999999999</c:v>
                </c:pt>
                <c:pt idx="1">
                  <c:v>0.38799999999999996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7166654302897"/>
          <c:y val="0.47156043126744474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solidFill>
                  <a:schemeClr val="tx1"/>
                </a:solidFill>
                <a:latin typeface="+mn-lt"/>
              </a:rPr>
              <a:t>Dedicated accessibility guide e.g. </a:t>
            </a:r>
            <a:r>
              <a:rPr lang="en-GB" sz="1200" b="1" dirty="0" err="1">
                <a:solidFill>
                  <a:schemeClr val="tx1"/>
                </a:solidFill>
                <a:latin typeface="+mn-lt"/>
              </a:rPr>
              <a:t>libguide</a:t>
            </a:r>
            <a:r>
              <a:rPr lang="en-GB" sz="1200" b="1" dirty="0">
                <a:solidFill>
                  <a:schemeClr val="tx1"/>
                </a:solidFill>
                <a:latin typeface="+mn-lt"/>
              </a:rPr>
              <a:t> or subject guide</a:t>
            </a:r>
          </a:p>
        </c:rich>
      </c:tx>
      <c:layout>
        <c:manualLayout>
          <c:xMode val="edge"/>
          <c:yMode val="edge"/>
          <c:x val="1.0197587213586076E-3"/>
          <c:y val="2.0636084457054154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7757936507936"/>
          <c:y val="0.15324043209876545"/>
          <c:w val="0.53132996031746027"/>
          <c:h val="0.8265132716049382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10'!$A$4:$A$5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'[Copy of SurveySummary_03292017.xls]Question 10'!$C$4:$C$5</c:f>
              <c:numCache>
                <c:formatCode>0.0%</c:formatCode>
                <c:ptCount val="2"/>
                <c:pt idx="0">
                  <c:v>0.45799999999999996</c:v>
                </c:pt>
                <c:pt idx="1">
                  <c:v>0.54200000000000004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574217676508196"/>
          <c:y val="0.46703390821086643"/>
          <c:w val="0.20385615079365077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200" b="1">
                <a:solidFill>
                  <a:schemeClr val="tx1"/>
                </a:solidFill>
                <a:latin typeface="+mn-lt"/>
              </a:rPr>
              <a:t>Accessibility-related information on your library web pages </a:t>
            </a:r>
          </a:p>
        </c:rich>
      </c:tx>
      <c:layout>
        <c:manualLayout>
          <c:xMode val="edge"/>
          <c:yMode val="edge"/>
          <c:x val="4.3603174603174628E-3"/>
          <c:y val="2.44012345679012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45337301587305"/>
          <c:y val="0.1471351851851852"/>
          <c:w val="0.60185801497403335"/>
          <c:h val="0.799402199981675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'[Copy of SurveySummary_03292017.xls]Question 11'!$A$4:$A$5</c:f>
              <c:strCache>
                <c:ptCount val="2"/>
                <c:pt idx="0">
                  <c:v>Yes</c:v>
                </c:pt>
                <c:pt idx="1">
                  <c:v>No </c:v>
                </c:pt>
              </c:strCache>
            </c:strRef>
          </c:cat>
          <c:val>
            <c:numRef>
              <c:f>'[Copy of SurveySummary_03292017.xls]Question 11'!$C$4:$C$5</c:f>
              <c:numCache>
                <c:formatCode>0.0%</c:formatCode>
                <c:ptCount val="2"/>
                <c:pt idx="0">
                  <c:v>0.91299999999999992</c:v>
                </c:pt>
                <c:pt idx="1">
                  <c:v>8.6999999999999994E-2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063668938464736"/>
          <c:y val="0.48127601092984529"/>
          <c:w val="0.21342658730158731"/>
          <c:h val="8.983672839506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5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8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6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9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6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1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0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39A1-7449-463D-BF92-2FCC58642AA5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5513-5189-41DF-AF60-44FE2F512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1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9338"/>
          </a:xfr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24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2326490"/>
          </a:xfrm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Introduction</a:t>
            </a:r>
          </a:p>
          <a:p>
            <a:pPr algn="l"/>
            <a:r>
              <a:rPr lang="en-GB" sz="2000" dirty="0" smtClean="0">
                <a:latin typeface="Arial Rounded MT Bold" panose="020F0704030504030204" pitchFamily="34" charset="0"/>
              </a:rPr>
              <a:t>The survey was sent to approximately 150 recipients, asking them list which accessible services are provided to students. The majority of questions required a simple yes/no answer. </a:t>
            </a:r>
          </a:p>
          <a:p>
            <a:pPr algn="l"/>
            <a:endParaRPr lang="en-GB" sz="2000" dirty="0" smtClean="0">
              <a:latin typeface="Arial Rounded MT Bold" panose="020F0704030504030204" pitchFamily="34" charset="0"/>
            </a:endParaRPr>
          </a:p>
          <a:p>
            <a:pPr algn="l"/>
            <a:r>
              <a:rPr lang="en-GB" sz="2000" dirty="0" smtClean="0">
                <a:latin typeface="Arial Rounded MT Bold" panose="020F0704030504030204" pitchFamily="34" charset="0"/>
              </a:rPr>
              <a:t>We received 80 responses, which forms the basis for this report.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l"/>
            <a:endParaRPr lang="en-GB" sz="20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1790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379990"/>
              </p:ext>
            </p:extLst>
          </p:nvPr>
        </p:nvGraphicFramePr>
        <p:xfrm>
          <a:off x="457200" y="122239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298490"/>
              </p:ext>
            </p:extLst>
          </p:nvPr>
        </p:nvGraphicFramePr>
        <p:xfrm>
          <a:off x="457200" y="3495675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504706"/>
              </p:ext>
            </p:extLst>
          </p:nvPr>
        </p:nvGraphicFramePr>
        <p:xfrm>
          <a:off x="5762625" y="3495675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27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139323"/>
              </p:ext>
            </p:extLst>
          </p:nvPr>
        </p:nvGraphicFramePr>
        <p:xfrm>
          <a:off x="552450" y="122239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126322"/>
              </p:ext>
            </p:extLst>
          </p:nvPr>
        </p:nvGraphicFramePr>
        <p:xfrm>
          <a:off x="552450" y="3524250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480546"/>
              </p:ext>
            </p:extLst>
          </p:nvPr>
        </p:nvGraphicFramePr>
        <p:xfrm>
          <a:off x="5750349" y="3524250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6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08838"/>
              </p:ext>
            </p:extLst>
          </p:nvPr>
        </p:nvGraphicFramePr>
        <p:xfrm>
          <a:off x="542925" y="122239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712532"/>
              </p:ext>
            </p:extLst>
          </p:nvPr>
        </p:nvGraphicFramePr>
        <p:xfrm>
          <a:off x="542925" y="3494089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441888"/>
              </p:ext>
            </p:extLst>
          </p:nvPr>
        </p:nvGraphicFramePr>
        <p:xfrm>
          <a:off x="5924550" y="3494089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53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761" y="2262282"/>
            <a:ext cx="11429614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 Rounded MT Bold" panose="020F0704030504030204" pitchFamily="34" charset="0"/>
              </a:rPr>
              <a:t>Recipients were asked to list the assistive software provided by their institution – 43 of the 80 respondents answered this question.</a:t>
            </a: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  </a:t>
            </a: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All of the respondents have a variety of software available, the word cloud illustrates the most popular.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2" y="3295811"/>
            <a:ext cx="6400413" cy="252376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837218" y="3295810"/>
            <a:ext cx="4926157" cy="25237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latin typeface="Arial Rounded MT Bold" panose="020F0704030504030204" pitchFamily="34" charset="0"/>
            </a:endParaRP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Dragon is used the most across these institutions: </a:t>
            </a: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19 of the 43 have this.</a:t>
            </a:r>
          </a:p>
          <a:p>
            <a:endParaRPr lang="en-GB" sz="1400" dirty="0">
              <a:latin typeface="Arial Rounded MT Bold" panose="020F0704030504030204" pitchFamily="34" charset="0"/>
            </a:endParaRP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13/43 use </a:t>
            </a:r>
            <a:r>
              <a:rPr lang="en-GB" sz="1400" dirty="0" err="1" smtClean="0">
                <a:latin typeface="Arial Rounded MT Bold" panose="020F0704030504030204" pitchFamily="34" charset="0"/>
              </a:rPr>
              <a:t>TextHELP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endParaRPr lang="en-GB" sz="1400" dirty="0">
              <a:latin typeface="Arial Rounded MT Bold" panose="020F0704030504030204" pitchFamily="34" charset="0"/>
            </a:endParaRP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12/43 use  </a:t>
            </a:r>
            <a:r>
              <a:rPr lang="en-GB" sz="1400" dirty="0" err="1" smtClean="0">
                <a:latin typeface="Arial Rounded MT Bold" panose="020F0704030504030204" pitchFamily="34" charset="0"/>
              </a:rPr>
              <a:t>MindView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endParaRPr lang="en-GB" sz="1400" dirty="0">
              <a:latin typeface="Arial Rounded MT Bold" panose="020F0704030504030204" pitchFamily="34" charset="0"/>
            </a:endParaRP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9/43 use </a:t>
            </a:r>
            <a:r>
              <a:rPr lang="en-GB" sz="1400" dirty="0" err="1" smtClean="0">
                <a:latin typeface="Arial Rounded MT Bold" panose="020F0704030504030204" pitchFamily="34" charset="0"/>
              </a:rPr>
              <a:t>ClaroRead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endParaRPr lang="en-GB" sz="1400" dirty="0">
              <a:latin typeface="Arial Rounded MT Bold" panose="020F0704030504030204" pitchFamily="34" charset="0"/>
            </a:endParaRP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8/43 use Write Gold</a:t>
            </a:r>
          </a:p>
        </p:txBody>
      </p:sp>
    </p:spTree>
    <p:extLst>
      <p:ext uri="{BB962C8B-B14F-4D97-AF65-F5344CB8AC3E}">
        <p14:creationId xmlns:p14="http://schemas.microsoft.com/office/powerpoint/2010/main" val="28905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/>
        </p:nvSpPr>
        <p:spPr>
          <a:xfrm>
            <a:off x="8809149" y="134892"/>
            <a:ext cx="3259572" cy="12909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760" y="687153"/>
            <a:ext cx="7968575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 Rounded MT Bold" panose="020F0704030504030204" pitchFamily="34" charset="0"/>
              </a:rPr>
              <a:t>In the sections of the survey </a:t>
            </a:r>
            <a:r>
              <a:rPr lang="en-GB" sz="1400" i="1" dirty="0" smtClean="0">
                <a:latin typeface="Arial Rounded MT Bold" panose="020F0704030504030204" pitchFamily="34" charset="0"/>
              </a:rPr>
              <a:t>accessing information </a:t>
            </a:r>
            <a:r>
              <a:rPr lang="en-GB" sz="1400" i="1" dirty="0">
                <a:latin typeface="Arial Rounded MT Bold" panose="020F0704030504030204" pitchFamily="34" charset="0"/>
              </a:rPr>
              <a:t> </a:t>
            </a:r>
            <a:r>
              <a:rPr lang="en-GB" sz="1400" dirty="0" smtClean="0">
                <a:latin typeface="Arial Rounded MT Bold" panose="020F0704030504030204" pitchFamily="34" charset="0"/>
              </a:rPr>
              <a:t>and </a:t>
            </a:r>
            <a:r>
              <a:rPr lang="en-GB" sz="1400" i="1" dirty="0" smtClean="0">
                <a:latin typeface="Arial Rounded MT Bold" panose="020F0704030504030204" pitchFamily="34" charset="0"/>
              </a:rPr>
              <a:t>using the library to study</a:t>
            </a: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recipients were asked to list any other services and equipment provided. Together, 29 of the 80 respondents provided information in these sections. </a:t>
            </a:r>
            <a:endParaRPr lang="en-GB" sz="1400" i="1" dirty="0" smtClean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760" y="2173299"/>
            <a:ext cx="11734960" cy="120032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Disability Resource Areas (PC lab only for disabled students)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Trolley to leave issued books behind the Library helpdesk to avoid carrying them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Coloured paper available from helpdesk for printing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 height adjustable desks and low level printers throughout the library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offer dedicated bookable study rooms and meeting rooms where students can work with a support worker.</a:t>
            </a:r>
            <a:endParaRPr lang="en-GB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760" y="3661818"/>
            <a:ext cx="11734960" cy="249299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 &amp; </a:t>
            </a:r>
            <a:r>
              <a:rPr lang="en-GB" sz="1200" dirty="0" smtClean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resources:</a:t>
            </a:r>
            <a:endParaRPr lang="en-GB" sz="1200" dirty="0">
              <a:solidFill>
                <a:srgbClr val="C0000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Fines can be waived for disability related reasons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checks that height adjustable tables are working	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 Supply is free for 3rd years post graduates and staff	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auto renewal instead of extended loans.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Disabled students have double the free printing allowance of other students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number of holds (book reservations)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Library </a:t>
            </a:r>
            <a:r>
              <a:rPr lang="en-GB" sz="1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acquisitions </a:t>
            </a: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sources accessible texts for those students who need them from publishers or via RNIB </a:t>
            </a:r>
            <a:r>
              <a:rPr lang="en-GB" sz="1200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bookshare</a:t>
            </a:r>
            <a:endParaRPr lang="en-GB" sz="12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Zoom-Ex scanner; Desktop CCTV text magnifier; Height adjustable desks; High Visibility Keyboard; priority desk booking; handrail safety steps and accessible self-service terminal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Laptop loans for students with disabilities, with assistive software installed.  Dedicated rooms with PC and software.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offer coloured paper, overlays and magnifying sheets."	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provide double standard print/copy credit allowance</a:t>
            </a:r>
            <a:endParaRPr lang="en-GB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760" y="1869868"/>
            <a:ext cx="11734961" cy="28623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&amp; </a:t>
            </a:r>
            <a:r>
              <a:rPr lang="en-GB" sz="1200" dirty="0" smtClean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support:</a:t>
            </a:r>
          </a:p>
          <a:p>
            <a:pPr>
              <a:spcAft>
                <a:spcPts val="0"/>
              </a:spcAft>
            </a:pPr>
            <a:endParaRPr lang="en-GB" sz="1200" dirty="0">
              <a:solidFill>
                <a:srgbClr val="C0000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provided students with training on the AT software, have a loans service containing things such as digital voice recorders and different keyboards. Online workbook also provided to point disabled students to free online software our staff have accessed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Appointments with Learning Support Officer for support in using the Library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Assistive software workshops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offer training with assistive software; also support sessions in using the library for those with disabilities and additional help while in library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work closely with the Dyslexia and Disability Service who provide specialised individual accessibility </a:t>
            </a:r>
            <a:r>
              <a:rPr lang="en-GB" sz="1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latin typeface="Arial Rounded MT Bold" panose="020F0704030504030204" pitchFamily="34" charset="0"/>
              </a:rPr>
              <a:t>IT </a:t>
            </a:r>
            <a:r>
              <a:rPr lang="en-GB" sz="1200" dirty="0">
                <a:latin typeface="Arial Rounded MT Bold" panose="020F0704030504030204" pitchFamily="34" charset="0"/>
              </a:rPr>
              <a:t>staff would give assistive software </a:t>
            </a:r>
            <a:r>
              <a:rPr lang="en-GB" sz="1200" dirty="0" smtClean="0">
                <a:latin typeface="Arial Rounded MT Bold" panose="020F0704030504030204" pitchFamily="34" charset="0"/>
              </a:rPr>
              <a:t>training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latin typeface="Arial Rounded MT Bold" panose="020F0704030504030204" pitchFamily="34" charset="0"/>
              </a:rPr>
              <a:t>Additional </a:t>
            </a:r>
            <a:r>
              <a:rPr lang="en-GB" sz="1200" dirty="0">
                <a:latin typeface="Arial Rounded MT Bold" panose="020F0704030504030204" pitchFamily="34" charset="0"/>
              </a:rPr>
              <a:t>training on assistive software can be provided on request through library disability contacts but isn't a standard provision, delivered through regular </a:t>
            </a:r>
            <a:r>
              <a:rPr lang="en-GB" sz="1200" dirty="0" smtClean="0">
                <a:latin typeface="Arial Rounded MT Bold" panose="020F0704030504030204" pitchFamily="34" charset="0"/>
              </a:rPr>
              <a:t>sessions.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latin typeface="Arial Rounded MT Bold" panose="020F0704030504030204" pitchFamily="34" charset="0"/>
              </a:rPr>
              <a:t>Library </a:t>
            </a:r>
            <a:r>
              <a:rPr lang="en-GB" sz="1200" dirty="0">
                <a:latin typeface="Arial Rounded MT Bold" panose="020F0704030504030204" pitchFamily="34" charset="0"/>
              </a:rPr>
              <a:t>doesn't train students on assistive software but disability support do </a:t>
            </a:r>
            <a:r>
              <a:rPr lang="en-GB" sz="1200" dirty="0" smtClean="0">
                <a:latin typeface="Arial Rounded MT Bold" panose="020F0704030504030204" pitchFamily="34" charset="0"/>
              </a:rPr>
              <a:t>that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</a:rPr>
              <a:t>Any new disability service is communicated to staff. Some accessibility training takes place but not on a regular </a:t>
            </a:r>
            <a:r>
              <a:rPr lang="en-GB" sz="1200" dirty="0" smtClean="0">
                <a:latin typeface="Arial Rounded MT Bold" panose="020F0704030504030204" pitchFamily="34" charset="0"/>
              </a:rPr>
              <a:t>basis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200" dirty="0">
                <a:latin typeface="Arial Rounded MT Bold" panose="020F0704030504030204" pitchFamily="34" charset="0"/>
              </a:rPr>
              <a:t>Offer 121 support and sourcing Reading List materials in PDF formats for screen readers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200" dirty="0">
              <a:latin typeface="Arial Rounded MT Bold" panose="020F0704030504030204" pitchFamily="34" charset="0"/>
            </a:endParaRPr>
          </a:p>
        </p:txBody>
      </p:sp>
      <p:sp>
        <p:nvSpPr>
          <p:cNvPr id="5" name="Title 9"/>
          <p:cNvSpPr txBox="1">
            <a:spLocks/>
          </p:cNvSpPr>
          <p:nvPr/>
        </p:nvSpPr>
        <p:spPr>
          <a:xfrm>
            <a:off x="8809149" y="134892"/>
            <a:ext cx="3259572" cy="12909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760" y="687153"/>
            <a:ext cx="7968575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 Rounded MT Bold" panose="020F0704030504030204" pitchFamily="34" charset="0"/>
              </a:rPr>
              <a:t>In the sections of the survey </a:t>
            </a:r>
            <a:r>
              <a:rPr lang="en-GB" sz="1400" i="1" dirty="0" smtClean="0">
                <a:latin typeface="Arial Rounded MT Bold" panose="020F0704030504030204" pitchFamily="34" charset="0"/>
              </a:rPr>
              <a:t>accessing information </a:t>
            </a:r>
            <a:r>
              <a:rPr lang="en-GB" sz="1400" i="1" dirty="0">
                <a:latin typeface="Arial Rounded MT Bold" panose="020F0704030504030204" pitchFamily="34" charset="0"/>
              </a:rPr>
              <a:t> </a:t>
            </a:r>
            <a:r>
              <a:rPr lang="en-GB" sz="1400" dirty="0" smtClean="0">
                <a:latin typeface="Arial Rounded MT Bold" panose="020F0704030504030204" pitchFamily="34" charset="0"/>
              </a:rPr>
              <a:t>and </a:t>
            </a:r>
            <a:r>
              <a:rPr lang="en-GB" sz="1400" i="1" dirty="0" smtClean="0">
                <a:latin typeface="Arial Rounded MT Bold" panose="020F0704030504030204" pitchFamily="34" charset="0"/>
              </a:rPr>
              <a:t>using the library to study</a:t>
            </a:r>
          </a:p>
          <a:p>
            <a:r>
              <a:rPr lang="en-GB" sz="1400" dirty="0" smtClean="0">
                <a:latin typeface="Arial Rounded MT Bold" panose="020F0704030504030204" pitchFamily="34" charset="0"/>
              </a:rPr>
              <a:t>recipients were asked to list any other services and equipment provided. Together, 29 of the 80 respondents provided information in these sections.  </a:t>
            </a:r>
            <a:endParaRPr lang="en-GB" sz="1400" i="1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726303"/>
              </p:ext>
            </p:extLst>
          </p:nvPr>
        </p:nvGraphicFramePr>
        <p:xfrm>
          <a:off x="5881275" y="2009827"/>
          <a:ext cx="6149480" cy="4477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098518" y="214513"/>
            <a:ext cx="3932237" cy="1600200"/>
          </a:xfr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518" y="214513"/>
            <a:ext cx="1790700" cy="1000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9082" y="2009827"/>
            <a:ext cx="4109776" cy="52322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 Rounded MT Bold" panose="020F0704030504030204" pitchFamily="34" charset="0"/>
              </a:rPr>
              <a:t>Recipients were asked to confirm the size of their institutions by way of student numbers 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149307"/>
              </p:ext>
            </p:extLst>
          </p:nvPr>
        </p:nvGraphicFramePr>
        <p:xfrm>
          <a:off x="390525" y="122239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786037"/>
              </p:ext>
            </p:extLst>
          </p:nvPr>
        </p:nvGraphicFramePr>
        <p:xfrm>
          <a:off x="390525" y="349417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568591"/>
              </p:ext>
            </p:extLst>
          </p:nvPr>
        </p:nvGraphicFramePr>
        <p:xfrm>
          <a:off x="5559849" y="349417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613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578804"/>
              </p:ext>
            </p:extLst>
          </p:nvPr>
        </p:nvGraphicFramePr>
        <p:xfrm>
          <a:off x="210416" y="25417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78650"/>
              </p:ext>
            </p:extLst>
          </p:nvPr>
        </p:nvGraphicFramePr>
        <p:xfrm>
          <a:off x="210416" y="36180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055115"/>
              </p:ext>
            </p:extLst>
          </p:nvPr>
        </p:nvGraphicFramePr>
        <p:xfrm>
          <a:off x="5398935" y="36180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317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548890"/>
              </p:ext>
            </p:extLst>
          </p:nvPr>
        </p:nvGraphicFramePr>
        <p:xfrm>
          <a:off x="646835" y="122239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095311"/>
              </p:ext>
            </p:extLst>
          </p:nvPr>
        </p:nvGraphicFramePr>
        <p:xfrm>
          <a:off x="5829300" y="35052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316598"/>
              </p:ext>
            </p:extLst>
          </p:nvPr>
        </p:nvGraphicFramePr>
        <p:xfrm>
          <a:off x="646835" y="35052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09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127908"/>
              </p:ext>
            </p:extLst>
          </p:nvPr>
        </p:nvGraphicFramePr>
        <p:xfrm>
          <a:off x="421698" y="2622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336373"/>
              </p:ext>
            </p:extLst>
          </p:nvPr>
        </p:nvGraphicFramePr>
        <p:xfrm>
          <a:off x="5848350" y="352275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26134"/>
              </p:ext>
            </p:extLst>
          </p:nvPr>
        </p:nvGraphicFramePr>
        <p:xfrm>
          <a:off x="421698" y="361800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353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881096"/>
              </p:ext>
            </p:extLst>
          </p:nvPr>
        </p:nvGraphicFramePr>
        <p:xfrm>
          <a:off x="371475" y="122239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375637"/>
              </p:ext>
            </p:extLst>
          </p:nvPr>
        </p:nvGraphicFramePr>
        <p:xfrm>
          <a:off x="371475" y="348615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714141"/>
              </p:ext>
            </p:extLst>
          </p:nvPr>
        </p:nvGraphicFramePr>
        <p:xfrm>
          <a:off x="5639666" y="3487650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78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328342"/>
              </p:ext>
            </p:extLst>
          </p:nvPr>
        </p:nvGraphicFramePr>
        <p:xfrm>
          <a:off x="820016" y="2274023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178272"/>
              </p:ext>
            </p:extLst>
          </p:nvPr>
        </p:nvGraphicFramePr>
        <p:xfrm>
          <a:off x="6289149" y="2272437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52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>
            <a:spLocks/>
          </p:cNvSpPr>
          <p:nvPr/>
        </p:nvSpPr>
        <p:spPr>
          <a:xfrm>
            <a:off x="8809149" y="122239"/>
            <a:ext cx="3259573" cy="152625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smtClean="0">
                <a:solidFill>
                  <a:schemeClr val="bg1"/>
                </a:solidFill>
                <a:latin typeface="Arial Rounded MT Bold" panose="020F0704030504030204" pitchFamily="34" charset="0"/>
                <a:ea typeface="Batang" panose="02030600000101010101" pitchFamily="18" charset="-127"/>
              </a:rPr>
              <a:t>Accessibility Survey - 2017</a:t>
            </a:r>
            <a:endParaRPr lang="en-GB" sz="1600" dirty="0">
              <a:solidFill>
                <a:schemeClr val="bg1"/>
              </a:solidFill>
              <a:latin typeface="Arial Rounded MT Bold" panose="020F0704030504030204" pitchFamily="34" charset="0"/>
              <a:ea typeface="Batang" panose="02030600000101010101" pitchFamily="18" charset="-127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22239"/>
            <a:ext cx="1790700" cy="1000125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610425"/>
              </p:ext>
            </p:extLst>
          </p:nvPr>
        </p:nvGraphicFramePr>
        <p:xfrm>
          <a:off x="761134" y="2135332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091432"/>
              </p:ext>
            </p:extLst>
          </p:nvPr>
        </p:nvGraphicFramePr>
        <p:xfrm>
          <a:off x="6289149" y="2109355"/>
          <a:ext cx="50400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63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732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Batang</vt:lpstr>
      <vt:lpstr>Arial</vt:lpstr>
      <vt:lpstr>Arial Rounded MT Bold</vt:lpstr>
      <vt:lpstr>Calibri</vt:lpstr>
      <vt:lpstr>Calibri Light</vt:lpstr>
      <vt:lpstr>Symbol</vt:lpstr>
      <vt:lpstr>Times New Roman</vt:lpstr>
      <vt:lpstr>Office Theme</vt:lpstr>
      <vt:lpstr>Accessibility Survey - 2017</vt:lpstr>
      <vt:lpstr>Accessibility Survey - 2017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Crossinggum, David</dc:creator>
  <cp:lastModifiedBy>West C  Ms (Library &amp; Learn Sppt)</cp:lastModifiedBy>
  <cp:revision>54</cp:revision>
  <dcterms:created xsi:type="dcterms:W3CDTF">2017-03-29T09:22:47Z</dcterms:created>
  <dcterms:modified xsi:type="dcterms:W3CDTF">2017-04-28T13:38:45Z</dcterms:modified>
</cp:coreProperties>
</file>