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79" r:id="rId6"/>
    <p:sldId id="267" r:id="rId7"/>
    <p:sldId id="268" r:id="rId8"/>
    <p:sldId id="269" r:id="rId9"/>
    <p:sldId id="270" r:id="rId10"/>
    <p:sldId id="271" r:id="rId11"/>
    <p:sldId id="262" r:id="rId12"/>
    <p:sldId id="276" r:id="rId13"/>
    <p:sldId id="278" r:id="rId14"/>
    <p:sldId id="261" r:id="rId15"/>
  </p:sldIdLst>
  <p:sldSz cx="9144000" cy="6858000" type="screen4x3"/>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F22"/>
    <a:srgbClr val="051D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showGuides="1">
      <p:cViewPr varScale="1">
        <p:scale>
          <a:sx n="67" d="100"/>
          <a:sy n="67" d="100"/>
        </p:scale>
        <p:origin x="1260" y="44"/>
      </p:cViewPr>
      <p:guideLst>
        <p:guide orient="horz" pos="211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0279" tIns="45139" rIns="90279" bIns="45139" rtlCol="0"/>
          <a:lstStyle>
            <a:lvl1pPr algn="l">
              <a:defRPr sz="1200"/>
            </a:lvl1pPr>
          </a:lstStyle>
          <a:p>
            <a:endParaRPr lang="en-US"/>
          </a:p>
        </p:txBody>
      </p:sp>
      <p:sp>
        <p:nvSpPr>
          <p:cNvPr id="3" name="Date Placeholder 2"/>
          <p:cNvSpPr>
            <a:spLocks noGrp="1"/>
          </p:cNvSpPr>
          <p:nvPr>
            <p:ph type="dt" idx="1"/>
          </p:nvPr>
        </p:nvSpPr>
        <p:spPr>
          <a:xfrm>
            <a:off x="3809079" y="0"/>
            <a:ext cx="2914015" cy="488712"/>
          </a:xfrm>
          <a:prstGeom prst="rect">
            <a:avLst/>
          </a:prstGeom>
        </p:spPr>
        <p:txBody>
          <a:bodyPr vert="horz" lIns="90279" tIns="45139" rIns="90279" bIns="45139" rtlCol="0"/>
          <a:lstStyle>
            <a:lvl1pPr algn="r">
              <a:defRPr sz="1200"/>
            </a:lvl1pPr>
          </a:lstStyle>
          <a:p>
            <a:fld id="{1D75385F-49BA-45E1-AAF0-C3938E0F3EFD}" type="datetimeFigureOut">
              <a:rPr lang="en-US"/>
              <a:pPr/>
              <a:t>3/25/2021</a:t>
            </a:fld>
            <a:endParaRPr lang="en-US"/>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0279" tIns="45139" rIns="90279" bIns="45139" rtlCol="0" anchor="ctr"/>
          <a:lstStyle/>
          <a:p>
            <a:endParaRPr lang="en-US"/>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0279" tIns="45139" rIns="90279" bIns="451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83829"/>
            <a:ext cx="2914015" cy="488712"/>
          </a:xfrm>
          <a:prstGeom prst="rect">
            <a:avLst/>
          </a:prstGeom>
        </p:spPr>
        <p:txBody>
          <a:bodyPr vert="horz" lIns="90279" tIns="45139" rIns="90279" bIns="45139" rtlCol="0" anchor="b"/>
          <a:lstStyle>
            <a:lvl1pPr algn="l">
              <a:defRPr sz="1200"/>
            </a:lvl1pPr>
          </a:lstStyle>
          <a:p>
            <a:endParaRPr lang="en-US"/>
          </a:p>
        </p:txBody>
      </p:sp>
      <p:sp>
        <p:nvSpPr>
          <p:cNvPr id="7" name="Slide Number Placeholder 6"/>
          <p:cNvSpPr>
            <a:spLocks noGrp="1"/>
          </p:cNvSpPr>
          <p:nvPr>
            <p:ph type="sldNum" sz="quarter" idx="5"/>
          </p:nvPr>
        </p:nvSpPr>
        <p:spPr>
          <a:xfrm>
            <a:off x="3809079" y="9283829"/>
            <a:ext cx="2914015" cy="488712"/>
          </a:xfrm>
          <a:prstGeom prst="rect">
            <a:avLst/>
          </a:prstGeom>
        </p:spPr>
        <p:txBody>
          <a:bodyPr vert="horz" lIns="90279" tIns="45139" rIns="90279" bIns="45139" rtlCol="0" anchor="b"/>
          <a:lstStyle>
            <a:lvl1pPr algn="r">
              <a:defRPr sz="1200"/>
            </a:lvl1pPr>
          </a:lstStyle>
          <a:p>
            <a:fld id="{8F6A142A-C6A9-4350-A838-AF171FEA4CA4}" type="slidenum">
              <a:rPr lang="en-US"/>
              <a:pPr/>
              <a:t>‹#›</a:t>
            </a:fld>
            <a:endParaRPr lang="en-US"/>
          </a:p>
        </p:txBody>
      </p:sp>
    </p:spTree>
    <p:extLst>
      <p:ext uri="{BB962C8B-B14F-4D97-AF65-F5344CB8AC3E}">
        <p14:creationId xmlns:p14="http://schemas.microsoft.com/office/powerpoint/2010/main" val="207526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Hello everyone,</a:t>
            </a:r>
          </a:p>
          <a:p>
            <a:r>
              <a:rPr lang="en-GB" sz="1200" kern="1200" dirty="0">
                <a:solidFill>
                  <a:schemeClr val="tx1"/>
                </a:solidFill>
                <a:effectLst/>
                <a:latin typeface="+mn-lt"/>
                <a:ea typeface="+mn-ea"/>
                <a:cs typeface="+mn-cs"/>
              </a:rPr>
              <a:t>So, my name is Elaine Borland and I am the Information Services Enquiries Supervisor based in the library at the University of Strathclyde. Briony Willis and I would like to share our experiences on how the Information Services team of 10 have managed to adapt to our blended way of working. I should mention here that we are a converged service -- answering both Library and IT enquiries received by phone, email, and face to face. </a:t>
            </a:r>
          </a:p>
          <a:p>
            <a:endParaRPr lang="en-US" dirty="0"/>
          </a:p>
        </p:txBody>
      </p:sp>
      <p:sp>
        <p:nvSpPr>
          <p:cNvPr id="4" name="Slide Number Placeholder 3"/>
          <p:cNvSpPr>
            <a:spLocks noGrp="1"/>
          </p:cNvSpPr>
          <p:nvPr>
            <p:ph type="sldNum" sz="quarter" idx="10"/>
          </p:nvPr>
        </p:nvSpPr>
        <p:spPr/>
        <p:txBody>
          <a:bodyPr/>
          <a:lstStyle/>
          <a:p>
            <a:fld id="{8F6A142A-C6A9-4350-A838-AF171FEA4CA4}" type="slidenum">
              <a:rPr lang="en-US"/>
              <a:pPr/>
              <a:t>1</a:t>
            </a:fld>
            <a:endParaRPr lang="en-US"/>
          </a:p>
        </p:txBody>
      </p:sp>
    </p:spTree>
    <p:extLst>
      <p:ext uri="{BB962C8B-B14F-4D97-AF65-F5344CB8AC3E}">
        <p14:creationId xmlns:p14="http://schemas.microsoft.com/office/powerpoint/2010/main" val="997726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start with the challenges first as always good to end on a high!</a:t>
            </a:r>
          </a:p>
          <a:p>
            <a:r>
              <a:rPr lang="en-GB" dirty="0"/>
              <a:t>So when staff started going on campus that leaves less staff to answer emails and </a:t>
            </a:r>
            <a:r>
              <a:rPr lang="en-GB" dirty="0" err="1"/>
              <a:t>phoens</a:t>
            </a:r>
            <a:r>
              <a:rPr lang="en-GB" dirty="0"/>
              <a:t> from home</a:t>
            </a:r>
          </a:p>
          <a:p>
            <a:r>
              <a:rPr lang="en-GB" dirty="0"/>
              <a:t>Going back on campus coincided just about with the schools going back so wasn’t that hard to manage in that respect but being at home has been difficult with kids around </a:t>
            </a:r>
          </a:p>
          <a:p>
            <a:r>
              <a:rPr lang="en-GB" dirty="0"/>
              <a:t>At the moment we’re in the slightly odd situation where students can be in the library building but there are no staff there and so if they phone with an issue re printing for example its quite difficult when </a:t>
            </a:r>
            <a:r>
              <a:rPr lang="en-GB" dirty="0" err="1"/>
              <a:t>youre</a:t>
            </a:r>
            <a:r>
              <a:rPr lang="en-GB" dirty="0"/>
              <a:t> at home to talk them through</a:t>
            </a:r>
          </a:p>
          <a:p>
            <a:r>
              <a:rPr lang="en-GB" dirty="0"/>
              <a:t>We’ve had technical challenges from time to time- internet provider at home being rubbish . We also wanted staff on campus to be able to attend any meetings that were happening remotely when they could so used one of the offices as a room staff could go to </a:t>
            </a:r>
          </a:p>
          <a:p>
            <a:r>
              <a:rPr lang="en-GB" dirty="0"/>
              <a:t>There are lots of benefits to blended working for me. I love being on campus and seeing students again. Its great to be able to fix any practical issues when you’re there- changing signage, rebooting machines, counting paper stocks</a:t>
            </a:r>
          </a:p>
          <a:p>
            <a:r>
              <a:rPr lang="en-GB" dirty="0"/>
              <a:t>I think as a team we have all become so much more mindful of each other- we are more communicative and more supportive . Our problem solving skills have increased as we have had to think on our feet so many times .</a:t>
            </a:r>
          </a:p>
          <a:p>
            <a:r>
              <a:rPr lang="en-GB" dirty="0"/>
              <a:t>I asked my colleagues in my team what they thought of blended working and reactions were split down the middle. Half the team were happy to go back on campus full time as they really missed the face to face interaction with students and other staff . The other half felt that by having days at home where they didn’t have to commute and could do wee jobs around the house at lunchtimes was beneficial to their wellbeing and the daily balance of their working lives. </a:t>
            </a:r>
          </a:p>
          <a:p>
            <a:r>
              <a:rPr lang="en-GB" dirty="0"/>
              <a:t>The reality is that we are a small team that run a very busy service when on campus and so it might be hard to offer staff </a:t>
            </a:r>
            <a:r>
              <a:rPr lang="en-GB" dirty="0" err="1"/>
              <a:t>maby</a:t>
            </a:r>
            <a:r>
              <a:rPr lang="en-GB" dirty="0"/>
              <a:t> working from home days.</a:t>
            </a:r>
          </a:p>
          <a:p>
            <a:endParaRPr lang="en-GB" dirty="0"/>
          </a:p>
          <a:p>
            <a:endParaRPr lang="en-GB" dirty="0"/>
          </a:p>
        </p:txBody>
      </p:sp>
      <p:sp>
        <p:nvSpPr>
          <p:cNvPr id="4" name="Slide Number Placeholder 3"/>
          <p:cNvSpPr>
            <a:spLocks noGrp="1"/>
          </p:cNvSpPr>
          <p:nvPr>
            <p:ph type="sldNum" sz="quarter" idx="5"/>
          </p:nvPr>
        </p:nvSpPr>
        <p:spPr/>
        <p:txBody>
          <a:bodyPr/>
          <a:lstStyle/>
          <a:p>
            <a:fld id="{8F6A142A-C6A9-4350-A838-AF171FEA4CA4}" type="slidenum">
              <a:rPr lang="en-US" smtClean="0"/>
              <a:pPr/>
              <a:t>11</a:t>
            </a:fld>
            <a:endParaRPr lang="en-US"/>
          </a:p>
        </p:txBody>
      </p:sp>
    </p:spTree>
    <p:extLst>
      <p:ext uri="{BB962C8B-B14F-4D97-AF65-F5344CB8AC3E}">
        <p14:creationId xmlns:p14="http://schemas.microsoft.com/office/powerpoint/2010/main" val="35515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 our first day we had a rota agreed, and we started responding to emails and phone calls  - without any discussion really, we all started using WhatsApp to ask each other for advice or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opinions.  We started to use Zoom for staff meetings, training, and screen sharing, and then the University rolled out Teams.  We did some training and looked at how we could use Teams but it wasn’t until August 2020 that we moved from WhatsApp to Teams, allowing the staff on campus to communicate with us while they were working on the enquiry desk PCs.</a:t>
            </a:r>
          </a:p>
        </p:txBody>
      </p:sp>
      <p:sp>
        <p:nvSpPr>
          <p:cNvPr id="4" name="Slide Number Placeholder 3"/>
          <p:cNvSpPr>
            <a:spLocks noGrp="1"/>
          </p:cNvSpPr>
          <p:nvPr>
            <p:ph type="sldNum" sz="quarter" idx="5"/>
          </p:nvPr>
        </p:nvSpPr>
        <p:spPr/>
        <p:txBody>
          <a:bodyPr/>
          <a:lstStyle/>
          <a:p>
            <a:fld id="{8F6A142A-C6A9-4350-A838-AF171FEA4CA4}" type="slidenum">
              <a:rPr lang="en-US" smtClean="0"/>
              <a:pPr/>
              <a:t>3</a:t>
            </a:fld>
            <a:endParaRPr lang="en-US"/>
          </a:p>
        </p:txBody>
      </p:sp>
    </p:spTree>
    <p:extLst>
      <p:ext uri="{BB962C8B-B14F-4D97-AF65-F5344CB8AC3E}">
        <p14:creationId xmlns:p14="http://schemas.microsoft.com/office/powerpoint/2010/main" val="371945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Practical issues</a:t>
            </a:r>
            <a:r>
              <a:rPr lang="en-GB" sz="1200" kern="1200" dirty="0">
                <a:solidFill>
                  <a:schemeClr val="tx1"/>
                </a:solidFill>
                <a:effectLst/>
                <a:latin typeface="+mn-lt"/>
                <a:ea typeface="+mn-ea"/>
                <a:cs typeface="+mn-cs"/>
              </a:rPr>
              <a:t> could be dealt with e.g. help with discussion rooms – so that could be resetting a keypad or helping with the equipment in the rooms. We could help with printing issues – it’s hard to try and help someone with a printing issue when they were at the other end of a phone.  Staff working remotely could ask a member of staff on campus to check e.g. a self-issue kiosk after we received an email from a student who was unable to issue their books at the kiosk. We could ask a student who was having problems with a laptop to come in and see a member of staff  e.g. help to install software, or if they were experiencing Wi-Fi problems. </a:t>
            </a:r>
          </a:p>
          <a:p>
            <a:r>
              <a:rPr lang="en-GB" sz="1200" b="1" kern="1200" dirty="0">
                <a:solidFill>
                  <a:schemeClr val="tx1"/>
                </a:solidFill>
                <a:effectLst/>
                <a:latin typeface="+mn-lt"/>
                <a:ea typeface="+mn-ea"/>
                <a:cs typeface="+mn-cs"/>
              </a:rPr>
              <a:t>Keeping up to speed with changes</a:t>
            </a:r>
            <a:r>
              <a:rPr lang="en-GB" sz="1200" kern="1200" dirty="0">
                <a:solidFill>
                  <a:schemeClr val="tx1"/>
                </a:solidFill>
                <a:effectLst/>
                <a:latin typeface="+mn-lt"/>
                <a:ea typeface="+mn-ea"/>
                <a:cs typeface="+mn-cs"/>
              </a:rPr>
              <a:t> - e.g. a had a new Click and collect service, changes to borrowing rules, updates to our standard operating procedures. We also had changes to the physical environment. - Spacing and the way both staff and students moved around the library.</a:t>
            </a:r>
          </a:p>
          <a:p>
            <a:r>
              <a:rPr lang="en-GB" sz="1200" b="1" kern="1200" dirty="0">
                <a:solidFill>
                  <a:schemeClr val="tx1"/>
                </a:solidFill>
                <a:effectLst/>
                <a:latin typeface="+mn-lt"/>
                <a:ea typeface="+mn-ea"/>
                <a:cs typeface="+mn-cs"/>
              </a:rPr>
              <a:t>Safety –on campus.</a:t>
            </a:r>
            <a:r>
              <a:rPr lang="en-GB" sz="1200" kern="1200" dirty="0">
                <a:solidFill>
                  <a:schemeClr val="tx1"/>
                </a:solidFill>
                <a:effectLst/>
                <a:latin typeface="+mn-lt"/>
                <a:ea typeface="+mn-ea"/>
                <a:cs typeface="+mn-cs"/>
              </a:rPr>
              <a:t>  All of the team have felt safe on campus, we have all the correct equipment, so we have Perspex screens, masks, hand sanitiser etc.  Also, management continue to make regular patrols to ensure students were following the COVID rules.</a:t>
            </a:r>
          </a:p>
          <a:p>
            <a:endParaRPr lang="en-GB" dirty="0"/>
          </a:p>
        </p:txBody>
      </p:sp>
      <p:sp>
        <p:nvSpPr>
          <p:cNvPr id="4" name="Slide Number Placeholder 3"/>
          <p:cNvSpPr>
            <a:spLocks noGrp="1"/>
          </p:cNvSpPr>
          <p:nvPr>
            <p:ph type="sldNum" sz="quarter" idx="5"/>
          </p:nvPr>
        </p:nvSpPr>
        <p:spPr/>
        <p:txBody>
          <a:bodyPr/>
          <a:lstStyle/>
          <a:p>
            <a:fld id="{8F6A142A-C6A9-4350-A838-AF171FEA4CA4}" type="slidenum">
              <a:rPr lang="en-US" smtClean="0"/>
              <a:pPr/>
              <a:t>4</a:t>
            </a:fld>
            <a:endParaRPr lang="en-US"/>
          </a:p>
        </p:txBody>
      </p:sp>
    </p:spTree>
    <p:extLst>
      <p:ext uri="{BB962C8B-B14F-4D97-AF65-F5344CB8AC3E}">
        <p14:creationId xmlns:p14="http://schemas.microsoft.com/office/powerpoint/2010/main" val="159445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And then in January 2021 we had another change – this time the library was open, but we had no enquiry service on campus.  </a:t>
            </a:r>
          </a:p>
          <a:p>
            <a:r>
              <a:rPr lang="en-GB" sz="1200" b="1" kern="1200" dirty="0">
                <a:solidFill>
                  <a:schemeClr val="tx1"/>
                </a:solidFill>
                <a:effectLst/>
                <a:latin typeface="+mn-lt"/>
                <a:ea typeface="+mn-ea"/>
                <a:cs typeface="+mn-cs"/>
              </a:rPr>
              <a:t>Challenges</a:t>
            </a:r>
            <a:r>
              <a:rPr lang="en-GB" sz="1200" kern="1200" dirty="0">
                <a:solidFill>
                  <a:schemeClr val="tx1"/>
                </a:solidFill>
                <a:effectLst/>
                <a:latin typeface="+mn-lt"/>
                <a:ea typeface="+mn-ea"/>
                <a:cs typeface="+mn-cs"/>
              </a:rPr>
              <a:t> – we had to work with the LOAs, so that could be asking them to fill printers with paper, check for paper jams, help with discussion room keypads and check the payment keypads on the self-issue machines, as we have a legal compliance to check these daily.   The LOAs had to have some training, and we had to be mindful that we were asking them to do tasks that we were normally responsible for. It might be that a student phones us as they have a problem with their word document, and we can’t say just come up to the enquiry desk in the library and we will help you.</a:t>
            </a:r>
          </a:p>
          <a:p>
            <a:r>
              <a:rPr lang="en-GB" sz="1200" b="1" kern="1200" dirty="0">
                <a:solidFill>
                  <a:schemeClr val="tx1"/>
                </a:solidFill>
                <a:effectLst/>
                <a:latin typeface="+mn-lt"/>
                <a:ea typeface="+mn-ea"/>
                <a:cs typeface="+mn-cs"/>
              </a:rPr>
              <a:t>Communication with the LOAs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Students can phone us to report that equipment in library isn’t working, or that they have been working on a PC and it has crashed…. these types of enquiries are hard to deal with remotely, and you also have to be able to communicate some these problems to the LOAs and ask them to make checks and gather details before you can respond.</a:t>
            </a:r>
          </a:p>
          <a:p>
            <a:r>
              <a:rPr lang="en-GB" sz="1200" kern="1200" dirty="0">
                <a:solidFill>
                  <a:schemeClr val="tx1"/>
                </a:solidFill>
                <a:effectLst/>
                <a:latin typeface="+mn-lt"/>
                <a:ea typeface="+mn-ea"/>
                <a:cs typeface="+mn-cs"/>
              </a:rPr>
              <a:t>Sometimes an immediate response is needed, and we need to phone, or Skype the LOAs– this could be because someone has called who is standing outside a discussion room and can’t get it, and we have actually call from a student who couldn’t get out of a room ….and that was worrying for both the student and the member of staff who was sitting in their dining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Looking ahead – we will to continue to be adaptable and agile as we move out of lockdown and into the different tiers and we will be working together to help all our customers. </a:t>
            </a:r>
            <a:r>
              <a:rPr lang="en-GB" sz="1200" kern="1200">
                <a:solidFill>
                  <a:schemeClr val="tx1"/>
                </a:solidFill>
                <a:effectLst/>
                <a:latin typeface="+mn-lt"/>
                <a:ea typeface="+mn-ea"/>
                <a:cs typeface="+mn-cs"/>
              </a:rPr>
              <a:t>(students expectations?)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6A142A-C6A9-4350-A838-AF171FEA4CA4}" type="slidenum">
              <a:rPr lang="en-US" smtClean="0"/>
              <a:pPr/>
              <a:t>5</a:t>
            </a:fld>
            <a:endParaRPr lang="en-US"/>
          </a:p>
        </p:txBody>
      </p:sp>
    </p:spTree>
    <p:extLst>
      <p:ext uri="{BB962C8B-B14F-4D97-AF65-F5344CB8AC3E}">
        <p14:creationId xmlns:p14="http://schemas.microsoft.com/office/powerpoint/2010/main" val="255971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Throughout this time new services and new ways of working have been introduced and we have had to undertake training to help us deliver these. </a:t>
            </a:r>
          </a:p>
          <a:p>
            <a:r>
              <a:rPr lang="en-GB" dirty="0"/>
              <a:t>Examples include the introduction of a completely new enquiry logging software called Fresh Service . This month we have also launched Fresh Chat which allows our customers to get in touch instantly with us and ask us questions.</a:t>
            </a:r>
          </a:p>
          <a:p>
            <a:r>
              <a:rPr lang="en-GB" dirty="0"/>
              <a:t>Using teams as our main communication tool to each other in the IS Enquiry Team. We’ve uploaded all our useful resources that we might have at one time around us on our desks onto teams for easy access</a:t>
            </a:r>
          </a:p>
          <a:p>
            <a:r>
              <a:rPr lang="en-GB" dirty="0"/>
              <a:t>Both staff and students are encouraged to use the windows virtual desktop to access software- the virtual desktop was installed on all library pcs and we had to produce troubleshooting guidance for our users and get used to accessing software in a different way</a:t>
            </a:r>
          </a:p>
          <a:p>
            <a:r>
              <a:rPr lang="en-GB" dirty="0"/>
              <a:t>We’ve attended am online training week where we met up with other library colleagues </a:t>
            </a:r>
            <a:r>
              <a:rPr lang="en-GB" dirty="0" err="1"/>
              <a:t>outwith</a:t>
            </a:r>
            <a:r>
              <a:rPr lang="en-GB" dirty="0"/>
              <a:t> our team and learnt what they had been doing</a:t>
            </a:r>
          </a:p>
          <a:p>
            <a:r>
              <a:rPr lang="en-GB" dirty="0"/>
              <a:t>We have attended training from an external provider on” getting the best from working from home” and managing student behaviour- lots of money in training budget as no one going anywhere for training and conferences!</a:t>
            </a:r>
          </a:p>
          <a:p>
            <a:r>
              <a:rPr lang="en-GB" dirty="0"/>
              <a:t>In November we went through our CSE review online and we retained our accreditation and received more compliance pluses for CSE</a:t>
            </a:r>
          </a:p>
        </p:txBody>
      </p:sp>
      <p:sp>
        <p:nvSpPr>
          <p:cNvPr id="4" name="Slide Number Placeholder 3"/>
          <p:cNvSpPr>
            <a:spLocks noGrp="1"/>
          </p:cNvSpPr>
          <p:nvPr>
            <p:ph type="sldNum" sz="quarter" idx="5"/>
          </p:nvPr>
        </p:nvSpPr>
        <p:spPr/>
        <p:txBody>
          <a:bodyPr/>
          <a:lstStyle/>
          <a:p>
            <a:fld id="{8F6A142A-C6A9-4350-A838-AF171FEA4CA4}" type="slidenum">
              <a:rPr lang="en-US" smtClean="0"/>
              <a:pPr/>
              <a:t>6</a:t>
            </a:fld>
            <a:endParaRPr lang="en-US"/>
          </a:p>
        </p:txBody>
      </p:sp>
    </p:spTree>
    <p:extLst>
      <p:ext uri="{BB962C8B-B14F-4D97-AF65-F5344CB8AC3E}">
        <p14:creationId xmlns:p14="http://schemas.microsoft.com/office/powerpoint/2010/main" val="156150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to say we feel quite lucky at Strathclyde- principal awarded us one rest day a </a:t>
            </a:r>
            <a:r>
              <a:rPr lang="en-GB" dirty="0" err="1"/>
              <a:t>week,We</a:t>
            </a:r>
            <a:r>
              <a:rPr lang="en-GB" dirty="0"/>
              <a:t> also have access to a wellbeing and working from home hub </a:t>
            </a:r>
          </a:p>
          <a:p>
            <a:r>
              <a:rPr lang="en-GB" dirty="0"/>
              <a:t>we have a set rota that allows for breaks from screen and lunches</a:t>
            </a:r>
          </a:p>
          <a:p>
            <a:r>
              <a:rPr lang="en-GB" dirty="0"/>
              <a:t>When we first moved back on campus we had online coffee mornings with whoever  was on campus that day to make sure they were ok!</a:t>
            </a:r>
          </a:p>
          <a:p>
            <a:r>
              <a:rPr lang="en-GB" dirty="0"/>
              <a:t>Safety on campus had changed when we went back – more Perspex screens , PPE , hand sanitisers etc</a:t>
            </a:r>
          </a:p>
          <a:p>
            <a:r>
              <a:rPr lang="en-GB" dirty="0"/>
              <a:t>We’re all juggling –between us  in the team we have a variety of kids at different ages, dogs at different ages, elderly parents to shop for. We were a close team before but have become closer and more supportive.</a:t>
            </a:r>
          </a:p>
        </p:txBody>
      </p:sp>
      <p:sp>
        <p:nvSpPr>
          <p:cNvPr id="4" name="Slide Number Placeholder 3"/>
          <p:cNvSpPr>
            <a:spLocks noGrp="1"/>
          </p:cNvSpPr>
          <p:nvPr>
            <p:ph type="sldNum" sz="quarter" idx="5"/>
          </p:nvPr>
        </p:nvSpPr>
        <p:spPr/>
        <p:txBody>
          <a:bodyPr/>
          <a:lstStyle/>
          <a:p>
            <a:fld id="{8F6A142A-C6A9-4350-A838-AF171FEA4CA4}" type="slidenum">
              <a:rPr lang="en-US" smtClean="0"/>
              <a:pPr/>
              <a:t>7</a:t>
            </a:fld>
            <a:endParaRPr lang="en-US"/>
          </a:p>
        </p:txBody>
      </p:sp>
    </p:spTree>
    <p:extLst>
      <p:ext uri="{BB962C8B-B14F-4D97-AF65-F5344CB8AC3E}">
        <p14:creationId xmlns:p14="http://schemas.microsoft.com/office/powerpoint/2010/main" val="226224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everyone we have had to deal with changes in our services happening sometimes at very short notice. We’ve predominately used twitter and our library webpages to inform customers. </a:t>
            </a:r>
          </a:p>
        </p:txBody>
      </p:sp>
      <p:sp>
        <p:nvSpPr>
          <p:cNvPr id="4" name="Slide Number Placeholder 3"/>
          <p:cNvSpPr>
            <a:spLocks noGrp="1"/>
          </p:cNvSpPr>
          <p:nvPr>
            <p:ph type="sldNum" sz="quarter" idx="5"/>
          </p:nvPr>
        </p:nvSpPr>
        <p:spPr/>
        <p:txBody>
          <a:bodyPr/>
          <a:lstStyle/>
          <a:p>
            <a:fld id="{8F6A142A-C6A9-4350-A838-AF171FEA4CA4}" type="slidenum">
              <a:rPr lang="en-US" smtClean="0"/>
              <a:pPr/>
              <a:t>8</a:t>
            </a:fld>
            <a:endParaRPr lang="en-US"/>
          </a:p>
        </p:txBody>
      </p:sp>
    </p:spTree>
    <p:extLst>
      <p:ext uri="{BB962C8B-B14F-4D97-AF65-F5344CB8AC3E}">
        <p14:creationId xmlns:p14="http://schemas.microsoft.com/office/powerpoint/2010/main" val="352896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Onsite we use the totems in the library to remind students and staff of rules and </a:t>
            </a:r>
          </a:p>
        </p:txBody>
      </p:sp>
      <p:sp>
        <p:nvSpPr>
          <p:cNvPr id="4" name="Slide Number Placeholder 3"/>
          <p:cNvSpPr>
            <a:spLocks noGrp="1"/>
          </p:cNvSpPr>
          <p:nvPr>
            <p:ph type="sldNum" sz="quarter" idx="5"/>
          </p:nvPr>
        </p:nvSpPr>
        <p:spPr/>
        <p:txBody>
          <a:bodyPr/>
          <a:lstStyle/>
          <a:p>
            <a:fld id="{8F6A142A-C6A9-4350-A838-AF171FEA4CA4}" type="slidenum">
              <a:rPr lang="en-US" smtClean="0"/>
              <a:pPr/>
              <a:t>9</a:t>
            </a:fld>
            <a:endParaRPr lang="en-US"/>
          </a:p>
        </p:txBody>
      </p:sp>
    </p:spTree>
    <p:extLst>
      <p:ext uri="{BB962C8B-B14F-4D97-AF65-F5344CB8AC3E}">
        <p14:creationId xmlns:p14="http://schemas.microsoft.com/office/powerpoint/2010/main" val="33491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also how to move around the library </a:t>
            </a:r>
          </a:p>
        </p:txBody>
      </p:sp>
      <p:sp>
        <p:nvSpPr>
          <p:cNvPr id="4" name="Slide Number Placeholder 3"/>
          <p:cNvSpPr>
            <a:spLocks noGrp="1"/>
          </p:cNvSpPr>
          <p:nvPr>
            <p:ph type="sldNum" sz="quarter" idx="5"/>
          </p:nvPr>
        </p:nvSpPr>
        <p:spPr/>
        <p:txBody>
          <a:bodyPr/>
          <a:lstStyle/>
          <a:p>
            <a:fld id="{8F6A142A-C6A9-4350-A838-AF171FEA4CA4}" type="slidenum">
              <a:rPr lang="en-US" smtClean="0"/>
              <a:pPr/>
              <a:t>10</a:t>
            </a:fld>
            <a:endParaRPr lang="en-US"/>
          </a:p>
        </p:txBody>
      </p:sp>
    </p:spTree>
    <p:extLst>
      <p:ext uri="{BB962C8B-B14F-4D97-AF65-F5344CB8AC3E}">
        <p14:creationId xmlns:p14="http://schemas.microsoft.com/office/powerpoint/2010/main" val="78057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17380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2C039D-B424-114F-BAF4-D2107EA34668}"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9CB51-C3AE-154E-B705-144B0BA9BC3F}" type="slidenum">
              <a:rPr lang="en-US" smtClean="0"/>
              <a:pPr/>
              <a:t>‹#›</a:t>
            </a:fld>
            <a:endParaRPr lang="en-US"/>
          </a:p>
        </p:txBody>
      </p:sp>
    </p:spTree>
    <p:extLst>
      <p:ext uri="{BB962C8B-B14F-4D97-AF65-F5344CB8AC3E}">
        <p14:creationId xmlns:p14="http://schemas.microsoft.com/office/powerpoint/2010/main" val="254781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2C039D-B424-114F-BAF4-D2107EA34668}"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9CB51-C3AE-154E-B705-144B0BA9BC3F}" type="slidenum">
              <a:rPr lang="en-US" smtClean="0"/>
              <a:pPr/>
              <a:t>‹#›</a:t>
            </a:fld>
            <a:endParaRPr lang="en-US"/>
          </a:p>
        </p:txBody>
      </p:sp>
    </p:spTree>
    <p:extLst>
      <p:ext uri="{BB962C8B-B14F-4D97-AF65-F5344CB8AC3E}">
        <p14:creationId xmlns:p14="http://schemas.microsoft.com/office/powerpoint/2010/main" val="422132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2C039D-B424-114F-BAF4-D2107EA34668}"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9CB51-C3AE-154E-B705-144B0BA9BC3F}" type="slidenum">
              <a:rPr lang="en-US" smtClean="0"/>
              <a:pPr/>
              <a:t>‹#›</a:t>
            </a:fld>
            <a:endParaRPr lang="en-US"/>
          </a:p>
        </p:txBody>
      </p:sp>
    </p:spTree>
    <p:extLst>
      <p:ext uri="{BB962C8B-B14F-4D97-AF65-F5344CB8AC3E}">
        <p14:creationId xmlns:p14="http://schemas.microsoft.com/office/powerpoint/2010/main" val="398142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12C039D-B424-114F-BAF4-D2107EA34668}"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9CB51-C3AE-154E-B705-144B0BA9BC3F}" type="slidenum">
              <a:rPr lang="en-US" smtClean="0"/>
              <a:pPr/>
              <a:t>‹#›</a:t>
            </a:fld>
            <a:endParaRPr lang="en-US"/>
          </a:p>
        </p:txBody>
      </p:sp>
    </p:spTree>
    <p:extLst>
      <p:ext uri="{BB962C8B-B14F-4D97-AF65-F5344CB8AC3E}">
        <p14:creationId xmlns:p14="http://schemas.microsoft.com/office/powerpoint/2010/main" val="365712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12C039D-B424-114F-BAF4-D2107EA34668}"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9CB51-C3AE-154E-B705-144B0BA9BC3F}" type="slidenum">
              <a:rPr lang="en-US" smtClean="0"/>
              <a:pPr/>
              <a:t>‹#›</a:t>
            </a:fld>
            <a:endParaRPr lang="en-US"/>
          </a:p>
        </p:txBody>
      </p:sp>
    </p:spTree>
    <p:extLst>
      <p:ext uri="{BB962C8B-B14F-4D97-AF65-F5344CB8AC3E}">
        <p14:creationId xmlns:p14="http://schemas.microsoft.com/office/powerpoint/2010/main" val="342936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12C039D-B424-114F-BAF4-D2107EA34668}" type="datetimeFigureOut">
              <a:rPr lang="en-US" smtClean="0"/>
              <a:pPr/>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9CB51-C3AE-154E-B705-144B0BA9BC3F}" type="slidenum">
              <a:rPr lang="en-US" smtClean="0"/>
              <a:pPr/>
              <a:t>‹#›</a:t>
            </a:fld>
            <a:endParaRPr lang="en-US"/>
          </a:p>
        </p:txBody>
      </p:sp>
    </p:spTree>
    <p:extLst>
      <p:ext uri="{BB962C8B-B14F-4D97-AF65-F5344CB8AC3E}">
        <p14:creationId xmlns:p14="http://schemas.microsoft.com/office/powerpoint/2010/main" val="309125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12C039D-B424-114F-BAF4-D2107EA34668}" type="datetimeFigureOut">
              <a:rPr lang="en-US" smtClean="0"/>
              <a:pPr/>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9CB51-C3AE-154E-B705-144B0BA9BC3F}" type="slidenum">
              <a:rPr lang="en-US" smtClean="0"/>
              <a:pPr/>
              <a:t>‹#›</a:t>
            </a:fld>
            <a:endParaRPr lang="en-US"/>
          </a:p>
        </p:txBody>
      </p:sp>
    </p:spTree>
    <p:extLst>
      <p:ext uri="{BB962C8B-B14F-4D97-AF65-F5344CB8AC3E}">
        <p14:creationId xmlns:p14="http://schemas.microsoft.com/office/powerpoint/2010/main" val="317230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C039D-B424-114F-BAF4-D2107EA34668}" type="datetimeFigureOut">
              <a:rPr lang="en-US" smtClean="0"/>
              <a:pPr/>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9CB51-C3AE-154E-B705-144B0BA9BC3F}" type="slidenum">
              <a:rPr lang="en-US" smtClean="0"/>
              <a:pPr/>
              <a:t>‹#›</a:t>
            </a:fld>
            <a:endParaRPr lang="en-US"/>
          </a:p>
        </p:txBody>
      </p:sp>
    </p:spTree>
    <p:extLst>
      <p:ext uri="{BB962C8B-B14F-4D97-AF65-F5344CB8AC3E}">
        <p14:creationId xmlns:p14="http://schemas.microsoft.com/office/powerpoint/2010/main" val="211015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12C039D-B424-114F-BAF4-D2107EA34668}"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9CB51-C3AE-154E-B705-144B0BA9BC3F}" type="slidenum">
              <a:rPr lang="en-US" smtClean="0"/>
              <a:pPr/>
              <a:t>‹#›</a:t>
            </a:fld>
            <a:endParaRPr lang="en-US"/>
          </a:p>
        </p:txBody>
      </p:sp>
    </p:spTree>
    <p:extLst>
      <p:ext uri="{BB962C8B-B14F-4D97-AF65-F5344CB8AC3E}">
        <p14:creationId xmlns:p14="http://schemas.microsoft.com/office/powerpoint/2010/main" val="272919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12C039D-B424-114F-BAF4-D2107EA34668}"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9CB51-C3AE-154E-B705-144B0BA9BC3F}" type="slidenum">
              <a:rPr lang="en-US" smtClean="0"/>
              <a:pPr/>
              <a:t>‹#›</a:t>
            </a:fld>
            <a:endParaRPr lang="en-US"/>
          </a:p>
        </p:txBody>
      </p:sp>
    </p:spTree>
    <p:extLst>
      <p:ext uri="{BB962C8B-B14F-4D97-AF65-F5344CB8AC3E}">
        <p14:creationId xmlns:p14="http://schemas.microsoft.com/office/powerpoint/2010/main" val="146108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C039D-B424-114F-BAF4-D2107EA34668}" type="datetimeFigureOut">
              <a:rPr lang="en-US" smtClean="0"/>
              <a:pPr/>
              <a:t>3/25/2021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9CB51-C3AE-154E-B705-144B0BA9BC3F}" type="slidenum">
              <a:rPr lang="en-US" smtClean="0"/>
              <a:pPr/>
              <a:t>‹#›</a:t>
            </a:fld>
            <a:endParaRPr lang="en-US"/>
          </a:p>
        </p:txBody>
      </p:sp>
      <p:pic>
        <p:nvPicPr>
          <p:cNvPr id="7" name="Picture 6" descr="brand_logos-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70817" y="0"/>
            <a:ext cx="1438704" cy="1621590"/>
          </a:xfrm>
          <a:prstGeom prst="rect">
            <a:avLst/>
          </a:prstGeom>
        </p:spPr>
      </p:pic>
      <p:pic>
        <p:nvPicPr>
          <p:cNvPr id="8" name="Picture 7" descr="library_template.png"/>
          <p:cNvPicPr>
            <a:picLocks noChangeAspect="1"/>
          </p:cNvPicPr>
          <p:nvPr userDrawn="1"/>
        </p:nvPicPr>
        <p:blipFill rotWithShape="1">
          <a:blip r:embed="rId14">
            <a:extLst>
              <a:ext uri="{28A0092B-C50C-407E-A947-70E740481C1C}">
                <a14:useLocalDpi xmlns:a14="http://schemas.microsoft.com/office/drawing/2010/main" val="0"/>
              </a:ext>
            </a:extLst>
          </a:blip>
          <a:srcRect t="16401" r="96297" b="4968"/>
          <a:stretch/>
        </p:blipFill>
        <p:spPr>
          <a:xfrm>
            <a:off x="-9270" y="1064515"/>
            <a:ext cx="184603" cy="5545494"/>
          </a:xfrm>
          <a:prstGeom prst="rect">
            <a:avLst/>
          </a:prstGeom>
        </p:spPr>
      </p:pic>
      <p:pic>
        <p:nvPicPr>
          <p:cNvPr id="9" name="Picture 8" descr="library_template.png"/>
          <p:cNvPicPr>
            <a:picLocks noChangeAspect="1"/>
          </p:cNvPicPr>
          <p:nvPr userDrawn="1"/>
        </p:nvPicPr>
        <p:blipFill rotWithShape="1">
          <a:blip r:embed="rId14">
            <a:extLst>
              <a:ext uri="{28A0092B-C50C-407E-A947-70E740481C1C}">
                <a14:useLocalDpi xmlns:a14="http://schemas.microsoft.com/office/drawing/2010/main" val="0"/>
              </a:ext>
            </a:extLst>
          </a:blip>
          <a:srcRect l="7165" t="87059" r="59756" b="3613"/>
          <a:stretch/>
        </p:blipFill>
        <p:spPr>
          <a:xfrm>
            <a:off x="305922" y="6044498"/>
            <a:ext cx="1603763" cy="639679"/>
          </a:xfrm>
          <a:prstGeom prst="rect">
            <a:avLst/>
          </a:prstGeom>
        </p:spPr>
      </p:pic>
    </p:spTree>
    <p:extLst>
      <p:ext uri="{BB962C8B-B14F-4D97-AF65-F5344CB8AC3E}">
        <p14:creationId xmlns:p14="http://schemas.microsoft.com/office/powerpoint/2010/main" val="227373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kern="1200">
          <a:solidFill>
            <a:srgbClr val="051D48"/>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creative-commons-images.com/highway-signs/t/training.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346799" y="4915824"/>
            <a:ext cx="1440192" cy="1652786"/>
          </a:xfrm>
          <a:custGeom>
            <a:avLst/>
            <a:gdLst>
              <a:gd name="connsiteX0" fmla="*/ 0 w 1440192"/>
              <a:gd name="connsiteY0" fmla="*/ 6077 h 1652786"/>
              <a:gd name="connsiteX1" fmla="*/ 6077 w 1440192"/>
              <a:gd name="connsiteY1" fmla="*/ 1476570 h 1652786"/>
              <a:gd name="connsiteX2" fmla="*/ 1215352 w 1440192"/>
              <a:gd name="connsiteY2" fmla="*/ 1464417 h 1652786"/>
              <a:gd name="connsiteX3" fmla="*/ 1440192 w 1440192"/>
              <a:gd name="connsiteY3" fmla="*/ 1652786 h 1652786"/>
              <a:gd name="connsiteX4" fmla="*/ 1440192 w 1440192"/>
              <a:gd name="connsiteY4" fmla="*/ 0 h 1652786"/>
              <a:gd name="connsiteX5" fmla="*/ 0 w 1440192"/>
              <a:gd name="connsiteY5" fmla="*/ 6077 h 165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192" h="1652786">
                <a:moveTo>
                  <a:pt x="0" y="6077"/>
                </a:moveTo>
                <a:cubicBezTo>
                  <a:pt x="2026" y="496241"/>
                  <a:pt x="4051" y="986406"/>
                  <a:pt x="6077" y="1476570"/>
                </a:cubicBezTo>
                <a:lnTo>
                  <a:pt x="1215352" y="1464417"/>
                </a:lnTo>
                <a:lnTo>
                  <a:pt x="1440192" y="1652786"/>
                </a:lnTo>
                <a:lnTo>
                  <a:pt x="1440192" y="0"/>
                </a:lnTo>
                <a:lnTo>
                  <a:pt x="0" y="6077"/>
                </a:ln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2583" y="1064515"/>
            <a:ext cx="7772400" cy="1470025"/>
          </a:xfrm>
        </p:spPr>
        <p:txBody>
          <a:bodyPr>
            <a:normAutofit fontScale="90000"/>
          </a:bodyPr>
          <a:lstStyle/>
          <a:p>
            <a:pPr algn="l"/>
            <a:br>
              <a:rPr lang="en-US" sz="5400" dirty="0">
                <a:latin typeface="Arial"/>
                <a:cs typeface="Arial"/>
              </a:rPr>
            </a:br>
            <a:r>
              <a:rPr lang="en-US" sz="5400" dirty="0">
                <a:latin typeface="Arial"/>
                <a:cs typeface="Arial"/>
              </a:rPr>
              <a:t> </a:t>
            </a:r>
          </a:p>
        </p:txBody>
      </p:sp>
      <p:sp>
        <p:nvSpPr>
          <p:cNvPr id="3" name="Subtitle 2"/>
          <p:cNvSpPr>
            <a:spLocks noGrp="1"/>
          </p:cNvSpPr>
          <p:nvPr>
            <p:ph type="subTitle" idx="1"/>
          </p:nvPr>
        </p:nvSpPr>
        <p:spPr>
          <a:xfrm>
            <a:off x="472583" y="2847882"/>
            <a:ext cx="6400800" cy="1752600"/>
          </a:xfrm>
        </p:spPr>
        <p:txBody>
          <a:bodyPr>
            <a:normAutofit/>
          </a:bodyPr>
          <a:lstStyle/>
          <a:p>
            <a:pPr algn="l"/>
            <a:endParaRPr lang="en-US" sz="3600" dirty="0">
              <a:solidFill>
                <a:schemeClr val="tx1"/>
              </a:solidFill>
              <a:latin typeface="Arial"/>
              <a:cs typeface="Arial"/>
            </a:endParaRPr>
          </a:p>
          <a:p>
            <a:endParaRPr lang="en-US" sz="3600" dirty="0">
              <a:solidFill>
                <a:schemeClr val="tx1"/>
              </a:solidFill>
              <a:latin typeface="Arial"/>
              <a:cs typeface="Arial"/>
            </a:endParaRPr>
          </a:p>
        </p:txBody>
      </p:sp>
      <p:sp>
        <p:nvSpPr>
          <p:cNvPr id="8" name="Rectangle 7"/>
          <p:cNvSpPr/>
          <p:nvPr/>
        </p:nvSpPr>
        <p:spPr>
          <a:xfrm>
            <a:off x="7356858" y="5211408"/>
            <a:ext cx="1366502" cy="1149033"/>
          </a:xfrm>
          <a:prstGeom prst="rect">
            <a:avLst/>
          </a:prstGeom>
        </p:spPr>
        <p:txBody>
          <a:bodyPr wrap="square">
            <a:spAutoFit/>
          </a:bodyPr>
          <a:lstStyle/>
          <a:p>
            <a:pPr>
              <a:lnSpc>
                <a:spcPts val="2220"/>
              </a:lnSpc>
            </a:pPr>
            <a:r>
              <a:rPr lang="en-US" sz="2100" dirty="0">
                <a:solidFill>
                  <a:schemeClr val="bg1"/>
                </a:solidFill>
                <a:latin typeface="Arial"/>
                <a:cs typeface="Arial"/>
              </a:rPr>
              <a:t>YOUR</a:t>
            </a:r>
          </a:p>
          <a:p>
            <a:pPr>
              <a:lnSpc>
                <a:spcPts val="2220"/>
              </a:lnSpc>
            </a:pPr>
            <a:r>
              <a:rPr lang="en-US" sz="2100" dirty="0">
                <a:solidFill>
                  <a:schemeClr val="bg1"/>
                </a:solidFill>
                <a:latin typeface="Arial"/>
                <a:cs typeface="Arial"/>
              </a:rPr>
              <a:t>LIBRARY</a:t>
            </a:r>
          </a:p>
          <a:p>
            <a:r>
              <a:rPr lang="en-US" sz="1500" b="1" dirty="0">
                <a:solidFill>
                  <a:schemeClr val="bg1"/>
                </a:solidFill>
                <a:latin typeface="Arial"/>
                <a:cs typeface="Arial"/>
              </a:rPr>
              <a:t>YOUR</a:t>
            </a:r>
          </a:p>
          <a:p>
            <a:r>
              <a:rPr lang="en-US" sz="1500" b="1" dirty="0">
                <a:solidFill>
                  <a:schemeClr val="bg1"/>
                </a:solidFill>
                <a:latin typeface="Arial"/>
                <a:cs typeface="Arial"/>
              </a:rPr>
              <a:t>LEARNING...</a:t>
            </a:r>
          </a:p>
        </p:txBody>
      </p:sp>
      <p:sp>
        <p:nvSpPr>
          <p:cNvPr id="4" name="TextBox 3"/>
          <p:cNvSpPr txBox="1"/>
          <p:nvPr/>
        </p:nvSpPr>
        <p:spPr>
          <a:xfrm>
            <a:off x="601361" y="1367481"/>
            <a:ext cx="6745437" cy="4678204"/>
          </a:xfrm>
          <a:prstGeom prst="rect">
            <a:avLst/>
          </a:prstGeom>
          <a:noFill/>
        </p:spPr>
        <p:txBody>
          <a:bodyPr wrap="square" rtlCol="0">
            <a:spAutoFit/>
          </a:bodyPr>
          <a:lstStyle/>
          <a:p>
            <a:endParaRPr lang="en-US" sz="3600" dirty="0">
              <a:solidFill>
                <a:srgbClr val="000000"/>
              </a:solidFill>
              <a:latin typeface="Calibri"/>
              <a:cs typeface="Calibri"/>
            </a:endParaRPr>
          </a:p>
          <a:p>
            <a:r>
              <a:rPr lang="en-GB" sz="4000" b="1" dirty="0">
                <a:solidFill>
                  <a:srgbClr val="000000"/>
                </a:solidFill>
                <a:latin typeface="Calibri"/>
                <a:cs typeface="Calibri"/>
              </a:rPr>
              <a:t>Blended Working: IS Enquiries Team at Strathclyde</a:t>
            </a:r>
          </a:p>
          <a:p>
            <a:endParaRPr lang="en-GB" sz="3600" dirty="0">
              <a:solidFill>
                <a:srgbClr val="000000"/>
              </a:solidFill>
              <a:latin typeface="Calibri"/>
              <a:cs typeface="Calibri"/>
            </a:endParaRPr>
          </a:p>
          <a:p>
            <a:endParaRPr lang="en-GB" sz="3600" dirty="0">
              <a:solidFill>
                <a:srgbClr val="000000"/>
              </a:solidFill>
              <a:latin typeface="Calibri"/>
              <a:cs typeface="Calibri"/>
            </a:endParaRPr>
          </a:p>
          <a:p>
            <a:r>
              <a:rPr lang="en-GB" sz="3200" dirty="0">
                <a:solidFill>
                  <a:srgbClr val="000000"/>
                </a:solidFill>
                <a:latin typeface="Calibri"/>
                <a:cs typeface="Calibri"/>
              </a:rPr>
              <a:t>Elaine Borland</a:t>
            </a:r>
          </a:p>
          <a:p>
            <a:r>
              <a:rPr lang="en-GB" sz="3200" dirty="0">
                <a:solidFill>
                  <a:srgbClr val="000000"/>
                </a:solidFill>
                <a:latin typeface="Calibri"/>
                <a:cs typeface="Calibri"/>
              </a:rPr>
              <a:t>Briony Willis</a:t>
            </a:r>
          </a:p>
          <a:p>
            <a:endParaRPr lang="en-GB" sz="3200" dirty="0">
              <a:solidFill>
                <a:srgbClr val="000000"/>
              </a:solidFill>
              <a:latin typeface="Calibri"/>
              <a:cs typeface="Times New Roman"/>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25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145EA1-7D93-409F-BBD9-9A06F2D230A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9647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840E-F6A3-40D4-8804-7BC13F086E9A}"/>
              </a:ext>
            </a:extLst>
          </p:cNvPr>
          <p:cNvSpPr>
            <a:spLocks noGrp="1"/>
          </p:cNvSpPr>
          <p:nvPr>
            <p:ph type="title"/>
          </p:nvPr>
        </p:nvSpPr>
        <p:spPr/>
        <p:txBody>
          <a:bodyPr>
            <a:normAutofit fontScale="90000"/>
          </a:bodyPr>
          <a:lstStyle/>
          <a:p>
            <a:r>
              <a:rPr lang="en-GB" dirty="0"/>
              <a:t>Positives and Challenges of Blended working</a:t>
            </a:r>
          </a:p>
        </p:txBody>
      </p:sp>
      <p:sp>
        <p:nvSpPr>
          <p:cNvPr id="4" name="Content Placeholder 3">
            <a:extLst>
              <a:ext uri="{FF2B5EF4-FFF2-40B4-BE49-F238E27FC236}">
                <a16:creationId xmlns:a16="http://schemas.microsoft.com/office/drawing/2014/main" id="{C9395E01-5FE2-4999-B4EB-FF4D85DFA566}"/>
              </a:ext>
            </a:extLst>
          </p:cNvPr>
          <p:cNvSpPr>
            <a:spLocks noGrp="1"/>
          </p:cNvSpPr>
          <p:nvPr>
            <p:ph sz="half" idx="4294967295"/>
          </p:nvPr>
        </p:nvSpPr>
        <p:spPr>
          <a:xfrm>
            <a:off x="0" y="2174875"/>
            <a:ext cx="4040188" cy="3951288"/>
          </a:xfrm>
        </p:spPr>
        <p:txBody>
          <a:bodyPr>
            <a:normAutofit lnSpcReduction="10000"/>
          </a:bodyPr>
          <a:lstStyle/>
          <a:p>
            <a:r>
              <a:rPr lang="en-GB" dirty="0"/>
              <a:t>Staff happy to leave the house and see “ real” students and staff</a:t>
            </a:r>
          </a:p>
          <a:p>
            <a:r>
              <a:rPr lang="en-GB" dirty="0"/>
              <a:t>Get to fix practical problems, change signage etc</a:t>
            </a:r>
          </a:p>
          <a:p>
            <a:r>
              <a:rPr lang="en-GB" dirty="0"/>
              <a:t>Makes you still feel connected to the library</a:t>
            </a:r>
          </a:p>
          <a:p>
            <a:r>
              <a:rPr lang="en-GB" dirty="0"/>
              <a:t>Made team stronger- support wise and enquiry answering wise</a:t>
            </a:r>
          </a:p>
          <a:p>
            <a:endParaRPr lang="en-GB" dirty="0"/>
          </a:p>
          <a:p>
            <a:endParaRPr lang="en-GB" dirty="0"/>
          </a:p>
        </p:txBody>
      </p:sp>
      <p:sp>
        <p:nvSpPr>
          <p:cNvPr id="6" name="Content Placeholder 5">
            <a:extLst>
              <a:ext uri="{FF2B5EF4-FFF2-40B4-BE49-F238E27FC236}">
                <a16:creationId xmlns:a16="http://schemas.microsoft.com/office/drawing/2014/main" id="{8A96ADC8-74C8-478F-AB22-1AADDD602D2E}"/>
              </a:ext>
            </a:extLst>
          </p:cNvPr>
          <p:cNvSpPr>
            <a:spLocks noGrp="1"/>
          </p:cNvSpPr>
          <p:nvPr>
            <p:ph sz="quarter" idx="4294967295"/>
          </p:nvPr>
        </p:nvSpPr>
        <p:spPr>
          <a:xfrm>
            <a:off x="5102225" y="2174875"/>
            <a:ext cx="4041775" cy="3951288"/>
          </a:xfrm>
        </p:spPr>
        <p:txBody>
          <a:bodyPr>
            <a:normAutofit/>
          </a:bodyPr>
          <a:lstStyle/>
          <a:p>
            <a:r>
              <a:rPr lang="en-GB" dirty="0"/>
              <a:t>Less staff to cover working from home rota</a:t>
            </a:r>
          </a:p>
          <a:p>
            <a:r>
              <a:rPr lang="en-GB" dirty="0"/>
              <a:t>Doesn’t work for staff who have to home school kids</a:t>
            </a:r>
          </a:p>
          <a:p>
            <a:r>
              <a:rPr lang="en-GB" dirty="0"/>
              <a:t>Hard to help students on site with practical issues when you’re off site</a:t>
            </a:r>
          </a:p>
          <a:p>
            <a:r>
              <a:rPr lang="en-GB" dirty="0"/>
              <a:t>Technical challenges</a:t>
            </a:r>
          </a:p>
          <a:p>
            <a:endParaRPr lang="en-GB" dirty="0"/>
          </a:p>
          <a:p>
            <a:endParaRPr lang="en-GB" dirty="0"/>
          </a:p>
        </p:txBody>
      </p:sp>
    </p:spTree>
    <p:extLst>
      <p:ext uri="{BB962C8B-B14F-4D97-AF65-F5344CB8AC3E}">
        <p14:creationId xmlns:p14="http://schemas.microsoft.com/office/powerpoint/2010/main" val="125935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CC3B-092B-473D-9C06-EDBFC0B7D62D}"/>
              </a:ext>
            </a:extLst>
          </p:cNvPr>
          <p:cNvSpPr>
            <a:spLocks noGrp="1"/>
          </p:cNvSpPr>
          <p:nvPr>
            <p:ph type="title"/>
          </p:nvPr>
        </p:nvSpPr>
        <p:spPr/>
        <p:txBody>
          <a:bodyPr/>
          <a:lstStyle/>
          <a:p>
            <a:r>
              <a:rPr lang="en-GB" dirty="0"/>
              <a:t>Blended working</a:t>
            </a:r>
          </a:p>
        </p:txBody>
      </p:sp>
      <p:sp>
        <p:nvSpPr>
          <p:cNvPr id="3" name="Content Placeholder 2">
            <a:extLst>
              <a:ext uri="{FF2B5EF4-FFF2-40B4-BE49-F238E27FC236}">
                <a16:creationId xmlns:a16="http://schemas.microsoft.com/office/drawing/2014/main" id="{F61A4AB1-1288-4C41-9CB3-B08AEA58AA87}"/>
              </a:ext>
            </a:extLst>
          </p:cNvPr>
          <p:cNvSpPr>
            <a:spLocks noGrp="1"/>
          </p:cNvSpPr>
          <p:nvPr>
            <p:ph idx="1"/>
          </p:nvPr>
        </p:nvSpPr>
        <p:spPr/>
        <p:txBody>
          <a:bodyPr/>
          <a:lstStyle/>
          <a:p>
            <a:pPr marL="0" indent="0">
              <a:buNone/>
            </a:pPr>
            <a:r>
              <a:rPr lang="en-GB" dirty="0"/>
              <a:t>Dates determined by the Scottish Government</a:t>
            </a:r>
          </a:p>
          <a:p>
            <a:pPr marL="0" indent="0">
              <a:buNone/>
            </a:pPr>
            <a:endParaRPr lang="en-GB" dirty="0"/>
          </a:p>
          <a:p>
            <a:pPr marL="0" indent="0">
              <a:buNone/>
            </a:pPr>
            <a:r>
              <a:rPr lang="en-GB" dirty="0"/>
              <a:t>March 2020</a:t>
            </a:r>
          </a:p>
          <a:p>
            <a:pPr marL="0" indent="0">
              <a:buNone/>
            </a:pPr>
            <a:r>
              <a:rPr lang="en-GB" dirty="0"/>
              <a:t>  Library closed – remote enquiry service only</a:t>
            </a:r>
          </a:p>
          <a:p>
            <a:endParaRPr lang="en-GB" dirty="0"/>
          </a:p>
          <a:p>
            <a:pPr marL="0" indent="0">
              <a:buNone/>
            </a:pPr>
            <a:r>
              <a:rPr lang="en-GB" dirty="0"/>
              <a:t>August 2020</a:t>
            </a:r>
          </a:p>
          <a:p>
            <a:pPr marL="0" indent="0">
              <a:buNone/>
            </a:pPr>
            <a:r>
              <a:rPr lang="en-GB" dirty="0"/>
              <a:t>  Library opened – on campus and remote enquiry service</a:t>
            </a:r>
          </a:p>
          <a:p>
            <a:endParaRPr lang="en-GB" dirty="0"/>
          </a:p>
          <a:p>
            <a:pPr marL="0" indent="0">
              <a:buNone/>
            </a:pPr>
            <a:r>
              <a:rPr lang="en-GB" dirty="0"/>
              <a:t>January 2021 </a:t>
            </a:r>
          </a:p>
          <a:p>
            <a:pPr marL="0" indent="0">
              <a:buNone/>
            </a:pPr>
            <a:r>
              <a:rPr lang="en-GB" dirty="0"/>
              <a:t>  Library remained open – remote enquiry service only</a:t>
            </a:r>
          </a:p>
        </p:txBody>
      </p:sp>
    </p:spTree>
    <p:extLst>
      <p:ext uri="{BB962C8B-B14F-4D97-AF65-F5344CB8AC3E}">
        <p14:creationId xmlns:p14="http://schemas.microsoft.com/office/powerpoint/2010/main" val="381237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5ACC-34C4-4E5C-9D1A-49510B19EBE6}"/>
              </a:ext>
            </a:extLst>
          </p:cNvPr>
          <p:cNvSpPr>
            <a:spLocks noGrp="1"/>
          </p:cNvSpPr>
          <p:nvPr>
            <p:ph type="title"/>
          </p:nvPr>
        </p:nvSpPr>
        <p:spPr/>
        <p:txBody>
          <a:bodyPr>
            <a:normAutofit/>
          </a:bodyPr>
          <a:lstStyle/>
          <a:p>
            <a:r>
              <a:rPr lang="en-GB" dirty="0"/>
              <a:t>Library closed: Remote working </a:t>
            </a:r>
          </a:p>
        </p:txBody>
      </p:sp>
      <p:sp>
        <p:nvSpPr>
          <p:cNvPr id="3" name="Content Placeholder 2">
            <a:extLst>
              <a:ext uri="{FF2B5EF4-FFF2-40B4-BE49-F238E27FC236}">
                <a16:creationId xmlns:a16="http://schemas.microsoft.com/office/drawing/2014/main" id="{77AE1265-4463-4EE1-A523-020B0A9E7A56}"/>
              </a:ext>
            </a:extLst>
          </p:cNvPr>
          <p:cNvSpPr>
            <a:spLocks noGrp="1"/>
          </p:cNvSpPr>
          <p:nvPr>
            <p:ph idx="1"/>
          </p:nvPr>
        </p:nvSpPr>
        <p:spPr/>
        <p:txBody>
          <a:bodyPr>
            <a:normAutofit/>
          </a:bodyPr>
          <a:lstStyle/>
          <a:p>
            <a:endParaRPr lang="en-GB" dirty="0"/>
          </a:p>
          <a:p>
            <a:pPr marL="0" indent="0">
              <a:buNone/>
            </a:pPr>
            <a:r>
              <a:rPr lang="en-GB" dirty="0"/>
              <a:t>March 2020</a:t>
            </a:r>
          </a:p>
          <a:p>
            <a:r>
              <a:rPr lang="en-GB" dirty="0"/>
              <a:t>We each left the Library with a laptop. We had Skype for Business set up with a dedicated number for our telephone enquiries</a:t>
            </a:r>
          </a:p>
          <a:p>
            <a:endParaRPr lang="en-GB" dirty="0"/>
          </a:p>
          <a:p>
            <a:r>
              <a:rPr lang="en-GB" dirty="0"/>
              <a:t>We assumed that we would communicate with each other via email. </a:t>
            </a:r>
          </a:p>
          <a:p>
            <a:endParaRPr lang="en-GB" dirty="0"/>
          </a:p>
          <a:p>
            <a:r>
              <a:rPr lang="en-GB" dirty="0"/>
              <a:t>We had no experience of using Teams or Zoom, and only a few staff had experience using Skype</a:t>
            </a:r>
          </a:p>
          <a:p>
            <a:endParaRPr lang="en-GB" dirty="0"/>
          </a:p>
        </p:txBody>
      </p:sp>
    </p:spTree>
    <p:extLst>
      <p:ext uri="{BB962C8B-B14F-4D97-AF65-F5344CB8AC3E}">
        <p14:creationId xmlns:p14="http://schemas.microsoft.com/office/powerpoint/2010/main" val="338603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B8DA-020A-4CD6-98E6-D92601D92C17}"/>
              </a:ext>
            </a:extLst>
          </p:cNvPr>
          <p:cNvSpPr>
            <a:spLocks noGrp="1"/>
          </p:cNvSpPr>
          <p:nvPr>
            <p:ph type="title"/>
          </p:nvPr>
        </p:nvSpPr>
        <p:spPr/>
        <p:txBody>
          <a:bodyPr>
            <a:normAutofit fontScale="90000"/>
          </a:bodyPr>
          <a:lstStyle/>
          <a:p>
            <a:r>
              <a:rPr lang="en-GB" dirty="0"/>
              <a:t>Library open with an enquiry service</a:t>
            </a:r>
            <a:br>
              <a:rPr lang="en-GB" dirty="0"/>
            </a:br>
            <a:r>
              <a:rPr lang="en-GB" dirty="0"/>
              <a:t>on campus: Blended working!</a:t>
            </a:r>
          </a:p>
        </p:txBody>
      </p:sp>
      <p:sp>
        <p:nvSpPr>
          <p:cNvPr id="3" name="Content Placeholder 2">
            <a:extLst>
              <a:ext uri="{FF2B5EF4-FFF2-40B4-BE49-F238E27FC236}">
                <a16:creationId xmlns:a16="http://schemas.microsoft.com/office/drawing/2014/main" id="{7CF95BE4-A971-42AB-B940-1A01AC0156C0}"/>
              </a:ext>
            </a:extLst>
          </p:cNvPr>
          <p:cNvSpPr>
            <a:spLocks noGrp="1"/>
          </p:cNvSpPr>
          <p:nvPr>
            <p:ph idx="1"/>
          </p:nvPr>
        </p:nvSpPr>
        <p:spPr/>
        <p:txBody>
          <a:bodyPr>
            <a:normAutofit fontScale="92500"/>
          </a:bodyPr>
          <a:lstStyle/>
          <a:p>
            <a:pPr marL="0" indent="0">
              <a:buNone/>
            </a:pPr>
            <a:endParaRPr lang="en-GB" dirty="0"/>
          </a:p>
          <a:p>
            <a:pPr marL="0" indent="0">
              <a:buNone/>
            </a:pPr>
            <a:r>
              <a:rPr lang="en-GB" dirty="0"/>
              <a:t>August 2020 </a:t>
            </a:r>
          </a:p>
          <a:p>
            <a:r>
              <a:rPr lang="en-GB" dirty="0"/>
              <a:t>Two members of the team on campus each day offering an enquiry service from 10:00 -16:00.  The rest of the team continued to work remotely, responding to phone and email enquiries from 09:00-17:00</a:t>
            </a:r>
          </a:p>
          <a:p>
            <a:endParaRPr lang="en-GB" dirty="0"/>
          </a:p>
          <a:p>
            <a:r>
              <a:rPr lang="en-GB" dirty="0"/>
              <a:t>Practical issues could be dealt with on campus</a:t>
            </a:r>
          </a:p>
          <a:p>
            <a:endParaRPr lang="en-GB" dirty="0"/>
          </a:p>
          <a:p>
            <a:r>
              <a:rPr lang="en-GB" dirty="0"/>
              <a:t>Keeping up to speed with changes to services and the physical environment</a:t>
            </a:r>
          </a:p>
          <a:p>
            <a:endParaRPr lang="en-GB" dirty="0"/>
          </a:p>
          <a:p>
            <a:r>
              <a:rPr lang="en-GB" dirty="0"/>
              <a:t>Safety on campus.</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1124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7860-57B5-4073-9A6E-DA99674B1C9C}"/>
              </a:ext>
            </a:extLst>
          </p:cNvPr>
          <p:cNvSpPr>
            <a:spLocks noGrp="1"/>
          </p:cNvSpPr>
          <p:nvPr>
            <p:ph type="title"/>
          </p:nvPr>
        </p:nvSpPr>
        <p:spPr/>
        <p:txBody>
          <a:bodyPr>
            <a:normAutofit fontScale="90000"/>
          </a:bodyPr>
          <a:lstStyle/>
          <a:p>
            <a:r>
              <a:rPr lang="en-GB" dirty="0"/>
              <a:t>Library open but no enquiry service </a:t>
            </a:r>
            <a:br>
              <a:rPr lang="en-GB" dirty="0"/>
            </a:br>
            <a:r>
              <a:rPr lang="en-GB" dirty="0"/>
              <a:t>on campus: remote working</a:t>
            </a:r>
          </a:p>
        </p:txBody>
      </p:sp>
      <p:sp>
        <p:nvSpPr>
          <p:cNvPr id="3" name="Content Placeholder 2">
            <a:extLst>
              <a:ext uri="{FF2B5EF4-FFF2-40B4-BE49-F238E27FC236}">
                <a16:creationId xmlns:a16="http://schemas.microsoft.com/office/drawing/2014/main" id="{D385F68C-8B84-4B9A-BA0B-A53592A1D3FF}"/>
              </a:ext>
            </a:extLst>
          </p:cNvPr>
          <p:cNvSpPr>
            <a:spLocks noGrp="1"/>
          </p:cNvSpPr>
          <p:nvPr>
            <p:ph idx="1"/>
          </p:nvPr>
        </p:nvSpPr>
        <p:spPr/>
        <p:txBody>
          <a:bodyPr/>
          <a:lstStyle/>
          <a:p>
            <a:endParaRPr lang="en-GB" dirty="0"/>
          </a:p>
          <a:p>
            <a:pPr marL="0" indent="0">
              <a:buNone/>
            </a:pPr>
            <a:r>
              <a:rPr lang="en-GB" dirty="0"/>
              <a:t>January 2021</a:t>
            </a:r>
          </a:p>
          <a:p>
            <a:pPr marL="0" indent="0">
              <a:buNone/>
            </a:pPr>
            <a:r>
              <a:rPr lang="en-GB" dirty="0"/>
              <a:t>Remote enquiry service and working closely with our Library Operational Assistants (attendants) on campus</a:t>
            </a:r>
          </a:p>
          <a:p>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48763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2FD1-6660-4CCB-B6C4-AC3455B01268}"/>
              </a:ext>
            </a:extLst>
          </p:cNvPr>
          <p:cNvSpPr>
            <a:spLocks noGrp="1"/>
          </p:cNvSpPr>
          <p:nvPr>
            <p:ph type="title"/>
          </p:nvPr>
        </p:nvSpPr>
        <p:spPr/>
        <p:txBody>
          <a:bodyPr/>
          <a:lstStyle/>
          <a:p>
            <a:r>
              <a:rPr lang="en-GB" dirty="0"/>
              <a:t>Training</a:t>
            </a:r>
          </a:p>
        </p:txBody>
      </p:sp>
      <p:sp>
        <p:nvSpPr>
          <p:cNvPr id="3" name="Content Placeholder 2">
            <a:extLst>
              <a:ext uri="{FF2B5EF4-FFF2-40B4-BE49-F238E27FC236}">
                <a16:creationId xmlns:a16="http://schemas.microsoft.com/office/drawing/2014/main" id="{7D074788-8F6E-43DA-88AB-7EB540193C6F}"/>
              </a:ext>
            </a:extLst>
          </p:cNvPr>
          <p:cNvSpPr>
            <a:spLocks noGrp="1"/>
          </p:cNvSpPr>
          <p:nvPr>
            <p:ph idx="1"/>
          </p:nvPr>
        </p:nvSpPr>
        <p:spPr>
          <a:xfrm>
            <a:off x="113017" y="1600200"/>
            <a:ext cx="8229600" cy="4525963"/>
          </a:xfrm>
        </p:spPr>
        <p:txBody>
          <a:bodyPr/>
          <a:lstStyle/>
          <a:p>
            <a:endParaRPr lang="en-GB" dirty="0"/>
          </a:p>
          <a:p>
            <a:r>
              <a:rPr lang="en-GB" dirty="0" err="1"/>
              <a:t>FreshService</a:t>
            </a:r>
            <a:endParaRPr lang="en-GB" dirty="0"/>
          </a:p>
          <a:p>
            <a:r>
              <a:rPr lang="en-GB" dirty="0"/>
              <a:t>Teams</a:t>
            </a:r>
          </a:p>
          <a:p>
            <a:r>
              <a:rPr lang="en-GB" dirty="0"/>
              <a:t>Comm cells</a:t>
            </a:r>
          </a:p>
          <a:p>
            <a:r>
              <a:rPr lang="en-GB" dirty="0"/>
              <a:t>Windows virtual desktop </a:t>
            </a:r>
          </a:p>
          <a:p>
            <a:r>
              <a:rPr lang="en-GB" dirty="0"/>
              <a:t>Training week</a:t>
            </a:r>
          </a:p>
          <a:p>
            <a:r>
              <a:rPr lang="en-GB" dirty="0"/>
              <a:t>CSE retained accreditation</a:t>
            </a:r>
          </a:p>
        </p:txBody>
      </p:sp>
      <p:pic>
        <p:nvPicPr>
          <p:cNvPr id="5" name="Picture 4" descr="A picture containing text, sky, outdoor, sign&#10;&#10;Description automatically generated">
            <a:extLst>
              <a:ext uri="{FF2B5EF4-FFF2-40B4-BE49-F238E27FC236}">
                <a16:creationId xmlns:a16="http://schemas.microsoft.com/office/drawing/2014/main" id="{3221EA1D-BD04-4987-9FF4-B47547EE6C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35348" y="3624988"/>
            <a:ext cx="3770616" cy="2501175"/>
          </a:xfrm>
          <a:prstGeom prst="rect">
            <a:avLst/>
          </a:prstGeom>
        </p:spPr>
      </p:pic>
      <p:sp>
        <p:nvSpPr>
          <p:cNvPr id="6" name="TextBox 5">
            <a:extLst>
              <a:ext uri="{FF2B5EF4-FFF2-40B4-BE49-F238E27FC236}">
                <a16:creationId xmlns:a16="http://schemas.microsoft.com/office/drawing/2014/main" id="{AC811A3A-4D91-4290-A433-AFF79AC99909}"/>
              </a:ext>
            </a:extLst>
          </p:cNvPr>
          <p:cNvSpPr txBox="1"/>
          <p:nvPr/>
        </p:nvSpPr>
        <p:spPr>
          <a:xfrm>
            <a:off x="4916184" y="6891929"/>
            <a:ext cx="3770616" cy="230832"/>
          </a:xfrm>
          <a:prstGeom prst="rect">
            <a:avLst/>
          </a:prstGeom>
          <a:noFill/>
        </p:spPr>
        <p:txBody>
          <a:bodyPr wrap="square" rtlCol="0">
            <a:spAutoFit/>
          </a:bodyPr>
          <a:lstStyle/>
          <a:p>
            <a:r>
              <a:rPr lang="en-GB" sz="900">
                <a:hlinkClick r:id="rId4" tooltip="http://www.creative-commons-images.com/highway-signs/t/training.html"/>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386267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317-670A-4269-9764-5637A1E2875D}"/>
              </a:ext>
            </a:extLst>
          </p:cNvPr>
          <p:cNvSpPr>
            <a:spLocks noGrp="1"/>
          </p:cNvSpPr>
          <p:nvPr>
            <p:ph type="title"/>
          </p:nvPr>
        </p:nvSpPr>
        <p:spPr/>
        <p:txBody>
          <a:bodyPr/>
          <a:lstStyle/>
          <a:p>
            <a:r>
              <a:rPr lang="en-GB" dirty="0"/>
              <a:t>Staff wellbeing</a:t>
            </a:r>
          </a:p>
        </p:txBody>
      </p:sp>
      <p:sp>
        <p:nvSpPr>
          <p:cNvPr id="3" name="Content Placeholder 2">
            <a:extLst>
              <a:ext uri="{FF2B5EF4-FFF2-40B4-BE49-F238E27FC236}">
                <a16:creationId xmlns:a16="http://schemas.microsoft.com/office/drawing/2014/main" id="{71CCC26A-DEDC-4CF0-BD85-BFF0820C7611}"/>
              </a:ext>
            </a:extLst>
          </p:cNvPr>
          <p:cNvSpPr>
            <a:spLocks noGrp="1"/>
          </p:cNvSpPr>
          <p:nvPr>
            <p:ph idx="1"/>
          </p:nvPr>
        </p:nvSpPr>
        <p:spPr>
          <a:xfrm>
            <a:off x="457200" y="1417638"/>
            <a:ext cx="7700481" cy="4708525"/>
          </a:xfrm>
        </p:spPr>
        <p:txBody>
          <a:bodyPr>
            <a:normAutofit/>
          </a:bodyPr>
          <a:lstStyle/>
          <a:p>
            <a:endParaRPr lang="en-GB" dirty="0"/>
          </a:p>
          <a:p>
            <a:endParaRPr lang="en-GB" dirty="0"/>
          </a:p>
          <a:p>
            <a:endParaRPr lang="en-GB" dirty="0"/>
          </a:p>
          <a:p>
            <a:r>
              <a:rPr lang="en-GB" dirty="0"/>
              <a:t>Rest days/Wellbeing and working from home hub</a:t>
            </a:r>
          </a:p>
          <a:p>
            <a:r>
              <a:rPr lang="en-GB" dirty="0"/>
              <a:t>Rota that includes breaks</a:t>
            </a:r>
          </a:p>
          <a:p>
            <a:r>
              <a:rPr lang="en-GB" dirty="0"/>
              <a:t>Next day coffee mornings to check how being on campus was for everyone</a:t>
            </a:r>
          </a:p>
          <a:p>
            <a:r>
              <a:rPr lang="en-GB" dirty="0"/>
              <a:t>Accommodating childcare issues, home schooling, caring responsibilities</a:t>
            </a:r>
          </a:p>
          <a:p>
            <a:r>
              <a:rPr lang="en-GB" dirty="0"/>
              <a:t>Flexibility – we all have an understanding of our colleagues working environment and personal circumstances</a:t>
            </a:r>
          </a:p>
          <a:p>
            <a:endParaRPr lang="en-GB" dirty="0"/>
          </a:p>
        </p:txBody>
      </p:sp>
      <p:pic>
        <p:nvPicPr>
          <p:cNvPr id="4" name="Picture 3">
            <a:extLst>
              <a:ext uri="{FF2B5EF4-FFF2-40B4-BE49-F238E27FC236}">
                <a16:creationId xmlns:a16="http://schemas.microsoft.com/office/drawing/2014/main" id="{84BFD9D9-7C53-4655-87C4-5F696C229D2D}"/>
              </a:ext>
            </a:extLst>
          </p:cNvPr>
          <p:cNvPicPr>
            <a:picLocks noChangeAspect="1"/>
          </p:cNvPicPr>
          <p:nvPr/>
        </p:nvPicPr>
        <p:blipFill>
          <a:blip r:embed="rId3"/>
          <a:stretch>
            <a:fillRect/>
          </a:stretch>
        </p:blipFill>
        <p:spPr>
          <a:xfrm>
            <a:off x="4058292" y="846138"/>
            <a:ext cx="2609636" cy="1467920"/>
          </a:xfrm>
          <a:prstGeom prst="rect">
            <a:avLst/>
          </a:prstGeom>
        </p:spPr>
      </p:pic>
    </p:spTree>
    <p:extLst>
      <p:ext uri="{BB962C8B-B14F-4D97-AF65-F5344CB8AC3E}">
        <p14:creationId xmlns:p14="http://schemas.microsoft.com/office/powerpoint/2010/main" val="113801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50E5-90ED-4686-AEED-A3AE76FE7A17}"/>
              </a:ext>
            </a:extLst>
          </p:cNvPr>
          <p:cNvSpPr>
            <a:spLocks noGrp="1"/>
          </p:cNvSpPr>
          <p:nvPr>
            <p:ph type="title"/>
          </p:nvPr>
        </p:nvSpPr>
        <p:spPr/>
        <p:txBody>
          <a:bodyPr/>
          <a:lstStyle/>
          <a:p>
            <a:r>
              <a:rPr lang="en-GB" dirty="0"/>
              <a:t>Communicating to our customers</a:t>
            </a:r>
          </a:p>
        </p:txBody>
      </p:sp>
      <p:sp>
        <p:nvSpPr>
          <p:cNvPr id="3" name="Text Placeholder 2">
            <a:extLst>
              <a:ext uri="{FF2B5EF4-FFF2-40B4-BE49-F238E27FC236}">
                <a16:creationId xmlns:a16="http://schemas.microsoft.com/office/drawing/2014/main" id="{7725C1A6-32F1-4760-882E-CB14AE23CBAB}"/>
              </a:ext>
            </a:extLst>
          </p:cNvPr>
          <p:cNvSpPr>
            <a:spLocks noGrp="1"/>
          </p:cNvSpPr>
          <p:nvPr>
            <p:ph type="body" idx="1"/>
          </p:nvPr>
        </p:nvSpPr>
        <p:spPr/>
        <p:txBody>
          <a:bodyPr/>
          <a:lstStyle/>
          <a:p>
            <a:r>
              <a:rPr lang="en-GB" dirty="0"/>
              <a:t>Twitter</a:t>
            </a:r>
          </a:p>
        </p:txBody>
      </p:sp>
      <p:pic>
        <p:nvPicPr>
          <p:cNvPr id="7" name="Content Placeholder 6">
            <a:extLst>
              <a:ext uri="{FF2B5EF4-FFF2-40B4-BE49-F238E27FC236}">
                <a16:creationId xmlns:a16="http://schemas.microsoft.com/office/drawing/2014/main" id="{60EFD46F-95AD-4609-A033-2CCB2BD7C6AC}"/>
              </a:ext>
            </a:extLst>
          </p:cNvPr>
          <p:cNvPicPr>
            <a:picLocks noGrp="1" noChangeAspect="1"/>
          </p:cNvPicPr>
          <p:nvPr>
            <p:ph sz="half" idx="2"/>
          </p:nvPr>
        </p:nvPicPr>
        <p:blipFill>
          <a:blip r:embed="rId3"/>
          <a:stretch>
            <a:fillRect/>
          </a:stretch>
        </p:blipFill>
        <p:spPr>
          <a:xfrm>
            <a:off x="457200" y="2366714"/>
            <a:ext cx="3036013" cy="1707757"/>
          </a:xfrm>
          <a:prstGeom prst="rect">
            <a:avLst/>
          </a:prstGeom>
        </p:spPr>
      </p:pic>
      <p:sp>
        <p:nvSpPr>
          <p:cNvPr id="5" name="Text Placeholder 4">
            <a:extLst>
              <a:ext uri="{FF2B5EF4-FFF2-40B4-BE49-F238E27FC236}">
                <a16:creationId xmlns:a16="http://schemas.microsoft.com/office/drawing/2014/main" id="{FBB1899F-CC05-4DA8-9DD4-1B2F8296AD6E}"/>
              </a:ext>
            </a:extLst>
          </p:cNvPr>
          <p:cNvSpPr>
            <a:spLocks noGrp="1"/>
          </p:cNvSpPr>
          <p:nvPr>
            <p:ph type="body" sz="quarter" idx="3"/>
          </p:nvPr>
        </p:nvSpPr>
        <p:spPr/>
        <p:txBody>
          <a:bodyPr/>
          <a:lstStyle/>
          <a:p>
            <a:r>
              <a:rPr lang="en-GB" dirty="0"/>
              <a:t>Library webpages</a:t>
            </a:r>
          </a:p>
        </p:txBody>
      </p:sp>
      <p:pic>
        <p:nvPicPr>
          <p:cNvPr id="11" name="Content Placeholder 10">
            <a:extLst>
              <a:ext uri="{FF2B5EF4-FFF2-40B4-BE49-F238E27FC236}">
                <a16:creationId xmlns:a16="http://schemas.microsoft.com/office/drawing/2014/main" id="{CC101D54-B6F6-499D-AABA-17D9717DC21A}"/>
              </a:ext>
            </a:extLst>
          </p:cNvPr>
          <p:cNvPicPr>
            <a:picLocks noGrp="1" noChangeAspect="1"/>
          </p:cNvPicPr>
          <p:nvPr>
            <p:ph sz="quarter" idx="4"/>
          </p:nvPr>
        </p:nvPicPr>
        <p:blipFill>
          <a:blip r:embed="rId4"/>
          <a:stretch>
            <a:fillRect/>
          </a:stretch>
        </p:blipFill>
        <p:spPr>
          <a:xfrm>
            <a:off x="457200" y="4074471"/>
            <a:ext cx="2937303" cy="1652233"/>
          </a:xfrm>
          <a:prstGeom prst="rect">
            <a:avLst/>
          </a:prstGeom>
        </p:spPr>
      </p:pic>
      <p:pic>
        <p:nvPicPr>
          <p:cNvPr id="4" name="Picture 3">
            <a:extLst>
              <a:ext uri="{FF2B5EF4-FFF2-40B4-BE49-F238E27FC236}">
                <a16:creationId xmlns:a16="http://schemas.microsoft.com/office/drawing/2014/main" id="{0786DBEE-02CF-4AEE-B25F-EA9ECC9A77B5}"/>
              </a:ext>
            </a:extLst>
          </p:cNvPr>
          <p:cNvPicPr>
            <a:picLocks noChangeAspect="1"/>
          </p:cNvPicPr>
          <p:nvPr/>
        </p:nvPicPr>
        <p:blipFill>
          <a:blip r:embed="rId5"/>
          <a:stretch>
            <a:fillRect/>
          </a:stretch>
        </p:blipFill>
        <p:spPr>
          <a:xfrm>
            <a:off x="4178566" y="2292350"/>
            <a:ext cx="3506504" cy="2273499"/>
          </a:xfrm>
          <a:prstGeom prst="rect">
            <a:avLst/>
          </a:prstGeom>
        </p:spPr>
      </p:pic>
      <p:pic>
        <p:nvPicPr>
          <p:cNvPr id="6" name="Picture 5">
            <a:extLst>
              <a:ext uri="{FF2B5EF4-FFF2-40B4-BE49-F238E27FC236}">
                <a16:creationId xmlns:a16="http://schemas.microsoft.com/office/drawing/2014/main" id="{B3AE9C16-222D-42C9-BBA3-237060A48D6A}"/>
              </a:ext>
            </a:extLst>
          </p:cNvPr>
          <p:cNvPicPr>
            <a:picLocks noChangeAspect="1"/>
          </p:cNvPicPr>
          <p:nvPr/>
        </p:nvPicPr>
        <p:blipFill>
          <a:blip r:embed="rId6"/>
          <a:stretch>
            <a:fillRect/>
          </a:stretch>
        </p:blipFill>
        <p:spPr>
          <a:xfrm>
            <a:off x="4178566" y="4683126"/>
            <a:ext cx="3506504" cy="1972409"/>
          </a:xfrm>
          <a:prstGeom prst="rect">
            <a:avLst/>
          </a:prstGeom>
        </p:spPr>
      </p:pic>
    </p:spTree>
    <p:extLst>
      <p:ext uri="{BB962C8B-B14F-4D97-AF65-F5344CB8AC3E}">
        <p14:creationId xmlns:p14="http://schemas.microsoft.com/office/powerpoint/2010/main" val="794994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arking, blue&#10;&#10;Description automatically generated">
            <a:extLst>
              <a:ext uri="{FF2B5EF4-FFF2-40B4-BE49-F238E27FC236}">
                <a16:creationId xmlns:a16="http://schemas.microsoft.com/office/drawing/2014/main" id="{14EBEC55-7FDE-4C7E-8608-16BD6E74EC55}"/>
              </a:ext>
            </a:extLst>
          </p:cNvPr>
          <p:cNvPicPr>
            <a:picLocks noChangeAspect="1"/>
          </p:cNvPicPr>
          <p:nvPr/>
        </p:nvPicPr>
        <p:blipFill>
          <a:blip r:embed="rId3"/>
          <a:stretch>
            <a:fillRect/>
          </a:stretch>
        </p:blipFill>
        <p:spPr>
          <a:xfrm>
            <a:off x="0" y="82194"/>
            <a:ext cx="7325474" cy="6858000"/>
          </a:xfrm>
          <a:prstGeom prst="rect">
            <a:avLst/>
          </a:prstGeom>
        </p:spPr>
      </p:pic>
    </p:spTree>
    <p:extLst>
      <p:ext uri="{BB962C8B-B14F-4D97-AF65-F5344CB8AC3E}">
        <p14:creationId xmlns:p14="http://schemas.microsoft.com/office/powerpoint/2010/main" val="732257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RDocContact xmlns="a0087467-299e-484d-a491-b377e517ca41">
      <UserInfo>
        <DisplayName>Briony Willis</DisplayName>
        <AccountId>127</AccountId>
        <AccountType/>
      </UserInfo>
    </LIRDocContact>
    <LIRPublishedDate xmlns="a0087467-299e-484d-a491-b377e517ca41">2013-11-04T00:00:00+00:00</LIRPublishedDate>
    <LIRDept xmlns="a0087467-299e-484d-a491-b377e517ca41">5</LIRDept>
    <Section xmlns="f778727d-7cf8-44a9-9407-4c43ed0f3fb7">
      <Value>Enquiry Services</Value>
    </Section>
    <Usage xmlns="f778727d-7cf8-44a9-9407-4c43ed0f3fb7">Current</Usage>
    <Category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C4A9B4E4B1B94288A4C339087A1C08" ma:contentTypeVersion="8" ma:contentTypeDescription="Create a new document." ma:contentTypeScope="" ma:versionID="40ecd251a5f0b62aef908bdd20aca5d1">
  <xsd:schema xmlns:xsd="http://www.w3.org/2001/XMLSchema" xmlns:xs="http://www.w3.org/2001/XMLSchema" xmlns:p="http://schemas.microsoft.com/office/2006/metadata/properties" xmlns:ns2="f778727d-7cf8-44a9-9407-4c43ed0f3fb7" xmlns:ns3="http://schemas.microsoft.com/sharepoint.v3" xmlns:ns4="a0087467-299e-484d-a491-b377e517ca41" targetNamespace="http://schemas.microsoft.com/office/2006/metadata/properties" ma:root="true" ma:fieldsID="1a92c591f8c8444d1d4810ab193dcc69" ns2:_="" ns3:_="" ns4:_="">
    <xsd:import namespace="f778727d-7cf8-44a9-9407-4c43ed0f3fb7"/>
    <xsd:import namespace="http://schemas.microsoft.com/sharepoint.v3"/>
    <xsd:import namespace="a0087467-299e-484d-a491-b377e517ca41"/>
    <xsd:element name="properties">
      <xsd:complexType>
        <xsd:sequence>
          <xsd:element name="documentManagement">
            <xsd:complexType>
              <xsd:all>
                <xsd:element ref="ns2:Section" minOccurs="0"/>
                <xsd:element ref="ns3:CategoryDescription" minOccurs="0"/>
                <xsd:element ref="ns4:LIRDocContact"/>
                <xsd:element ref="ns4:LIRDept" minOccurs="0"/>
                <xsd:element ref="ns4:LIRPublishedDate" minOccurs="0"/>
                <xsd:element ref="ns2:Usag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8727d-7cf8-44a9-9407-4c43ed0f3fb7" elementFormDefault="qualified">
    <xsd:import namespace="http://schemas.microsoft.com/office/2006/documentManagement/types"/>
    <xsd:import namespace="http://schemas.microsoft.com/office/infopath/2007/PartnerControls"/>
    <xsd:element name="Section" ma:index="2" nillable="true" ma:displayName="Section(s)" ma:internalName="Section">
      <xsd:complexType>
        <xsd:complexContent>
          <xsd:extension base="dms:MultiChoice">
            <xsd:sequence>
              <xsd:element name="Value" maxOccurs="unbounded" minOccurs="0" nillable="true">
                <xsd:simpleType>
                  <xsd:restriction base="dms:Choice">
                    <xsd:enumeration value="Book Acquisitions"/>
                    <xsd:enumeration value="Serials"/>
                    <xsd:enumeration value="ILL"/>
                    <xsd:enumeration value="Finance"/>
                    <xsd:enumeration value="E-Resources"/>
                    <xsd:enumeration value="Cataloguing and Metadata"/>
                    <xsd:enumeration value="Theses Cataloguing"/>
                    <xsd:enumeration value="Archives and Special Collections"/>
                    <xsd:enumeration value="Enquiry Services"/>
                    <xsd:enumeration value="Circulation and Collection Services"/>
                    <xsd:enumeration value="Support Services"/>
                    <xsd:enumeration value="Library Operations"/>
                    <xsd:enumeration value="McCance Helpdesk"/>
                    <xsd:enumeration value="Research and Learning Support"/>
                  </xsd:restriction>
                </xsd:simpleType>
              </xsd:element>
            </xsd:sequence>
          </xsd:extension>
        </xsd:complexContent>
      </xsd:complexType>
    </xsd:element>
    <xsd:element name="Usage" ma:index="8" ma:displayName="Usage Status" ma:default="Current" ma:description="Offers the choice between items that are currently in use or that have been archived." ma:format="RadioButtons" ma:internalName="Usage">
      <xsd:simpleType>
        <xsd:restriction base="dms:Choice">
          <xsd:enumeration value="Current"/>
          <xsd:enumeration value="Archiv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087467-299e-484d-a491-b377e517ca41" elementFormDefault="qualified">
    <xsd:import namespace="http://schemas.microsoft.com/office/2006/documentManagement/types"/>
    <xsd:import namespace="http://schemas.microsoft.com/office/infopath/2007/PartnerControls"/>
    <xsd:element name="LIRDocContact" ma:index="4" ma:displayName="Document Contact" ma:description="Identifies the group/person responsible for the document and contact for enquires" ma:list="UserInfo" ma:SearchPeopleOnly="false" ma:SharePointGroup="0" ma:internalName="LIRDoc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IRDept" ma:index="5" nillable="true" ma:displayName="Owning Section" ma:description="Leave blank for Owning Section = LIR (i.e. the library as a whole)." ma:list="{c8c998ca-19d8-47a5-8d8b-e346ef767022}" ma:internalName="LIRDept" ma:showField="Title" ma:web="a0087467-299e-484d-a491-b377e517ca41">
      <xsd:simpleType>
        <xsd:restriction base="dms:Lookup"/>
      </xsd:simpleType>
    </xsd:element>
    <xsd:element name="LIRPublishedDate" ma:index="6" nillable="true" ma:displayName="Published Date" ma:default="[today]" ma:description="Date a document is published. Can be used by business processes." ma:format="DateOnly" ma:internalName="LIRPublished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58F8C-4C0D-48AE-9A82-D22A8AB09CD8}">
  <ds:schemaRefs>
    <ds:schemaRef ds:uri="http://schemas.microsoft.com/sharepoint.v3"/>
    <ds:schemaRef ds:uri="http://purl.org/dc/elements/1.1/"/>
    <ds:schemaRef ds:uri="http://schemas.microsoft.com/office/infopath/2007/PartnerControls"/>
    <ds:schemaRef ds:uri="f778727d-7cf8-44a9-9407-4c43ed0f3fb7"/>
    <ds:schemaRef ds:uri="http://schemas.microsoft.com/office/2006/documentManagement/types"/>
    <ds:schemaRef ds:uri="http://schemas.openxmlformats.org/package/2006/metadata/core-properties"/>
    <ds:schemaRef ds:uri="a0087467-299e-484d-a491-b377e517ca41"/>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B899DE2-2C0B-448A-8F40-3167C8FDF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8727d-7cf8-44a9-9407-4c43ed0f3fb7"/>
    <ds:schemaRef ds:uri="http://schemas.microsoft.com/sharepoint.v3"/>
    <ds:schemaRef ds:uri="a0087467-299e-484d-a491-b377e517c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81CE8B-BCBE-405F-837C-06885313B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1165</TotalTime>
  <Words>1948</Words>
  <Application>Microsoft Office PowerPoint</Application>
  <PresentationFormat>On-screen Show (4:3)</PresentationFormat>
  <Paragraphs>125</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  </vt:lpstr>
      <vt:lpstr>Blended working</vt:lpstr>
      <vt:lpstr>Library closed: Remote working </vt:lpstr>
      <vt:lpstr>Library open with an enquiry service on campus: Blended working!</vt:lpstr>
      <vt:lpstr>Library open but no enquiry service  on campus: remote working</vt:lpstr>
      <vt:lpstr>Training</vt:lpstr>
      <vt:lpstr>Staff wellbeing</vt:lpstr>
      <vt:lpstr>Communicating to our customers</vt:lpstr>
      <vt:lpstr>PowerPoint Presentation</vt:lpstr>
      <vt:lpstr>PowerPoint Presentation</vt:lpstr>
      <vt:lpstr>Positives and Challenges of Blended working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Briony Willis</dc:creator>
  <cp:lastModifiedBy>Briony Willis</cp:lastModifiedBy>
  <cp:revision>46</cp:revision>
  <dcterms:created xsi:type="dcterms:W3CDTF">2021-02-15T10:03:48Z</dcterms:created>
  <dcterms:modified xsi:type="dcterms:W3CDTF">2021-03-25T13:10:51Z</dcterms:modified>
</cp:coreProperties>
</file>