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71" r:id="rId5"/>
    <p:sldMasterId id="2147483863" r:id="rId6"/>
    <p:sldMasterId id="2147483817" r:id="rId7"/>
    <p:sldMasterId id="2147483927" r:id="rId8"/>
  </p:sldMasterIdLst>
  <p:notesMasterIdLst>
    <p:notesMasterId r:id="rId19"/>
  </p:notesMasterIdLst>
  <p:handoutMasterIdLst>
    <p:handoutMasterId r:id="rId20"/>
  </p:handoutMasterIdLst>
  <p:sldIdLst>
    <p:sldId id="256" r:id="rId9"/>
    <p:sldId id="265" r:id="rId10"/>
    <p:sldId id="334" r:id="rId11"/>
    <p:sldId id="346" r:id="rId12"/>
    <p:sldId id="327" r:id="rId13"/>
    <p:sldId id="347" r:id="rId14"/>
    <p:sldId id="337" r:id="rId15"/>
    <p:sldId id="348" r:id="rId16"/>
    <p:sldId id="343" r:id="rId17"/>
    <p:sldId id="30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2C21D-9C31-DAEC-E611-E76D7525B8BA}" name="Hannah.King" initials="H" userId="S::hlk63@open.ac.uk::a66496f2-2df4-4361-8801-89f9e25bfc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45"/>
    <a:srgbClr val="FFD7FD"/>
    <a:srgbClr val="FF8A76"/>
    <a:srgbClr val="FFB4FF"/>
    <a:srgbClr val="D6FFF2"/>
    <a:srgbClr val="CAD2FF"/>
    <a:srgbClr val="FEE3E9"/>
    <a:srgbClr val="4F9AE9"/>
    <a:srgbClr val="8AFFD7"/>
    <a:srgbClr val="BA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15EDE9-83D2-47C5-8DFE-EBB845C57518}" v="64" dt="2024-11-14T16:23:42.0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0364" autoAdjust="0"/>
  </p:normalViewPr>
  <p:slideViewPr>
    <p:cSldViewPr snapToGrid="0">
      <p:cViewPr varScale="1">
        <p:scale>
          <a:sx n="58" d="100"/>
          <a:sy n="58" d="100"/>
        </p:scale>
        <p:origin x="9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b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Attainment results for October</a:t>
            </a:r>
            <a:r>
              <a:rPr lang="en-GB" sz="1200" b="1" baseline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2021 modules by SCONUL Access membership status</a:t>
            </a:r>
            <a:endParaRPr lang="en-GB" sz="1200" b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Fail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SCONUL Access Members</c:v>
                </c:pt>
                <c:pt idx="1">
                  <c:v>Non-SCONUL Access members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7.0000000000000007E-2</c:v>
                </c:pt>
                <c:pt idx="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0F-4783-BA89-3DDEA93AE5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Pass</c:v>
                </c:pt>
              </c:strCache>
            </c:strRef>
          </c:tx>
          <c:spPr>
            <a:solidFill>
              <a:schemeClr val="accent3"/>
            </a:solidFill>
            <a:ln w="952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Poppins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SCONUL Access Members</c:v>
                </c:pt>
                <c:pt idx="1">
                  <c:v>Non-SCONUL Access members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0.61</c:v>
                </c:pt>
                <c:pt idx="1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0F-4783-BA89-3DDEA93AE5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Distinction</c:v>
                </c:pt>
              </c:strCache>
            </c:strRef>
          </c:tx>
          <c:spPr>
            <a:solidFill>
              <a:schemeClr val="tx1"/>
            </a:solidFill>
            <a:ln w="952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Poppins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SCONUL Access Members</c:v>
                </c:pt>
                <c:pt idx="1">
                  <c:v>Non-SCONUL Access members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0.32</c:v>
                </c:pt>
                <c:pt idx="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0F-4783-BA89-3DDEA93AE5C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04344016"/>
        <c:axId val="1004338616"/>
      </c:barChart>
      <c:catAx>
        <c:axId val="100434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1004338616"/>
        <c:crosses val="autoZero"/>
        <c:auto val="1"/>
        <c:lblAlgn val="ctr"/>
        <c:lblOffset val="100"/>
        <c:noMultiLvlLbl val="0"/>
      </c:catAx>
      <c:valAx>
        <c:axId val="10043386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0434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Poppins" panose="000005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FF1-B4C8-4A7A-A50B-9837D279A5B3}" type="datetimeFigureOut">
              <a:rPr lang="en-GB" smtClean="0">
                <a:latin typeface="Poppins" panose="00000500000000000000" pitchFamily="2" charset="0"/>
              </a:rPr>
              <a:t>20/11/2024</a:t>
            </a:fld>
            <a:endParaRPr lang="en-GB">
              <a:latin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D4E1-3C06-412A-A8F6-CECF698F9984}" type="slidenum">
              <a:rPr lang="en-GB" smtClean="0">
                <a:latin typeface="Poppins" panose="00000500000000000000" pitchFamily="2" charset="0"/>
              </a:rPr>
              <a:t>‹#›</a:t>
            </a:fld>
            <a:endParaRPr lang="en-GB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16C2FE4-2A89-2C48-B077-AF8EE4693F31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CCD80B4-3417-B74B-BDCD-C7836226A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87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66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72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55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15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86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4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70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07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59EDF-990B-8A48-B3FB-ACAE78C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B8435D6-0CC1-8718-167A-2904F3E65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3F1D352-AFC1-45BF-DC37-E6E2C2801A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3159154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D40E8B0-3B62-532E-CE42-A3E6FDDFD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3736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E1542C5E-68EC-8AF5-80D1-B28AD6CD2F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screen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FEF65C5-460E-FA21-D5A4-89B945A15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2B4FE0AC-2B61-A291-8C87-19783331A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n>
                  <a:noFill/>
                </a:ln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1500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1500">
                <a:ln>
                  <a:noFill/>
                </a:ln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 sz="1500">
                <a:solidFill>
                  <a:schemeClr val="tx1"/>
                </a:solidFill>
              </a:defRPr>
            </a:lvl7pPr>
            <a:lvl8pPr>
              <a:defRPr sz="1500">
                <a:solidFill>
                  <a:schemeClr val="tx1"/>
                </a:solidFill>
              </a:defRPr>
            </a:lvl8pPr>
            <a:lvl9pPr>
              <a:defRPr sz="15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Body copy goes here.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58BE8F5A-8A1A-5C53-72B2-42712E5453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n>
                  <a:noFill/>
                </a:ln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1500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1500">
                <a:ln>
                  <a:noFill/>
                </a:ln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 sz="1500">
                <a:solidFill>
                  <a:schemeClr val="tx1"/>
                </a:solidFill>
              </a:defRPr>
            </a:lvl7pPr>
            <a:lvl8pPr>
              <a:defRPr sz="1500">
                <a:solidFill>
                  <a:schemeClr val="tx1"/>
                </a:solidFill>
              </a:defRPr>
            </a:lvl8pPr>
            <a:lvl9pPr>
              <a:defRPr sz="15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Body copy goes here.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61C6824-08DF-793D-EE9A-11375C227A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n>
                  <a:noFill/>
                </a:ln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1500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1500">
                <a:ln>
                  <a:noFill/>
                </a:ln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 sz="1500">
                <a:solidFill>
                  <a:schemeClr val="tx1"/>
                </a:solidFill>
              </a:defRPr>
            </a:lvl7pPr>
            <a:lvl8pPr>
              <a:defRPr sz="1500">
                <a:solidFill>
                  <a:schemeClr val="tx1"/>
                </a:solidFill>
              </a:defRPr>
            </a:lvl8pPr>
            <a:lvl9pPr>
              <a:defRPr sz="15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Body copy goes here.</a:t>
            </a:r>
          </a:p>
        </p:txBody>
      </p:sp>
    </p:spTree>
    <p:extLst>
      <p:ext uri="{BB962C8B-B14F-4D97-AF65-F5344CB8AC3E}">
        <p14:creationId xmlns:p14="http://schemas.microsoft.com/office/powerpoint/2010/main" val="25731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C43D1CE-D536-7787-B56C-507BDEC316A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BDC46EF-DAEB-0903-12EF-94C369E351C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9EF2175-79D4-C751-5757-BD3B632DF1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9E7BCFB4-52D8-AB3A-B496-979C9126C96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488D0769-700C-B45D-A282-AC13D3471A1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B649-1EB8-9846-A24F-3002667E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25C514-5CFA-FD4E-BB21-038E4D8F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2C029B1-D3AF-4207-4861-9E36D8537E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360363" algn="l"/>
              </a:tabLst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  <a:p>
            <a:pPr lvl="0"/>
            <a:r>
              <a:rPr lang="en-GB"/>
              <a:t>		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A7EBA30-5646-79F7-5FE5-811E66D703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360363" algn="l"/>
              </a:tabLst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  <a:p>
            <a:pPr lvl="0"/>
            <a:r>
              <a:rPr lang="en-GB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638D-6AD4-9B4C-B7A9-1F0500BF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6383-A6CB-5648-834D-B48F2370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19" r:id="rId2"/>
    <p:sldLayoutId id="2147483828" r:id="rId3"/>
    <p:sldLayoutId id="2147483829" r:id="rId4"/>
    <p:sldLayoutId id="2147483830" r:id="rId5"/>
    <p:sldLayoutId id="2147483831" r:id="rId6"/>
    <p:sldLayoutId id="2147483835" r:id="rId7"/>
    <p:sldLayoutId id="2147483836" r:id="rId8"/>
    <p:sldLayoutId id="2147483839" r:id="rId9"/>
    <p:sldLayoutId id="2147483935" r:id="rId10"/>
    <p:sldLayoutId id="2147483842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ro.open.ac.uk/93004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oro.open.ac.uk/93004/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oro.open.ac.uk/93004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oro.open.ac.uk/93004/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oro.open.ac.uk/93004/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oro.open.ac.uk/93004/" TargetMode="Externa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oro.open.ac.uk/93004/" TargetMode="Externa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oro.open.ac.uk/93004/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AC98-8F4A-A002-FEDA-2D0C617B14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</p:spPr>
        <p:txBody>
          <a:bodyPr>
            <a:normAutofit fontScale="90000"/>
          </a:bodyPr>
          <a:lstStyle/>
          <a:p>
            <a:r>
              <a:rPr lang="en-GB" sz="2000"/>
              <a:t>Intro</a:t>
            </a:r>
            <a:r>
              <a:rPr lang="en-GB" sz="2000" baseline="0"/>
              <a:t> </a:t>
            </a:r>
            <a:r>
              <a:rPr lang="en-GB" sz="2000"/>
              <a:t>Slide Title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D67DD9-3DAA-313B-8305-6C266ED950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7" y="559121"/>
            <a:ext cx="4474511" cy="18002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200" dirty="0">
                <a:latin typeface="Poppins"/>
                <a:cs typeface="Poppins SemiBold"/>
              </a:rPr>
              <a:t>The impact of SCONUL Access on distance learning success</a:t>
            </a:r>
            <a:endParaRPr lang="en-GB" sz="3200" dirty="0">
              <a:latin typeface="Poppins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1E9862C-F9C6-300D-C161-CC5F2057C1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208" y="4358372"/>
            <a:ext cx="5557584" cy="3470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>
                <a:latin typeface="Poppins"/>
                <a:cs typeface="Poppins"/>
              </a:rPr>
              <a:t>Helen Clough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CCC83C-A3BB-829E-51E0-D71CBA10B1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8208" y="4793570"/>
            <a:ext cx="5557584" cy="347039"/>
          </a:xfrm>
        </p:spPr>
        <p:txBody>
          <a:bodyPr/>
          <a:lstStyle/>
          <a:p>
            <a:r>
              <a:rPr lang="en-GB" dirty="0"/>
              <a:t>Senior Library Manager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582E8A-5AC5-EBB0-D16B-4437F42A33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8208" y="5307623"/>
            <a:ext cx="5557584" cy="3470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>
                <a:latin typeface="Poppins"/>
                <a:cs typeface="Poppins"/>
              </a:rPr>
              <a:t>22/11/2024</a:t>
            </a:r>
            <a:endParaRPr lang="en-GB" dirty="0"/>
          </a:p>
        </p:txBody>
      </p:sp>
      <p:pic>
        <p:nvPicPr>
          <p:cNvPr id="4" name="Picture Placeholder 3" descr="A person reading a book in a library">
            <a:extLst>
              <a:ext uri="{FF2B5EF4-FFF2-40B4-BE49-F238E27FC236}">
                <a16:creationId xmlns:a16="http://schemas.microsoft.com/office/drawing/2014/main" id="{5C927EA6-EF4D-BE50-F9AA-69402D0E4DF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9" r="146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128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AF888-6AEC-BE02-D3D9-34B614D3DC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0166" y="3124517"/>
            <a:ext cx="7973409" cy="6089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rPr>
              <a:t>Thank you. Any questions? </a:t>
            </a:r>
          </a:p>
        </p:txBody>
      </p:sp>
    </p:spTree>
    <p:extLst>
      <p:ext uri="{BB962C8B-B14F-4D97-AF65-F5344CB8AC3E}">
        <p14:creationId xmlns:p14="http://schemas.microsoft.com/office/powerpoint/2010/main" val="1339148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0A1269-839C-EDD1-73BB-80A941C238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Research question and method: Part 1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F3DE13-3BCF-3A6C-D14A-20B6B64687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2000" dirty="0"/>
              <a:t>How does SCONUL Access membership relate to student attainment?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792276-7BB6-DACD-F0E3-60C96AACEE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21177" y="2234565"/>
            <a:ext cx="9591229" cy="2346766"/>
          </a:xfrm>
        </p:spPr>
        <p:txBody>
          <a:bodyPr/>
          <a:lstStyle/>
          <a:p>
            <a:r>
              <a:rPr lang="en-GB" sz="2000" dirty="0"/>
              <a:t>Student data from OU’s data analytics team was matched with data from our SCONUL Access membership records </a:t>
            </a:r>
          </a:p>
          <a:p>
            <a:r>
              <a:rPr lang="en-GB" sz="2000" dirty="0"/>
              <a:t>Comparison of an individual’s attainment on module completion with their status as a SCONUL Access member</a:t>
            </a:r>
          </a:p>
          <a:p>
            <a:r>
              <a:rPr lang="en-GB" sz="2000" dirty="0"/>
              <a:t>For students studying multiple modules, only the modules where they achieved their best results were counted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694221-187E-13A5-5262-787F91A25D26}"/>
              </a:ext>
            </a:extLst>
          </p:cNvPr>
          <p:cNvSpPr txBox="1"/>
          <p:nvPr/>
        </p:nvSpPr>
        <p:spPr>
          <a:xfrm>
            <a:off x="9115705" y="5770972"/>
            <a:ext cx="2605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Read the report</a:t>
            </a:r>
            <a:br>
              <a:rPr lang="en-GB" sz="1600" u="sng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GB" sz="1600" b="1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oro.open.ac.uk/93004</a:t>
            </a:r>
          </a:p>
        </p:txBody>
      </p:sp>
      <p:pic>
        <p:nvPicPr>
          <p:cNvPr id="4" name="Picture 3" descr="A blue and black background with black triangles&#10;&#10;Description automatically generated">
            <a:extLst>
              <a:ext uri="{FF2B5EF4-FFF2-40B4-BE49-F238E27FC236}">
                <a16:creationId xmlns:a16="http://schemas.microsoft.com/office/drawing/2014/main" id="{844DE617-31FD-9E4D-2B85-2E52C6FD2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572" y="5796343"/>
            <a:ext cx="794101" cy="534034"/>
          </a:xfrm>
          <a:prstGeom prst="rect">
            <a:avLst/>
          </a:prstGeom>
        </p:spPr>
      </p:pic>
      <p:pic>
        <p:nvPicPr>
          <p:cNvPr id="6" name="Picture 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6133FD87-32EB-B11B-B671-D1BFEC2817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934" y="5920194"/>
            <a:ext cx="1293027" cy="41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34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4DC87E-A52A-C4D8-AE24-49AEE62735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 SemiBold"/>
                <a:ea typeface="+mn-ea"/>
                <a:cs typeface="Poppins SemiBold"/>
              </a:rPr>
              <a:t>Research findings: Attainment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060645"/>
              </a:solidFill>
              <a:effectLst/>
              <a:uLnTx/>
              <a:uFillTx/>
              <a:latin typeface="Poppins SemiBold" pitchFamily="2" charset="77"/>
              <a:ea typeface="+mn-ea"/>
              <a:cs typeface="Poppins SemiBold" pitchFamily="2" charset="77"/>
            </a:endParaRPr>
          </a:p>
        </p:txBody>
      </p:sp>
      <p:graphicFrame>
        <p:nvGraphicFramePr>
          <p:cNvPr id="7" name="Chart 6" descr="Bar chart showing attainment results for October 2021 modules by SCONUL Access membership status. The bar representing SCONUL Access members shows 32% gained distinction, 61% gained a pass and 7% failed. The bar representing non-SCONUL members shows 22% gained distinction, 62% gained a pass and 16% failed. ">
            <a:extLst>
              <a:ext uri="{FF2B5EF4-FFF2-40B4-BE49-F238E27FC236}">
                <a16:creationId xmlns:a16="http://schemas.microsoft.com/office/drawing/2014/main" id="{D5241FD4-3A46-7859-42DE-F9111A7E47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3299955"/>
              </p:ext>
            </p:extLst>
          </p:nvPr>
        </p:nvGraphicFramePr>
        <p:xfrm>
          <a:off x="2304472" y="1267691"/>
          <a:ext cx="7583055" cy="432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BF49B96C-2C3B-5987-AD21-CE6CA94D5B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934" y="5920194"/>
            <a:ext cx="1293027" cy="410183"/>
          </a:xfrm>
          <a:prstGeom prst="rect">
            <a:avLst/>
          </a:prstGeom>
        </p:spPr>
      </p:pic>
      <p:pic>
        <p:nvPicPr>
          <p:cNvPr id="5" name="Picture 4" descr="A blue and black background with black triangles&#10;&#10;Description automatically generated">
            <a:extLst>
              <a:ext uri="{FF2B5EF4-FFF2-40B4-BE49-F238E27FC236}">
                <a16:creationId xmlns:a16="http://schemas.microsoft.com/office/drawing/2014/main" id="{1A17729E-7351-C659-4D1F-584120B131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572" y="5796343"/>
            <a:ext cx="794101" cy="5340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D1D93-E7B1-B2CC-E484-6F2DF4A301A9}"/>
              </a:ext>
            </a:extLst>
          </p:cNvPr>
          <p:cNvSpPr txBox="1"/>
          <p:nvPr/>
        </p:nvSpPr>
        <p:spPr>
          <a:xfrm>
            <a:off x="9115705" y="5770972"/>
            <a:ext cx="2605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Read the report</a:t>
            </a:r>
            <a:br>
              <a:rPr lang="en-GB" sz="1600" u="sng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GB" sz="1600" b="1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oro.open.ac.uk/93004</a:t>
            </a:r>
          </a:p>
        </p:txBody>
      </p:sp>
    </p:spTree>
    <p:extLst>
      <p:ext uri="{BB962C8B-B14F-4D97-AF65-F5344CB8AC3E}">
        <p14:creationId xmlns:p14="http://schemas.microsoft.com/office/powerpoint/2010/main" val="2808459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8FD680-47B9-8A6E-F46B-4FDF06DDA14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lIns="91440" tIns="45720" rIns="91440" b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 SemiBold"/>
                <a:ea typeface="+mn-ea"/>
                <a:cs typeface="Poppins SemiBold"/>
              </a:rPr>
              <a:t>Limitations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60645"/>
              </a:solidFill>
              <a:effectLst/>
              <a:uLnTx/>
              <a:uFillTx/>
              <a:latin typeface="Poppins SemiBold" pitchFamily="2" charset="77"/>
              <a:ea typeface="+mn-ea"/>
              <a:cs typeface="Poppins SemiBold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138416-00F8-BC04-4E0B-57B6F94A73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2051358"/>
            <a:ext cx="9591229" cy="1991249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2000" dirty="0">
                <a:latin typeface="Poppins"/>
                <a:cs typeface="Poppins"/>
              </a:rPr>
              <a:t>Removing the lower performing modules for individuals who studied multiple modules concurrently could skew the data </a:t>
            </a:r>
          </a:p>
          <a:p>
            <a:r>
              <a:rPr lang="en-US" sz="2000" dirty="0">
                <a:latin typeface="Poppins"/>
                <a:cs typeface="Poppins"/>
              </a:rPr>
              <a:t>Data only representative of those who applied, not those who engaged</a:t>
            </a:r>
          </a:p>
          <a:p>
            <a:r>
              <a:rPr lang="en-US" sz="2000" dirty="0" err="1">
                <a:latin typeface="Poppins"/>
                <a:cs typeface="Poppins"/>
              </a:rPr>
              <a:t>Recognising</a:t>
            </a:r>
            <a:r>
              <a:rPr lang="en-US" sz="2000" dirty="0">
                <a:latin typeface="Poppins"/>
                <a:cs typeface="Poppins"/>
              </a:rPr>
              <a:t> limitations led to phase 2 of the report</a:t>
            </a:r>
          </a:p>
        </p:txBody>
      </p:sp>
      <p:pic>
        <p:nvPicPr>
          <p:cNvPr id="3" name="Picture 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473FC83-1995-C96C-FAC7-0E16F38D2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934" y="5920194"/>
            <a:ext cx="1293027" cy="410183"/>
          </a:xfrm>
          <a:prstGeom prst="rect">
            <a:avLst/>
          </a:prstGeom>
        </p:spPr>
      </p:pic>
      <p:pic>
        <p:nvPicPr>
          <p:cNvPr id="4" name="Picture 3" descr="A blue and black background with black triangles&#10;&#10;Description automatically generated">
            <a:extLst>
              <a:ext uri="{FF2B5EF4-FFF2-40B4-BE49-F238E27FC236}">
                <a16:creationId xmlns:a16="http://schemas.microsoft.com/office/drawing/2014/main" id="{0E5AA0F6-45EF-026A-5E5E-6A6E89A90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572" y="5796343"/>
            <a:ext cx="794101" cy="534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F8AF0F-FD3C-5982-DFCD-F0B0B4E4CC90}"/>
              </a:ext>
            </a:extLst>
          </p:cNvPr>
          <p:cNvSpPr txBox="1"/>
          <p:nvPr/>
        </p:nvSpPr>
        <p:spPr>
          <a:xfrm>
            <a:off x="9115705" y="5770972"/>
            <a:ext cx="2605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Read the report</a:t>
            </a:r>
            <a:br>
              <a:rPr lang="en-GB" sz="1600" u="sng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GB" sz="1600" b="1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oro.open.ac.uk/93004</a:t>
            </a:r>
          </a:p>
        </p:txBody>
      </p:sp>
    </p:spTree>
    <p:extLst>
      <p:ext uri="{BB962C8B-B14F-4D97-AF65-F5344CB8AC3E}">
        <p14:creationId xmlns:p14="http://schemas.microsoft.com/office/powerpoint/2010/main" val="1990444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35175B-5967-5477-AA97-B7D336BFA5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 SemiBold"/>
                <a:cs typeface="Poppins SemiBold"/>
              </a:rPr>
              <a:t>Research question and method</a:t>
            </a:r>
            <a:r>
              <a:rPr lang="en-GB" sz="3000" b="1" dirty="0">
                <a:latin typeface="Poppins SemiBold"/>
                <a:cs typeface="Poppins SemiBold"/>
              </a:rPr>
              <a:t>: Part 2</a:t>
            </a:r>
            <a:endParaRPr lang="en-GB" i="0" u="none" strike="noStrike" kern="1200" cap="none" spc="0" normalizeH="0" baseline="0" noProof="0" dirty="0">
              <a:ln>
                <a:noFill/>
              </a:ln>
              <a:solidFill>
                <a:srgbClr val="060645"/>
              </a:solidFill>
              <a:effectLst/>
              <a:uLnTx/>
              <a:uFillTx/>
              <a:latin typeface="Poppins SemiBold" pitchFamily="2" charset="77"/>
              <a:ea typeface="+mn-ea"/>
              <a:cs typeface="Poppins SemiBol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C3A825-AAEE-261A-4FC2-2E2901BEA9E1}"/>
              </a:ext>
            </a:extLst>
          </p:cNvPr>
          <p:cNvSpPr txBox="1">
            <a:spLocks/>
          </p:cNvSpPr>
          <p:nvPr/>
        </p:nvSpPr>
        <p:spPr>
          <a:xfrm>
            <a:off x="770285" y="1027647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What impact does SCONUL Access have on students’ experience of their studies?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0AE40D-9D13-3F71-83B6-24AC3EB9EE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0285" y="1980668"/>
            <a:ext cx="9591229" cy="566602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2000" dirty="0"/>
              <a:t>Online survey of all SCONUL Access members in the October 2021 cohort, matching the student group used in the data analysis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2000" dirty="0"/>
              <a:t>Invitation for second phase of project – individual interviews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3" name="Picture 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9C062F16-B623-0456-90AD-EE9D3B2A78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934" y="5920194"/>
            <a:ext cx="1293027" cy="410183"/>
          </a:xfrm>
          <a:prstGeom prst="rect">
            <a:avLst/>
          </a:prstGeom>
        </p:spPr>
      </p:pic>
      <p:pic>
        <p:nvPicPr>
          <p:cNvPr id="4" name="Picture 3" descr="A blue and black background with black triangles&#10;&#10;Description automatically generated">
            <a:extLst>
              <a:ext uri="{FF2B5EF4-FFF2-40B4-BE49-F238E27FC236}">
                <a16:creationId xmlns:a16="http://schemas.microsoft.com/office/drawing/2014/main" id="{4965C73D-A127-6F31-CCAE-8834A8E5E0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572" y="5796343"/>
            <a:ext cx="794101" cy="5340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A07BD0-9076-7478-CEE4-C076B7EC68D8}"/>
              </a:ext>
            </a:extLst>
          </p:cNvPr>
          <p:cNvSpPr txBox="1"/>
          <p:nvPr/>
        </p:nvSpPr>
        <p:spPr>
          <a:xfrm>
            <a:off x="9115705" y="5780303"/>
            <a:ext cx="2605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Read the report</a:t>
            </a:r>
            <a:br>
              <a:rPr lang="en-GB" sz="1600" u="sng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GB" sz="1600" b="1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oro.open.ac.uk/93004</a:t>
            </a:r>
          </a:p>
        </p:txBody>
      </p:sp>
    </p:spTree>
    <p:extLst>
      <p:ext uri="{BB962C8B-B14F-4D97-AF65-F5344CB8AC3E}">
        <p14:creationId xmlns:p14="http://schemas.microsoft.com/office/powerpoint/2010/main" val="1365668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35175B-5967-5477-AA97-B7D336BFA5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Research findings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0AE40D-9D13-3F71-83B6-24AC3EB9EE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0284" y="1385864"/>
            <a:ext cx="9591229" cy="566602"/>
          </a:xfr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Poppins"/>
                <a:cs typeface="Poppins"/>
              </a:rPr>
              <a:t>Most students who used the scheme said that SCONUL Access met or even exceeded their expectations. </a:t>
            </a:r>
            <a:endParaRPr lang="en-GB" sz="2000" dirty="0"/>
          </a:p>
          <a:p>
            <a:pPr>
              <a:lnSpc>
                <a:spcPct val="150000"/>
              </a:lnSpc>
            </a:pPr>
            <a:r>
              <a:rPr lang="en-GB" sz="2000" dirty="0">
                <a:latin typeface="Poppins"/>
                <a:cs typeface="Poppins"/>
              </a:rPr>
              <a:t>Students particularly appreciated:</a:t>
            </a:r>
            <a:endParaRPr lang="en-GB" sz="2000" dirty="0"/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latin typeface="Poppins"/>
                <a:cs typeface="Poppins"/>
              </a:rPr>
              <a:t>a quiet, academically focused environment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latin typeface="Poppins"/>
                <a:cs typeface="Poppins"/>
              </a:rPr>
              <a:t>being around other students who were studying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latin typeface="Poppins"/>
                <a:cs typeface="Poppins"/>
              </a:rPr>
              <a:t>Access to university library resources and facilities including print resources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latin typeface="Poppins"/>
                <a:cs typeface="Poppins"/>
              </a:rPr>
              <a:t>Access to multiple university libraries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latin typeface="Poppins"/>
                <a:cs typeface="Poppins"/>
              </a:rPr>
              <a:t>Participating in university student life – sense of community</a:t>
            </a:r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46E3EA1-FCE3-A91B-2CD6-4A62B5736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934" y="5920194"/>
            <a:ext cx="1293027" cy="410183"/>
          </a:xfrm>
          <a:prstGeom prst="rect">
            <a:avLst/>
          </a:prstGeom>
        </p:spPr>
      </p:pic>
      <p:pic>
        <p:nvPicPr>
          <p:cNvPr id="3" name="Picture 2" descr="A blue and black background with black triangles&#10;&#10;Description automatically generated">
            <a:extLst>
              <a:ext uri="{FF2B5EF4-FFF2-40B4-BE49-F238E27FC236}">
                <a16:creationId xmlns:a16="http://schemas.microsoft.com/office/drawing/2014/main" id="{7DEA6609-CA3A-2AC8-3649-44ADE3D56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572" y="5796343"/>
            <a:ext cx="794101" cy="5340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5D63FD-7205-8862-D7B5-64D5B36BFE4D}"/>
              </a:ext>
            </a:extLst>
          </p:cNvPr>
          <p:cNvSpPr txBox="1"/>
          <p:nvPr/>
        </p:nvSpPr>
        <p:spPr>
          <a:xfrm>
            <a:off x="9115705" y="5770972"/>
            <a:ext cx="2605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Read the report</a:t>
            </a:r>
            <a:br>
              <a:rPr lang="en-GB" sz="1600" u="sng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GB" sz="1600" b="1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oro.open.ac.uk/93004</a:t>
            </a:r>
          </a:p>
        </p:txBody>
      </p:sp>
    </p:spTree>
    <p:extLst>
      <p:ext uri="{BB962C8B-B14F-4D97-AF65-F5344CB8AC3E}">
        <p14:creationId xmlns:p14="http://schemas.microsoft.com/office/powerpoint/2010/main" val="2782928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35175B-5967-5477-AA97-B7D336BFA5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What did our students say?</a:t>
            </a:r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46E3EA1-FCE3-A91B-2CD6-4A62B5736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934" y="5920194"/>
            <a:ext cx="1293027" cy="410183"/>
          </a:xfrm>
          <a:prstGeom prst="rect">
            <a:avLst/>
          </a:prstGeom>
        </p:spPr>
      </p:pic>
      <p:pic>
        <p:nvPicPr>
          <p:cNvPr id="3" name="Picture 2" descr="A blue and black background with black triangles&#10;&#10;Description automatically generated">
            <a:extLst>
              <a:ext uri="{FF2B5EF4-FFF2-40B4-BE49-F238E27FC236}">
                <a16:creationId xmlns:a16="http://schemas.microsoft.com/office/drawing/2014/main" id="{7DEA6609-CA3A-2AC8-3649-44ADE3D565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572" y="5796343"/>
            <a:ext cx="794101" cy="5340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5D63FD-7205-8862-D7B5-64D5B36BFE4D}"/>
              </a:ext>
            </a:extLst>
          </p:cNvPr>
          <p:cNvSpPr txBox="1"/>
          <p:nvPr/>
        </p:nvSpPr>
        <p:spPr>
          <a:xfrm>
            <a:off x="9115705" y="5770972"/>
            <a:ext cx="2605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Read the report</a:t>
            </a:r>
            <a:br>
              <a:rPr lang="en-GB" sz="1600" u="sng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GB" sz="1600" b="1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oro.open.ac.uk/93004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257BB2-BCCA-95A1-7A11-37B868CBBD2B}"/>
              </a:ext>
            </a:extLst>
          </p:cNvPr>
          <p:cNvSpPr/>
          <p:nvPr/>
        </p:nvSpPr>
        <p:spPr>
          <a:xfrm>
            <a:off x="413915" y="1564918"/>
            <a:ext cx="5278431" cy="1649094"/>
          </a:xfrm>
          <a:prstGeom prst="roundRect">
            <a:avLst/>
          </a:prstGeom>
          <a:solidFill>
            <a:srgbClr val="B6E0FF"/>
          </a:solidFill>
          <a:ln>
            <a:solidFill>
              <a:srgbClr val="0606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4215C12-2CA8-661F-BD84-FCBC40904143}"/>
              </a:ext>
            </a:extLst>
          </p:cNvPr>
          <p:cNvSpPr/>
          <p:nvPr/>
        </p:nvSpPr>
        <p:spPr>
          <a:xfrm>
            <a:off x="6211330" y="1564917"/>
            <a:ext cx="5442681" cy="1666471"/>
          </a:xfrm>
          <a:prstGeom prst="roundRect">
            <a:avLst/>
          </a:prstGeom>
          <a:solidFill>
            <a:srgbClr val="FFE3E9"/>
          </a:solidFill>
          <a:ln>
            <a:solidFill>
              <a:srgbClr val="0606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0A29CD4-DF7A-33DF-A431-CA092319A64C}"/>
              </a:ext>
            </a:extLst>
          </p:cNvPr>
          <p:cNvSpPr/>
          <p:nvPr/>
        </p:nvSpPr>
        <p:spPr>
          <a:xfrm>
            <a:off x="413915" y="3429001"/>
            <a:ext cx="5278431" cy="1864082"/>
          </a:xfrm>
          <a:prstGeom prst="roundRect">
            <a:avLst/>
          </a:prstGeom>
          <a:solidFill>
            <a:srgbClr val="FFD6FD"/>
          </a:solidFill>
          <a:ln>
            <a:solidFill>
              <a:srgbClr val="0606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39A0F1A-9AB8-BF4B-5B27-435CDC2EC2B6}"/>
              </a:ext>
            </a:extLst>
          </p:cNvPr>
          <p:cNvSpPr/>
          <p:nvPr/>
        </p:nvSpPr>
        <p:spPr>
          <a:xfrm>
            <a:off x="6170627" y="3429001"/>
            <a:ext cx="5550278" cy="1864082"/>
          </a:xfrm>
          <a:prstGeom prst="roundRect">
            <a:avLst/>
          </a:prstGeom>
          <a:solidFill>
            <a:srgbClr val="D6FFF1"/>
          </a:solidFill>
          <a:ln>
            <a:solidFill>
              <a:srgbClr val="0606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EF2001-E390-4F85-5FA1-2735D4D1A744}"/>
              </a:ext>
            </a:extLst>
          </p:cNvPr>
          <p:cNvSpPr txBox="1"/>
          <p:nvPr/>
        </p:nvSpPr>
        <p:spPr>
          <a:xfrm>
            <a:off x="687408" y="1679082"/>
            <a:ext cx="4731444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Motivation</a:t>
            </a:r>
          </a:p>
          <a:p>
            <a:pPr algn="ctr"/>
            <a:endParaRPr lang="en-GB" sz="1600" dirty="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1600" dirty="0">
                <a:solidFill>
                  <a:srgbClr val="060645"/>
                </a:solidFill>
                <a:latin typeface="Poppins"/>
                <a:cs typeface="Poppins"/>
              </a:rPr>
              <a:t>“Having a space outside of the house to study, you are surrounded by other students which can help with the motivation to study."</a:t>
            </a:r>
            <a:endParaRPr lang="en-GB" sz="1600" dirty="0">
              <a:solidFill>
                <a:srgbClr val="060645"/>
              </a:solidFill>
              <a:latin typeface="Poppins" panose="00000500000000000000" pitchFamily="2" charset="0"/>
              <a:ea typeface="Calibri" panose="020F0502020204030204"/>
              <a:cs typeface="Poppins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BC97D5-4D3B-A197-AA0F-C1E8E07C89F5}"/>
              </a:ext>
            </a:extLst>
          </p:cNvPr>
          <p:cNvSpPr txBox="1"/>
          <p:nvPr/>
        </p:nvSpPr>
        <p:spPr>
          <a:xfrm>
            <a:off x="6374035" y="1679082"/>
            <a:ext cx="5143459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Resources</a:t>
            </a:r>
          </a:p>
          <a:p>
            <a:pPr algn="ctr"/>
            <a:endParaRPr lang="en-GB" sz="1600" b="1" dirty="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1600" dirty="0">
                <a:solidFill>
                  <a:srgbClr val="060645"/>
                </a:solidFill>
                <a:latin typeface="Poppins"/>
                <a:cs typeface="Poppins"/>
              </a:rPr>
              <a:t>"It's great to be able to access such a vast number of books - and to have borrowing rights is especially useful."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F10264-DAA3-C8FC-7A5D-17BB8611F2F9}"/>
              </a:ext>
            </a:extLst>
          </p:cNvPr>
          <p:cNvSpPr txBox="1"/>
          <p:nvPr/>
        </p:nvSpPr>
        <p:spPr>
          <a:xfrm>
            <a:off x="721399" y="3532526"/>
            <a:ext cx="4663462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Academic belonging</a:t>
            </a:r>
          </a:p>
          <a:p>
            <a:pPr algn="ctr"/>
            <a:endParaRPr lang="en-GB" sz="1600" b="1" dirty="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1600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"I love that as a distance learning student, I can still feel like a regular university student, with a specific study space as an alternative to a public library."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38127E-673D-0CD2-8AA5-F1A620CC91AD}"/>
              </a:ext>
            </a:extLst>
          </p:cNvPr>
          <p:cNvSpPr txBox="1"/>
          <p:nvPr/>
        </p:nvSpPr>
        <p:spPr>
          <a:xfrm>
            <a:off x="6389678" y="3532526"/>
            <a:ext cx="5085984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Academic achievement</a:t>
            </a:r>
          </a:p>
          <a:p>
            <a:endParaRPr lang="en-GB" sz="1600" b="1" dirty="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1600" dirty="0">
                <a:solidFill>
                  <a:srgbClr val="060645"/>
                </a:solidFill>
                <a:latin typeface="Poppins"/>
                <a:cs typeface="Poppins"/>
              </a:rPr>
              <a:t>"Having a quiet space to study after a tutorial at the library meant I was able to put into practice what I had just learnt without distractions of family life. I scored 95% on that [assignment]."</a:t>
            </a:r>
            <a:endParaRPr lang="en-GB" sz="1600" dirty="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233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35175B-5967-5477-AA97-B7D336BFA5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What did our students say?</a:t>
            </a:r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46E3EA1-FCE3-A91B-2CD6-4A62B5736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934" y="5920194"/>
            <a:ext cx="1293027" cy="410183"/>
          </a:xfrm>
          <a:prstGeom prst="rect">
            <a:avLst/>
          </a:prstGeom>
        </p:spPr>
      </p:pic>
      <p:pic>
        <p:nvPicPr>
          <p:cNvPr id="3" name="Picture 2" descr="A blue and black background with black triangles&#10;&#10;Description automatically generated">
            <a:extLst>
              <a:ext uri="{FF2B5EF4-FFF2-40B4-BE49-F238E27FC236}">
                <a16:creationId xmlns:a16="http://schemas.microsoft.com/office/drawing/2014/main" id="{7DEA6609-CA3A-2AC8-3649-44ADE3D565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572" y="5796343"/>
            <a:ext cx="794101" cy="5340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5D63FD-7205-8862-D7B5-64D5B36BFE4D}"/>
              </a:ext>
            </a:extLst>
          </p:cNvPr>
          <p:cNvSpPr txBox="1"/>
          <p:nvPr/>
        </p:nvSpPr>
        <p:spPr>
          <a:xfrm>
            <a:off x="9115705" y="5770972"/>
            <a:ext cx="2605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Read the report</a:t>
            </a:r>
            <a:br>
              <a:rPr lang="en-GB" sz="1600" u="sng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GB" sz="1600" b="1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oro.open.ac.uk/93004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257BB2-BCCA-95A1-7A11-37B868CBBD2B}"/>
              </a:ext>
            </a:extLst>
          </p:cNvPr>
          <p:cNvSpPr/>
          <p:nvPr/>
        </p:nvSpPr>
        <p:spPr>
          <a:xfrm>
            <a:off x="413915" y="1564918"/>
            <a:ext cx="5278431" cy="1864082"/>
          </a:xfrm>
          <a:prstGeom prst="roundRect">
            <a:avLst/>
          </a:prstGeom>
          <a:solidFill>
            <a:srgbClr val="B6E0FF"/>
          </a:solidFill>
          <a:ln>
            <a:solidFill>
              <a:srgbClr val="0606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4215C12-2CA8-661F-BD84-FCBC40904143}"/>
              </a:ext>
            </a:extLst>
          </p:cNvPr>
          <p:cNvSpPr/>
          <p:nvPr/>
        </p:nvSpPr>
        <p:spPr>
          <a:xfrm>
            <a:off x="6211330" y="1564917"/>
            <a:ext cx="5442681" cy="1864082"/>
          </a:xfrm>
          <a:prstGeom prst="roundRect">
            <a:avLst/>
          </a:prstGeom>
          <a:solidFill>
            <a:srgbClr val="FFE3E9"/>
          </a:solidFill>
          <a:ln>
            <a:solidFill>
              <a:srgbClr val="0606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EF2001-E390-4F85-5FA1-2735D4D1A744}"/>
              </a:ext>
            </a:extLst>
          </p:cNvPr>
          <p:cNvSpPr txBox="1"/>
          <p:nvPr/>
        </p:nvSpPr>
        <p:spPr>
          <a:xfrm>
            <a:off x="687408" y="1679082"/>
            <a:ext cx="4731444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Enhanced experience</a:t>
            </a:r>
          </a:p>
          <a:p>
            <a:pPr algn="ctr"/>
            <a:endParaRPr lang="en-GB" sz="1600" dirty="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1600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"One of the big issues with distance learning is the isolation and lack of physical space - SCONUL Access goes a long way to fixing those </a:t>
            </a:r>
            <a:r>
              <a:rPr lang="en-GB" sz="1600" dirty="0">
                <a:solidFill>
                  <a:srgbClr val="060645"/>
                </a:solidFill>
                <a:latin typeface="Poppins"/>
                <a:cs typeface="Poppins"/>
              </a:rPr>
              <a:t>things.”</a:t>
            </a:r>
            <a:endParaRPr lang="en-GB" sz="1600" dirty="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BC97D5-4D3B-A197-AA0F-C1E8E07C89F5}"/>
              </a:ext>
            </a:extLst>
          </p:cNvPr>
          <p:cNvSpPr txBox="1"/>
          <p:nvPr/>
        </p:nvSpPr>
        <p:spPr>
          <a:xfrm>
            <a:off x="6374035" y="1679082"/>
            <a:ext cx="5143459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Widening Access and Participation</a:t>
            </a:r>
          </a:p>
          <a:p>
            <a:pPr algn="ctr"/>
            <a:endParaRPr lang="en-GB" sz="1600" b="1" dirty="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1600" dirty="0">
                <a:solidFill>
                  <a:srgbClr val="060645"/>
                </a:solidFill>
                <a:latin typeface="Poppins"/>
                <a:cs typeface="Poppins"/>
              </a:rPr>
              <a:t>"I use SCONUL access to complete my studies. Being homeless, I have daily access to complete my degree."</a:t>
            </a:r>
          </a:p>
        </p:txBody>
      </p:sp>
    </p:spTree>
    <p:extLst>
      <p:ext uri="{BB962C8B-B14F-4D97-AF65-F5344CB8AC3E}">
        <p14:creationId xmlns:p14="http://schemas.microsoft.com/office/powerpoint/2010/main" val="1528571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35175B-5967-5477-AA97-B7D336BFA5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3000" b="1" dirty="0">
                <a:solidFill>
                  <a:srgbClr val="060645"/>
                </a:solidFill>
                <a:latin typeface="Poppins SemiBold" pitchFamily="2" charset="77"/>
                <a:ea typeface="+mn-ea"/>
                <a:cs typeface="Poppins SemiBold" pitchFamily="2" charset="77"/>
              </a:rPr>
              <a:t>Raising awareness of the scheme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060645"/>
              </a:solidFill>
              <a:effectLst/>
              <a:uLnTx/>
              <a:uFillTx/>
              <a:latin typeface="Poppins SemiBold" pitchFamily="2" charset="77"/>
              <a:ea typeface="+mn-ea"/>
              <a:cs typeface="Poppins SemiBol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0AE40D-9D13-3F71-83B6-24AC3EB9EE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9264" y="1385864"/>
            <a:ext cx="9591229" cy="56660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000" dirty="0"/>
              <a:t>From October 2024, we are targeting our comms to tutors because: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800" dirty="0"/>
              <a:t>Students are overloaded with information, particularly at the start of term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800" dirty="0"/>
              <a:t>Personal relationships matter. Tutors are the “human face” of the OU and they can spread the message on our behalf to the students who most need it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800" dirty="0"/>
              <a:t>They can cascade the information in spaces we can't enter such as private Facebook groups and WhatsApp groups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9910261E-04C0-DA2C-95AB-DABDA1B3F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934" y="5920194"/>
            <a:ext cx="1293027" cy="410183"/>
          </a:xfrm>
          <a:prstGeom prst="rect">
            <a:avLst/>
          </a:prstGeom>
        </p:spPr>
      </p:pic>
      <p:pic>
        <p:nvPicPr>
          <p:cNvPr id="3" name="Picture 2" descr="A blue and black background with black triangles&#10;&#10;Description automatically generated">
            <a:extLst>
              <a:ext uri="{FF2B5EF4-FFF2-40B4-BE49-F238E27FC236}">
                <a16:creationId xmlns:a16="http://schemas.microsoft.com/office/drawing/2014/main" id="{1E1F3A75-9672-1693-3086-F258D16522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572" y="5796343"/>
            <a:ext cx="794101" cy="5340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66F6E4-F54C-11A0-5C9F-AF606E9FE9A5}"/>
              </a:ext>
            </a:extLst>
          </p:cNvPr>
          <p:cNvSpPr txBox="1"/>
          <p:nvPr/>
        </p:nvSpPr>
        <p:spPr>
          <a:xfrm>
            <a:off x="9115705" y="5770972"/>
            <a:ext cx="2605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Read the report</a:t>
            </a:r>
            <a:br>
              <a:rPr lang="en-GB" sz="1600" u="sng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GB" sz="1600" b="1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oro.open.ac.uk/93004</a:t>
            </a:r>
          </a:p>
        </p:txBody>
      </p:sp>
    </p:spTree>
    <p:extLst>
      <p:ext uri="{BB962C8B-B14F-4D97-AF65-F5344CB8AC3E}">
        <p14:creationId xmlns:p14="http://schemas.microsoft.com/office/powerpoint/2010/main" val="352421900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94E85A0E-8E0A-45F9-81BA-B6ED124559CC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4BB12A69-2195-4393-8DC0-EB9EE8397D91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E6697964-0098-45A5-A68F-45809E852513}"/>
    </a:ext>
  </a:extLst>
</a:theme>
</file>

<file path=ppt/theme/theme4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BF0D45D2-C1FF-4D88-9D45-1B3B67EB2D7C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CB3D32D0-10AB-4988-B46F-32A3F4ABFA9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4BC495E205F247A53BE1ECC95EACF7" ma:contentTypeVersion="13" ma:contentTypeDescription="Create a new document." ma:contentTypeScope="" ma:versionID="9141339404ba139fe8aa2b999c114666">
  <xsd:schema xmlns:xsd="http://www.w3.org/2001/XMLSchema" xmlns:xs="http://www.w3.org/2001/XMLSchema" xmlns:p="http://schemas.microsoft.com/office/2006/metadata/properties" xmlns:ns3="80ddd828-7acd-43ef-9845-b5d801f169f3" xmlns:ns4="13f53ce7-d989-46b9-af87-87ef4fd92d2d" targetNamespace="http://schemas.microsoft.com/office/2006/metadata/properties" ma:root="true" ma:fieldsID="0fa45847398e8ce3bb817265262454cf" ns3:_="" ns4:_="">
    <xsd:import namespace="80ddd828-7acd-43ef-9845-b5d801f169f3"/>
    <xsd:import namespace="13f53ce7-d989-46b9-af87-87ef4fd92d2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AutoTag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ddd828-7acd-43ef-9845-b5d801f169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f53ce7-d989-46b9-af87-87ef4fd92d2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0ddd828-7acd-43ef-9845-b5d801f169f3" xsi:nil="true"/>
  </documentManagement>
</p:properties>
</file>

<file path=customXml/itemProps1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37AC5C-873E-4683-AED2-621210DF1A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ddd828-7acd-43ef-9845-b5d801f169f3"/>
    <ds:schemaRef ds:uri="13f53ce7-d989-46b9-af87-87ef4fd92d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1F123D-72E4-47AA-AF87-050EE854118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13f53ce7-d989-46b9-af87-87ef4fd92d2d"/>
    <ds:schemaRef ds:uri="80ddd828-7acd-43ef-9845-b5d801f169f3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</TotalTime>
  <Words>647</Words>
  <Application>Microsoft Office PowerPoint</Application>
  <PresentationFormat>Widescreen</PresentationFormat>
  <Paragraphs>72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Poppins</vt:lpstr>
      <vt:lpstr>Poppins SemiBold</vt:lpstr>
      <vt:lpstr>Covers</vt:lpstr>
      <vt:lpstr>Contents Slides</vt:lpstr>
      <vt:lpstr>Chapter Headings / Dividers</vt:lpstr>
      <vt:lpstr>Slide Options</vt:lpstr>
      <vt:lpstr>End Slides</vt:lpstr>
      <vt:lpstr>Intro Slide Title 1</vt:lpstr>
      <vt:lpstr>Research question and method: Part 1</vt:lpstr>
      <vt:lpstr>Research findings: Attainment</vt:lpstr>
      <vt:lpstr>PowerPoint Presentation</vt:lpstr>
      <vt:lpstr>Research question and method: Part 2</vt:lpstr>
      <vt:lpstr>Research findings</vt:lpstr>
      <vt:lpstr>What did our students say?</vt:lpstr>
      <vt:lpstr>What did our students say?</vt:lpstr>
      <vt:lpstr>Raising awareness of the scheme</vt:lpstr>
      <vt:lpstr>Thank you. Any questions? </vt:lpstr>
    </vt:vector>
  </TitlesOfParts>
  <Manager/>
  <Company>The Open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 Master PowerPoint Template</dc:title>
  <dc:subject>OU Master PowerPoint Template with accessibility guidance and best practice tips</dc:subject>
  <dc:creator>brand-enquiries@open.ac.uk</dc:creator>
  <cp:keywords>OU Master PowerPoint Template</cp:keywords>
  <dc:description/>
  <cp:lastModifiedBy>Alan Doherty</cp:lastModifiedBy>
  <cp:revision>295</cp:revision>
  <dcterms:created xsi:type="dcterms:W3CDTF">2022-10-21T14:33:01Z</dcterms:created>
  <dcterms:modified xsi:type="dcterms:W3CDTF">2024-11-20T22:15:50Z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0x010100874BC495E205F247A53BE1ECC95EACF7</vt:lpwstr>
  </property>
  <property fmtid="{D5CDD505-2E9C-101B-9397-08002B2CF9AE}" pid="3" name="MediaServiceImageTags">
    <vt:lpwstr/>
  </property>
</Properties>
</file>