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97" r:id="rId3"/>
    <p:sldId id="324" r:id="rId4"/>
    <p:sldId id="302" r:id="rId5"/>
    <p:sldId id="331" r:id="rId6"/>
    <p:sldId id="318" r:id="rId7"/>
    <p:sldId id="311" r:id="rId8"/>
    <p:sldId id="329" r:id="rId9"/>
    <p:sldId id="330" r:id="rId10"/>
    <p:sldId id="325" r:id="rId11"/>
    <p:sldId id="326" r:id="rId12"/>
    <p:sldId id="319" r:id="rId13"/>
    <p:sldId id="320" r:id="rId14"/>
    <p:sldId id="271" r:id="rId15"/>
    <p:sldId id="327" r:id="rId16"/>
    <p:sldId id="276" r:id="rId17"/>
    <p:sldId id="328" r:id="rId18"/>
    <p:sldId id="281" r:id="rId19"/>
    <p:sldId id="288" r:id="rId20"/>
    <p:sldId id="315" r:id="rId21"/>
    <p:sldId id="316" r:id="rId22"/>
    <p:sldId id="314" r:id="rId23"/>
    <p:sldId id="32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86403" autoAdjust="0"/>
  </p:normalViewPr>
  <p:slideViewPr>
    <p:cSldViewPr snapToGrid="0" snapToObjects="1">
      <p:cViewPr varScale="1">
        <p:scale>
          <a:sx n="99" d="100"/>
          <a:sy n="99" d="100"/>
        </p:scale>
        <p:origin x="1566" y="90"/>
      </p:cViewPr>
      <p:guideLst>
        <p:guide orient="horz" pos="2160"/>
        <p:guide pos="2880"/>
      </p:guideLst>
    </p:cSldViewPr>
  </p:slideViewPr>
  <p:outlineViewPr>
    <p:cViewPr>
      <p:scale>
        <a:sx n="33" d="100"/>
        <a:sy n="33" d="100"/>
      </p:scale>
      <p:origin x="0" y="129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025F09-5272-C643-B26F-88240992BA1D}" type="datetimeFigureOut">
              <a:rPr lang="en-US" smtClean="0"/>
              <a:t>11/25/2017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477C36-948B-F642-8A09-B98B0E0C5250}" type="slidenum">
              <a:rPr lang="en-US" smtClean="0"/>
              <a:t>‹#›</a:t>
            </a:fld>
            <a:endParaRPr lang="en-US"/>
          </a:p>
        </p:txBody>
      </p:sp>
    </p:spTree>
    <p:extLst>
      <p:ext uri="{BB962C8B-B14F-4D97-AF65-F5344CB8AC3E}">
        <p14:creationId xmlns:p14="http://schemas.microsoft.com/office/powerpoint/2010/main" val="40557216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8E8F17-B65C-5F4E-B27A-9501B0F54288}" type="datetimeFigureOut">
              <a:rPr lang="en-US" smtClean="0"/>
              <a:t>11/25/2017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880E0-04FD-8948-B5DC-206932F55C4C}" type="slidenum">
              <a:rPr lang="en-US" smtClean="0"/>
              <a:t>‹#›</a:t>
            </a:fld>
            <a:endParaRPr lang="en-US"/>
          </a:p>
        </p:txBody>
      </p:sp>
    </p:spTree>
    <p:extLst>
      <p:ext uri="{BB962C8B-B14F-4D97-AF65-F5344CB8AC3E}">
        <p14:creationId xmlns:p14="http://schemas.microsoft.com/office/powerpoint/2010/main" val="26435967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190FEB-A136-974D-953C-2319A2272532}" type="datetime1">
              <a:rPr lang="en-GB"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367265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25720D-4187-9642-B785-38D068038E21}" type="datetime1">
              <a:rPr lang="en-GB"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180171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7D8FC-D8D6-EA44-8B82-9E41E089DE20}" type="datetime1">
              <a:rPr lang="en-GB"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82756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599729-C868-C046-AB83-6F6CD271C1E6}" type="datetime1">
              <a:rPr lang="en-GB"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272530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F66772-C97B-3447-963E-E83AEC817C64}" type="datetime1">
              <a:rPr lang="en-GB" smtClean="0"/>
              <a:t>25/11/2017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3011466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92951A-3F60-EC4F-903B-685E704740F2}" type="datetime1">
              <a:rPr lang="en-GB" smtClean="0"/>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281145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5FF13-23FD-5348-9508-621F045052C1}" type="datetime1">
              <a:rPr lang="en-GB" smtClean="0"/>
              <a:t>25/11/2017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199057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BC808B-F150-4D4F-AC71-95F5DD1E43F6}" type="datetime1">
              <a:rPr lang="en-GB" smtClean="0"/>
              <a:t>25/11/2017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32642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BFACE-E3E0-344A-B148-89189787D1B8}" type="datetime1">
              <a:rPr lang="en-GB" smtClean="0"/>
              <a:t>25/11/2017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44324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CBAFB5-488F-1B41-9D06-DA4F18AC478A}" type="datetime1">
              <a:rPr lang="en-GB" smtClean="0"/>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2963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50DF76-2CAE-0147-B738-1DAC1225E871}" type="datetime1">
              <a:rPr lang="en-GB" smtClean="0"/>
              <a:t>25/11/2017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CF87D-B821-B44A-BFD8-D73654D6D71F}" type="slidenum">
              <a:rPr lang="en-US" smtClean="0"/>
              <a:t>‹#›</a:t>
            </a:fld>
            <a:endParaRPr lang="en-US"/>
          </a:p>
        </p:txBody>
      </p:sp>
    </p:spTree>
    <p:extLst>
      <p:ext uri="{BB962C8B-B14F-4D97-AF65-F5344CB8AC3E}">
        <p14:creationId xmlns:p14="http://schemas.microsoft.com/office/powerpoint/2010/main" val="234228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AA41A-C2A7-FF41-A4D3-2C85A9C16B4C}" type="datetime1">
              <a:rPr lang="en-GB" smtClean="0"/>
              <a:t>25/11/2017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CF87D-B821-B44A-BFD8-D73654D6D71F}" type="slidenum">
              <a:rPr lang="en-US" smtClean="0"/>
              <a:t>‹#›</a:t>
            </a:fld>
            <a:endParaRPr lang="en-US"/>
          </a:p>
        </p:txBody>
      </p:sp>
    </p:spTree>
    <p:extLst>
      <p:ext uri="{BB962C8B-B14F-4D97-AF65-F5344CB8AC3E}">
        <p14:creationId xmlns:p14="http://schemas.microsoft.com/office/powerpoint/2010/main" val="276623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Impact evaluation reports: a template for school librarians</a:t>
            </a:r>
          </a:p>
        </p:txBody>
      </p:sp>
      <p:sp>
        <p:nvSpPr>
          <p:cNvPr id="3" name="Subtitle 2"/>
          <p:cNvSpPr>
            <a:spLocks noGrp="1"/>
          </p:cNvSpPr>
          <p:nvPr>
            <p:ph type="subTitle" idx="1"/>
          </p:nvPr>
        </p:nvSpPr>
        <p:spPr/>
        <p:txBody>
          <a:bodyPr>
            <a:normAutofit fontScale="92500"/>
          </a:bodyPr>
          <a:lstStyle/>
          <a:p>
            <a:r>
              <a:rPr lang="en-US" dirty="0"/>
              <a:t>CSGUK Conference 27</a:t>
            </a:r>
            <a:r>
              <a:rPr lang="en-US" baseline="30000" dirty="0"/>
              <a:t>th</a:t>
            </a:r>
            <a:r>
              <a:rPr lang="en-US" dirty="0"/>
              <a:t> November 2017</a:t>
            </a:r>
          </a:p>
          <a:p>
            <a:r>
              <a:rPr lang="en-US" dirty="0"/>
              <a:t>Lucy Chambers, </a:t>
            </a:r>
            <a:r>
              <a:rPr lang="en-US" dirty="0" err="1"/>
              <a:t>BAHons</a:t>
            </a:r>
            <a:r>
              <a:rPr lang="en-US" dirty="0"/>
              <a:t>, MCLIP, School Librarian, Tower Hamlets SLS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a:t>
            </a:fld>
            <a:endParaRPr lang="en-US"/>
          </a:p>
        </p:txBody>
      </p:sp>
    </p:spTree>
    <p:extLst>
      <p:ext uri="{BB962C8B-B14F-4D97-AF65-F5344CB8AC3E}">
        <p14:creationId xmlns:p14="http://schemas.microsoft.com/office/powerpoint/2010/main" val="290316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report template 1</a:t>
            </a:r>
          </a:p>
        </p:txBody>
      </p:sp>
      <p:sp>
        <p:nvSpPr>
          <p:cNvPr id="3" name="Content Placeholder 2"/>
          <p:cNvSpPr>
            <a:spLocks noGrp="1"/>
          </p:cNvSpPr>
          <p:nvPr>
            <p:ph idx="1"/>
          </p:nvPr>
        </p:nvSpPr>
        <p:spPr/>
        <p:txBody>
          <a:bodyPr/>
          <a:lstStyle/>
          <a:p>
            <a:r>
              <a:rPr lang="en-US" dirty="0"/>
              <a:t>Change descriptive reports to analytical</a:t>
            </a:r>
          </a:p>
          <a:p>
            <a:r>
              <a:rPr lang="en-US" dirty="0"/>
              <a:t>Ask ‘So what?’</a:t>
            </a:r>
          </a:p>
          <a:p>
            <a:r>
              <a:rPr lang="en-US" dirty="0"/>
              <a:t>Demonstrate value of school librarians to educational attainment</a:t>
            </a:r>
          </a:p>
          <a:p>
            <a:r>
              <a:rPr lang="en-US" dirty="0" err="1"/>
              <a:t>Analyse</a:t>
            </a:r>
            <a:r>
              <a:rPr lang="en-US" dirty="0"/>
              <a:t> and compare data</a:t>
            </a:r>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10</a:t>
            </a:fld>
            <a:endParaRPr lang="en-US"/>
          </a:p>
        </p:txBody>
      </p:sp>
    </p:spTree>
    <p:extLst>
      <p:ext uri="{BB962C8B-B14F-4D97-AF65-F5344CB8AC3E}">
        <p14:creationId xmlns:p14="http://schemas.microsoft.com/office/powerpoint/2010/main" val="318379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report template 2</a:t>
            </a:r>
          </a:p>
        </p:txBody>
      </p:sp>
      <p:sp>
        <p:nvSpPr>
          <p:cNvPr id="3" name="Content Placeholder 2"/>
          <p:cNvSpPr>
            <a:spLocks noGrp="1"/>
          </p:cNvSpPr>
          <p:nvPr>
            <p:ph idx="1"/>
          </p:nvPr>
        </p:nvSpPr>
        <p:spPr/>
        <p:txBody>
          <a:bodyPr/>
          <a:lstStyle/>
          <a:p>
            <a:r>
              <a:rPr lang="en-US" dirty="0"/>
              <a:t>Introduction: school literacy priorities, national literacy issues</a:t>
            </a:r>
          </a:p>
          <a:p>
            <a:r>
              <a:rPr lang="en-US" dirty="0"/>
              <a:t>Objectives: baseline evaluation, timescale</a:t>
            </a:r>
          </a:p>
          <a:p>
            <a:r>
              <a:rPr lang="en-US" dirty="0"/>
              <a:t>Evaluation: how measured, data used</a:t>
            </a:r>
          </a:p>
          <a:p>
            <a:r>
              <a:rPr lang="en-US" dirty="0"/>
              <a:t>Outcome, output, impact: learning/attitudinal changes over time</a:t>
            </a:r>
          </a:p>
          <a:p>
            <a:r>
              <a:rPr lang="en-US" dirty="0"/>
              <a:t>Future planning</a:t>
            </a:r>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11</a:t>
            </a:fld>
            <a:endParaRPr lang="en-US"/>
          </a:p>
        </p:txBody>
      </p:sp>
    </p:spTree>
    <p:extLst>
      <p:ext uri="{BB962C8B-B14F-4D97-AF65-F5344CB8AC3E}">
        <p14:creationId xmlns:p14="http://schemas.microsoft.com/office/powerpoint/2010/main" val="188595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objectives: bigger library world picture</a:t>
            </a:r>
          </a:p>
        </p:txBody>
      </p:sp>
      <p:sp>
        <p:nvSpPr>
          <p:cNvPr id="3" name="Content Placeholder 2"/>
          <p:cNvSpPr>
            <a:spLocks noGrp="1"/>
          </p:cNvSpPr>
          <p:nvPr>
            <p:ph idx="1"/>
          </p:nvPr>
        </p:nvSpPr>
        <p:spPr/>
        <p:txBody>
          <a:bodyPr>
            <a:normAutofit/>
          </a:bodyPr>
          <a:lstStyle/>
          <a:p>
            <a:r>
              <a:rPr lang="en-US" dirty="0"/>
              <a:t>Reading for Pleasure</a:t>
            </a:r>
          </a:p>
          <a:p>
            <a:r>
              <a:rPr lang="en-US" dirty="0"/>
              <a:t>Supporting curriculum: research/information skills</a:t>
            </a:r>
          </a:p>
          <a:p>
            <a:r>
              <a:rPr lang="en-US" dirty="0"/>
              <a:t>Mental health and well-being </a:t>
            </a:r>
          </a:p>
          <a:p>
            <a:r>
              <a:rPr lang="en-US" dirty="0"/>
              <a:t>Equal Opportunities/diversity</a:t>
            </a:r>
          </a:p>
          <a:p>
            <a:r>
              <a:rPr lang="en-US" dirty="0"/>
              <a:t>Lifelong learning/independent learning/transition/community links</a:t>
            </a:r>
          </a:p>
          <a:p>
            <a:r>
              <a:rPr lang="en-US" dirty="0"/>
              <a:t>Research on impact of reading</a:t>
            </a:r>
          </a:p>
        </p:txBody>
      </p:sp>
      <p:sp>
        <p:nvSpPr>
          <p:cNvPr id="4" name="Slide Number Placeholder 3"/>
          <p:cNvSpPr>
            <a:spLocks noGrp="1"/>
          </p:cNvSpPr>
          <p:nvPr>
            <p:ph type="sldNum" sz="quarter" idx="12"/>
          </p:nvPr>
        </p:nvSpPr>
        <p:spPr/>
        <p:txBody>
          <a:bodyPr/>
          <a:lstStyle/>
          <a:p>
            <a:fld id="{321CF87D-B821-B44A-BFD8-D73654D6D71F}" type="slidenum">
              <a:rPr lang="en-US" smtClean="0"/>
              <a:t>12</a:t>
            </a:fld>
            <a:endParaRPr lang="en-US"/>
          </a:p>
        </p:txBody>
      </p:sp>
    </p:spTree>
    <p:extLst>
      <p:ext uri="{BB962C8B-B14F-4D97-AF65-F5344CB8AC3E}">
        <p14:creationId xmlns:p14="http://schemas.microsoft.com/office/powerpoint/2010/main" val="2054347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objectives: school/library specific</a:t>
            </a:r>
          </a:p>
        </p:txBody>
      </p:sp>
      <p:sp>
        <p:nvSpPr>
          <p:cNvPr id="3" name="Content Placeholder 2"/>
          <p:cNvSpPr>
            <a:spLocks noGrp="1"/>
          </p:cNvSpPr>
          <p:nvPr>
            <p:ph idx="1"/>
          </p:nvPr>
        </p:nvSpPr>
        <p:spPr/>
        <p:txBody>
          <a:bodyPr/>
          <a:lstStyle/>
          <a:p>
            <a:r>
              <a:rPr lang="en-US" dirty="0"/>
              <a:t>Develop reading for pleasure</a:t>
            </a:r>
          </a:p>
          <a:p>
            <a:r>
              <a:rPr lang="en-US" dirty="0"/>
              <a:t>Stimulate imagination and creativity</a:t>
            </a:r>
          </a:p>
          <a:p>
            <a:r>
              <a:rPr lang="en-US" dirty="0"/>
              <a:t>Develop research skills</a:t>
            </a:r>
          </a:p>
          <a:p>
            <a:r>
              <a:rPr lang="en-US" dirty="0"/>
              <a:t>Develop curriculum support for staff</a:t>
            </a:r>
          </a:p>
          <a:p>
            <a:r>
              <a:rPr lang="en-US" dirty="0"/>
              <a:t>Develop independent learning skills</a:t>
            </a:r>
          </a:p>
          <a:p>
            <a:r>
              <a:rPr lang="en-US" dirty="0"/>
              <a:t>Support transition</a:t>
            </a:r>
          </a:p>
        </p:txBody>
      </p:sp>
      <p:sp>
        <p:nvSpPr>
          <p:cNvPr id="4" name="Slide Number Placeholder 3"/>
          <p:cNvSpPr>
            <a:spLocks noGrp="1"/>
          </p:cNvSpPr>
          <p:nvPr>
            <p:ph type="sldNum" sz="quarter" idx="12"/>
          </p:nvPr>
        </p:nvSpPr>
        <p:spPr/>
        <p:txBody>
          <a:bodyPr/>
          <a:lstStyle/>
          <a:p>
            <a:fld id="{321CF87D-B821-B44A-BFD8-D73654D6D71F}" type="slidenum">
              <a:rPr lang="en-US" smtClean="0"/>
              <a:t>13</a:t>
            </a:fld>
            <a:endParaRPr lang="en-US"/>
          </a:p>
        </p:txBody>
      </p:sp>
    </p:spTree>
    <p:extLst>
      <p:ext uri="{BB962C8B-B14F-4D97-AF65-F5344CB8AC3E}">
        <p14:creationId xmlns:p14="http://schemas.microsoft.com/office/powerpoint/2010/main" val="315858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evaluation medium term planning spreadsheet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1166925"/>
              </p:ext>
            </p:extLst>
          </p:nvPr>
        </p:nvGraphicFramePr>
        <p:xfrm>
          <a:off x="152398" y="1536699"/>
          <a:ext cx="8851901" cy="4739405"/>
        </p:xfrm>
        <a:graphic>
          <a:graphicData uri="http://schemas.openxmlformats.org/drawingml/2006/table">
            <a:tbl>
              <a:tblPr firstRow="1" bandRow="1">
                <a:tableStyleId>{5C22544A-7EE6-4342-B048-85BDC9FD1C3A}</a:tableStyleId>
              </a:tblPr>
              <a:tblGrid>
                <a:gridCol w="1054102">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41400">
                  <a:extLst>
                    <a:ext uri="{9D8B030D-6E8A-4147-A177-3AD203B41FA5}">
                      <a16:colId xmlns:a16="http://schemas.microsoft.com/office/drawing/2014/main" val="20002"/>
                    </a:ext>
                  </a:extLst>
                </a:gridCol>
                <a:gridCol w="1003300">
                  <a:extLst>
                    <a:ext uri="{9D8B030D-6E8A-4147-A177-3AD203B41FA5}">
                      <a16:colId xmlns:a16="http://schemas.microsoft.com/office/drawing/2014/main" val="20003"/>
                    </a:ext>
                  </a:extLst>
                </a:gridCol>
                <a:gridCol w="774700">
                  <a:extLst>
                    <a:ext uri="{9D8B030D-6E8A-4147-A177-3AD203B41FA5}">
                      <a16:colId xmlns:a16="http://schemas.microsoft.com/office/drawing/2014/main" val="20004"/>
                    </a:ext>
                  </a:extLst>
                </a:gridCol>
                <a:gridCol w="622300">
                  <a:extLst>
                    <a:ext uri="{9D8B030D-6E8A-4147-A177-3AD203B41FA5}">
                      <a16:colId xmlns:a16="http://schemas.microsoft.com/office/drawing/2014/main" val="20005"/>
                    </a:ext>
                  </a:extLst>
                </a:gridCol>
                <a:gridCol w="9271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977900">
                  <a:extLst>
                    <a:ext uri="{9D8B030D-6E8A-4147-A177-3AD203B41FA5}">
                      <a16:colId xmlns:a16="http://schemas.microsoft.com/office/drawing/2014/main" val="20008"/>
                    </a:ext>
                  </a:extLst>
                </a:gridCol>
                <a:gridCol w="825499">
                  <a:extLst>
                    <a:ext uri="{9D8B030D-6E8A-4147-A177-3AD203B41FA5}">
                      <a16:colId xmlns:a16="http://schemas.microsoft.com/office/drawing/2014/main" val="20009"/>
                    </a:ext>
                  </a:extLst>
                </a:gridCol>
              </a:tblGrid>
              <a:tr h="686035">
                <a:tc>
                  <a:txBody>
                    <a:bodyPr/>
                    <a:lstStyle/>
                    <a:p>
                      <a:endParaRPr lang="en-US" dirty="0"/>
                    </a:p>
                  </a:txBody>
                  <a:tcPr marL="12700" marR="12700" marT="12700" marB="0" anchor="b"/>
                </a:tc>
                <a:tc>
                  <a:txBody>
                    <a:bodyPr/>
                    <a:lstStyle/>
                    <a:p>
                      <a:endParaRPr lang="en-US"/>
                    </a:p>
                  </a:txBody>
                  <a:tcPr marL="12700" marR="12700" marT="12700" marB="0" anchor="b"/>
                </a:tc>
                <a:tc>
                  <a:txBody>
                    <a:bodyPr/>
                    <a:lstStyle/>
                    <a:p>
                      <a:endParaRPr lang="en-US"/>
                    </a:p>
                  </a:txBody>
                  <a:tcPr marL="12700" marR="12700" marT="12700" marB="0" anchor="b"/>
                </a:tc>
                <a:tc>
                  <a:txBody>
                    <a:bodyPr/>
                    <a:lstStyle/>
                    <a:p>
                      <a:endParaRPr lang="en-US"/>
                    </a:p>
                  </a:txBody>
                  <a:tcPr marL="12700" marR="12700" marT="12700" marB="0" anchor="b"/>
                </a:tc>
                <a:tc>
                  <a:txBody>
                    <a:bodyPr/>
                    <a:lstStyle/>
                    <a:p>
                      <a:endParaRPr lang="en-US"/>
                    </a:p>
                  </a:txBody>
                  <a:tcPr marL="12700" marR="12700" marT="12700" marB="0" anchor="b"/>
                </a:tc>
                <a:tc>
                  <a:txBody>
                    <a:bodyPr/>
                    <a:lstStyle/>
                    <a:p>
                      <a:endParaRPr lang="en-US"/>
                    </a:p>
                  </a:txBody>
                  <a:tcPr marL="12700" marR="12700" marT="12700" marB="0" anchor="b"/>
                </a:tc>
                <a:tc>
                  <a:txBody>
                    <a:bodyPr/>
                    <a:lstStyle/>
                    <a:p>
                      <a:endParaRPr lang="en-US"/>
                    </a:p>
                  </a:txBody>
                  <a:tcPr marL="12700" marR="12700" marT="12700" marB="0" anchor="b"/>
                </a:tc>
                <a:tc>
                  <a:txBody>
                    <a:bodyPr/>
                    <a:lstStyle/>
                    <a:p>
                      <a:endParaRPr lang="en-US"/>
                    </a:p>
                  </a:txBody>
                  <a:tcPr marL="12700" marR="12700" marT="12700" marB="0" anchor="b"/>
                </a:tc>
                <a:tc>
                  <a:txBody>
                    <a:bodyPr/>
                    <a:lstStyle/>
                    <a:p>
                      <a:endParaRPr lang="en-US" dirty="0"/>
                    </a:p>
                  </a:txBody>
                  <a:tcPr marL="12700" marR="12700" marT="12700" marB="0" anchor="b"/>
                </a:tc>
                <a:tc>
                  <a:txBody>
                    <a:bodyPr/>
                    <a:lstStyle/>
                    <a:p>
                      <a:pPr algn="l" fontAlgn="b"/>
                      <a:r>
                        <a:rPr lang="sk-SK" sz="1000" b="0" i="0" u="none" strike="noStrike" dirty="0">
                          <a:solidFill>
                            <a:srgbClr val="000000"/>
                          </a:solidFill>
                          <a:effectLst/>
                          <a:latin typeface="Calibri"/>
                        </a:rPr>
                        <a:t> </a:t>
                      </a:r>
                    </a:p>
                  </a:txBody>
                  <a:tcPr marL="12700" marR="12700" marT="12700" marB="0" anchor="b"/>
                </a:tc>
                <a:extLst>
                  <a:ext uri="{0D108BD9-81ED-4DB2-BD59-A6C34878D82A}">
                    <a16:rowId xmlns:a16="http://schemas.microsoft.com/office/drawing/2014/main" val="10000"/>
                  </a:ext>
                </a:extLst>
              </a:tr>
              <a:tr h="1827860">
                <a:tc>
                  <a:txBody>
                    <a:bodyPr/>
                    <a:lstStyle/>
                    <a:p>
                      <a:pPr algn="l" fontAlgn="b"/>
                      <a:r>
                        <a:rPr lang="en-US" sz="2000" b="1" i="0" u="none" strike="noStrike" dirty="0">
                          <a:solidFill>
                            <a:srgbClr val="000000"/>
                          </a:solidFill>
                          <a:effectLst/>
                          <a:latin typeface="Calibri"/>
                        </a:rPr>
                        <a:t>Objective (where from)</a:t>
                      </a:r>
                    </a:p>
                  </a:txBody>
                  <a:tcPr marL="12700" marR="12700" marT="12700" marB="0" anchor="b"/>
                </a:tc>
                <a:tc>
                  <a:txBody>
                    <a:bodyPr/>
                    <a:lstStyle/>
                    <a:p>
                      <a:pPr algn="l" fontAlgn="b"/>
                      <a:r>
                        <a:rPr lang="en-US" sz="2000" b="1" i="0" u="none" strike="noStrike" dirty="0">
                          <a:solidFill>
                            <a:srgbClr val="000000"/>
                          </a:solidFill>
                          <a:effectLst/>
                          <a:latin typeface="Calibri"/>
                        </a:rPr>
                        <a:t>Starting point</a:t>
                      </a:r>
                    </a:p>
                  </a:txBody>
                  <a:tcPr marL="12700" marR="12700" marT="12700" marB="0" anchor="b"/>
                </a:tc>
                <a:tc>
                  <a:txBody>
                    <a:bodyPr/>
                    <a:lstStyle/>
                    <a:p>
                      <a:pPr algn="l" fontAlgn="b"/>
                      <a:r>
                        <a:rPr lang="en-US" sz="2000" b="1" i="0" u="none" strike="noStrike" dirty="0">
                          <a:solidFill>
                            <a:srgbClr val="000000"/>
                          </a:solidFill>
                          <a:effectLst/>
                          <a:latin typeface="Calibri"/>
                        </a:rPr>
                        <a:t>Activities</a:t>
                      </a:r>
                    </a:p>
                  </a:txBody>
                  <a:tcPr marL="12700" marR="12700" marT="12700" marB="0" anchor="b"/>
                </a:tc>
                <a:tc>
                  <a:txBody>
                    <a:bodyPr/>
                    <a:lstStyle/>
                    <a:p>
                      <a:pPr algn="l" fontAlgn="b"/>
                      <a:r>
                        <a:rPr lang="en-US" sz="2000" b="1" i="0" u="none" strike="noStrike" dirty="0">
                          <a:solidFill>
                            <a:srgbClr val="000000"/>
                          </a:solidFill>
                          <a:effectLst/>
                          <a:latin typeface="Calibri"/>
                        </a:rPr>
                        <a:t>Purpose</a:t>
                      </a:r>
                    </a:p>
                  </a:txBody>
                  <a:tcPr marL="12700" marR="12700" marT="12700" marB="0" anchor="b"/>
                </a:tc>
                <a:tc>
                  <a:txBody>
                    <a:bodyPr/>
                    <a:lstStyle/>
                    <a:p>
                      <a:pPr algn="l" fontAlgn="b"/>
                      <a:r>
                        <a:rPr lang="en-US" sz="2000" b="1" i="0" u="none" strike="noStrike" dirty="0">
                          <a:solidFill>
                            <a:srgbClr val="000000"/>
                          </a:solidFill>
                          <a:effectLst/>
                          <a:latin typeface="Calibri"/>
                        </a:rPr>
                        <a:t>Date/Term/Who</a:t>
                      </a:r>
                    </a:p>
                  </a:txBody>
                  <a:tcPr marL="12700" marR="12700" marT="12700" marB="0" anchor="b"/>
                </a:tc>
                <a:tc>
                  <a:txBody>
                    <a:bodyPr/>
                    <a:lstStyle/>
                    <a:p>
                      <a:pPr algn="l" fontAlgn="b"/>
                      <a:r>
                        <a:rPr lang="en-US" sz="2000" b="1" i="0" u="none" strike="noStrike" dirty="0">
                          <a:solidFill>
                            <a:srgbClr val="000000"/>
                          </a:solidFill>
                          <a:effectLst/>
                          <a:latin typeface="Calibri"/>
                        </a:rPr>
                        <a:t>Costs</a:t>
                      </a:r>
                    </a:p>
                  </a:txBody>
                  <a:tcPr marL="12700" marR="12700" marT="12700" marB="0" anchor="b"/>
                </a:tc>
                <a:tc>
                  <a:txBody>
                    <a:bodyPr/>
                    <a:lstStyle/>
                    <a:p>
                      <a:pPr algn="l" fontAlgn="b"/>
                      <a:r>
                        <a:rPr lang="en-US" sz="2000" b="1" i="0" u="none" strike="noStrike" dirty="0">
                          <a:solidFill>
                            <a:srgbClr val="000000"/>
                          </a:solidFill>
                          <a:effectLst/>
                          <a:latin typeface="Calibri"/>
                        </a:rPr>
                        <a:t>Success Measure</a:t>
                      </a:r>
                    </a:p>
                  </a:txBody>
                  <a:tcPr marL="12700" marR="12700" marT="12700" marB="0" anchor="b"/>
                </a:tc>
                <a:tc>
                  <a:txBody>
                    <a:bodyPr/>
                    <a:lstStyle/>
                    <a:p>
                      <a:pPr algn="l" fontAlgn="b"/>
                      <a:r>
                        <a:rPr lang="en-US" sz="2000" b="1" i="0" u="none" strike="noStrike" dirty="0">
                          <a:solidFill>
                            <a:srgbClr val="000000"/>
                          </a:solidFill>
                          <a:effectLst/>
                          <a:latin typeface="Calibri"/>
                        </a:rPr>
                        <a:t>Stats kept</a:t>
                      </a:r>
                    </a:p>
                  </a:txBody>
                  <a:tcPr marL="12700" marR="12700" marT="12700" marB="0" anchor="b"/>
                </a:tc>
                <a:tc>
                  <a:txBody>
                    <a:bodyPr/>
                    <a:lstStyle/>
                    <a:p>
                      <a:pPr algn="l" fontAlgn="b"/>
                      <a:r>
                        <a:rPr lang="en-US" sz="2000" b="1" i="0" u="none" strike="noStrike" dirty="0">
                          <a:solidFill>
                            <a:srgbClr val="000000"/>
                          </a:solidFill>
                          <a:effectLst/>
                          <a:latin typeface="Calibri"/>
                        </a:rPr>
                        <a:t>Measured impact</a:t>
                      </a:r>
                    </a:p>
                  </a:txBody>
                  <a:tcPr marL="12700" marR="12700" marT="12700" marB="0" anchor="b"/>
                </a:tc>
                <a:tc>
                  <a:txBody>
                    <a:bodyPr/>
                    <a:lstStyle/>
                    <a:p>
                      <a:pPr algn="l" fontAlgn="b"/>
                      <a:r>
                        <a:rPr lang="en-US" sz="2000" b="1" i="0" u="none" strike="noStrike" dirty="0" err="1">
                          <a:solidFill>
                            <a:srgbClr val="000000"/>
                          </a:solidFill>
                          <a:effectLst/>
                          <a:latin typeface="Calibri"/>
                        </a:rPr>
                        <a:t>Comm-ents</a:t>
                      </a:r>
                      <a:r>
                        <a:rPr lang="en-US" sz="2000" b="1" i="0" u="none" strike="noStrike" dirty="0">
                          <a:solidFill>
                            <a:srgbClr val="000000"/>
                          </a:solidFill>
                          <a:effectLst/>
                          <a:latin typeface="Calibri"/>
                        </a:rPr>
                        <a:t>/What next?</a:t>
                      </a:r>
                    </a:p>
                  </a:txBody>
                  <a:tcPr marL="12700" marR="12700" marT="12700" marB="0" anchor="b"/>
                </a:tc>
                <a:extLst>
                  <a:ext uri="{0D108BD9-81ED-4DB2-BD59-A6C34878D82A}">
                    <a16:rowId xmlns:a16="http://schemas.microsoft.com/office/drawing/2014/main" val="10001"/>
                  </a:ext>
                </a:extLst>
              </a:tr>
              <a:tr h="686035">
                <a:tc>
                  <a:txBody>
                    <a:bodyPr/>
                    <a:lstStyle/>
                    <a:p>
                      <a:endParaRPr lang="en-US" sz="160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10002"/>
                  </a:ext>
                </a:extLst>
              </a:tr>
              <a:tr h="686035">
                <a:tc>
                  <a:txBody>
                    <a:bodyPr/>
                    <a:lstStyle/>
                    <a:p>
                      <a:endParaRPr lang="en-US" sz="1600"/>
                    </a:p>
                  </a:txBody>
                  <a:tcPr/>
                </a:tc>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0003"/>
                  </a:ext>
                </a:extLst>
              </a:tr>
              <a:tr h="686035">
                <a:tc>
                  <a:txBody>
                    <a:bodyPr/>
                    <a:lstStyle/>
                    <a:p>
                      <a:r>
                        <a:rPr lang="en-US" sz="1000" dirty="0"/>
                        <a:t>Thanks to</a:t>
                      </a:r>
                    </a:p>
                    <a:p>
                      <a:r>
                        <a:rPr lang="en-US" sz="1000" dirty="0"/>
                        <a:t>Amanda</a:t>
                      </a:r>
                    </a:p>
                    <a:p>
                      <a:r>
                        <a:rPr lang="en-US" sz="1000" dirty="0"/>
                        <a:t>Ball for the original</a:t>
                      </a:r>
                      <a:r>
                        <a:rPr lang="en-US" sz="1000" baseline="0" dirty="0"/>
                        <a:t> spreadsheet</a:t>
                      </a:r>
                      <a:endParaRPr lang="en-US" sz="1000" dirty="0"/>
                    </a:p>
                  </a:txBody>
                  <a:tcPr/>
                </a:tc>
                <a:tc>
                  <a:txBody>
                    <a:bodyPr/>
                    <a:lstStyle/>
                    <a:p>
                      <a:r>
                        <a:rPr lang="en-US" sz="1000" dirty="0"/>
                        <a:t>I</a:t>
                      </a:r>
                      <a:r>
                        <a:rPr lang="en-US" sz="1000" baseline="0" dirty="0"/>
                        <a:t> added a few columns</a:t>
                      </a:r>
                      <a:endParaRPr lang="en-US" sz="10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321CF87D-B821-B44A-BFD8-D73654D6D71F}" type="slidenum">
              <a:rPr lang="en-US" smtClean="0"/>
              <a:t>14</a:t>
            </a:fld>
            <a:endParaRPr lang="en-US"/>
          </a:p>
        </p:txBody>
      </p:sp>
    </p:spTree>
    <p:extLst>
      <p:ext uri="{BB962C8B-B14F-4D97-AF65-F5344CB8AC3E}">
        <p14:creationId xmlns:p14="http://schemas.microsoft.com/office/powerpoint/2010/main" val="3022187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general</a:t>
            </a:r>
          </a:p>
        </p:txBody>
      </p:sp>
      <p:sp>
        <p:nvSpPr>
          <p:cNvPr id="3" name="Content Placeholder 2"/>
          <p:cNvSpPr>
            <a:spLocks noGrp="1"/>
          </p:cNvSpPr>
          <p:nvPr>
            <p:ph idx="1"/>
          </p:nvPr>
        </p:nvSpPr>
        <p:spPr/>
        <p:txBody>
          <a:bodyPr>
            <a:normAutofit lnSpcReduction="10000"/>
          </a:bodyPr>
          <a:lstStyle/>
          <a:p>
            <a:r>
              <a:rPr lang="en-US" dirty="0"/>
              <a:t>Planning spreadsheet</a:t>
            </a:r>
          </a:p>
          <a:p>
            <a:r>
              <a:rPr lang="en-US" dirty="0"/>
              <a:t>Monitoring book</a:t>
            </a:r>
          </a:p>
          <a:p>
            <a:r>
              <a:rPr lang="en-US" dirty="0"/>
              <a:t>Qualitative data as valid as quantitative</a:t>
            </a:r>
          </a:p>
          <a:p>
            <a:r>
              <a:rPr lang="en-US" dirty="0"/>
              <a:t>Computer system data</a:t>
            </a:r>
          </a:p>
          <a:p>
            <a:r>
              <a:rPr lang="en-US" dirty="0"/>
              <a:t>Comments from staff and children</a:t>
            </a:r>
          </a:p>
          <a:p>
            <a:r>
              <a:rPr lang="en-US" dirty="0"/>
              <a:t>Questionnaires: reading habits</a:t>
            </a:r>
          </a:p>
          <a:p>
            <a:pPr lvl="1"/>
            <a:r>
              <a:rPr lang="en-US" dirty="0"/>
              <a:t>See Reading Outcomes Framework Toolkit</a:t>
            </a:r>
          </a:p>
          <a:p>
            <a:pPr lvl="1"/>
            <a:r>
              <a:rPr lang="en-US" dirty="0"/>
              <a:t>CILIP Impact Toolkit </a:t>
            </a:r>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15</a:t>
            </a:fld>
            <a:endParaRPr lang="en-US"/>
          </a:p>
        </p:txBody>
      </p:sp>
    </p:spTree>
    <p:extLst>
      <p:ext uri="{BB962C8B-B14F-4D97-AF65-F5344CB8AC3E}">
        <p14:creationId xmlns:p14="http://schemas.microsoft.com/office/powerpoint/2010/main" val="171491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examples</a:t>
            </a:r>
          </a:p>
        </p:txBody>
      </p:sp>
      <p:sp>
        <p:nvSpPr>
          <p:cNvPr id="3" name="Content Placeholder 2"/>
          <p:cNvSpPr>
            <a:spLocks noGrp="1"/>
          </p:cNvSpPr>
          <p:nvPr>
            <p:ph idx="1"/>
          </p:nvPr>
        </p:nvSpPr>
        <p:spPr/>
        <p:txBody>
          <a:bodyPr>
            <a:normAutofit fontScale="92500" lnSpcReduction="10000"/>
          </a:bodyPr>
          <a:lstStyle/>
          <a:p>
            <a:r>
              <a:rPr lang="en-US" b="1" dirty="0"/>
              <a:t>Loans data: </a:t>
            </a:r>
            <a:r>
              <a:rPr lang="en-US" dirty="0"/>
              <a:t>Pupil Premium, specific groups; top readers</a:t>
            </a:r>
          </a:p>
          <a:p>
            <a:r>
              <a:rPr lang="en-US" b="1" dirty="0"/>
              <a:t>Literacy data </a:t>
            </a:r>
            <a:r>
              <a:rPr lang="en-US" dirty="0"/>
              <a:t>from school</a:t>
            </a:r>
          </a:p>
          <a:p>
            <a:r>
              <a:rPr lang="en-US" b="1" dirty="0"/>
              <a:t>Clubs/activities/class use</a:t>
            </a:r>
            <a:r>
              <a:rPr lang="en-US" dirty="0"/>
              <a:t>: evaluation</a:t>
            </a:r>
          </a:p>
          <a:p>
            <a:r>
              <a:rPr lang="is-IS" b="1" dirty="0"/>
              <a:t>Budget</a:t>
            </a:r>
            <a:r>
              <a:rPr lang="is-IS" dirty="0"/>
              <a:t> spend: stock value</a:t>
            </a:r>
          </a:p>
          <a:p>
            <a:r>
              <a:rPr lang="is-IS" b="1" dirty="0"/>
              <a:t>SLS </a:t>
            </a:r>
            <a:r>
              <a:rPr lang="is-IS" dirty="0"/>
              <a:t>loans and value</a:t>
            </a:r>
          </a:p>
          <a:p>
            <a:r>
              <a:rPr lang="is-IS" b="1" dirty="0"/>
              <a:t>Comments</a:t>
            </a:r>
            <a:r>
              <a:rPr lang="is-IS" dirty="0"/>
              <a:t>/observations: OFSTED reports; Pupil Voice; staff/pupil verbal feedback</a:t>
            </a:r>
          </a:p>
          <a:p>
            <a:r>
              <a:rPr lang="is-IS" b="1" dirty="0"/>
              <a:t>Not just numbers</a:t>
            </a:r>
            <a:r>
              <a:rPr lang="is-IS" dirty="0"/>
              <a:t>: compare data meaningfully</a:t>
            </a:r>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16</a:t>
            </a:fld>
            <a:endParaRPr lang="en-US"/>
          </a:p>
        </p:txBody>
      </p:sp>
    </p:spTree>
    <p:extLst>
      <p:ext uri="{BB962C8B-B14F-4D97-AF65-F5344CB8AC3E}">
        <p14:creationId xmlns:p14="http://schemas.microsoft.com/office/powerpoint/2010/main" val="1318903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 data</a:t>
            </a:r>
          </a:p>
        </p:txBody>
      </p:sp>
      <p:sp>
        <p:nvSpPr>
          <p:cNvPr id="3" name="Content Placeholder 2"/>
          <p:cNvSpPr>
            <a:spLocks noGrp="1"/>
          </p:cNvSpPr>
          <p:nvPr>
            <p:ph idx="1"/>
          </p:nvPr>
        </p:nvSpPr>
        <p:spPr/>
        <p:txBody>
          <a:bodyPr/>
          <a:lstStyle/>
          <a:p>
            <a:r>
              <a:rPr lang="en-US" dirty="0"/>
              <a:t>Compare data over time</a:t>
            </a:r>
          </a:p>
          <a:p>
            <a:r>
              <a:rPr lang="en-US" dirty="0"/>
              <a:t>Compare targeted groups with others</a:t>
            </a:r>
          </a:p>
          <a:p>
            <a:r>
              <a:rPr lang="en-US" dirty="0"/>
              <a:t>Note issues to address and monitor</a:t>
            </a:r>
          </a:p>
          <a:p>
            <a:r>
              <a:rPr lang="en-US" dirty="0"/>
              <a:t>Inform library development/new projects</a:t>
            </a:r>
          </a:p>
          <a:p>
            <a:r>
              <a:rPr lang="en-US" dirty="0"/>
              <a:t>Inform budget requests/grant applications</a:t>
            </a:r>
          </a:p>
          <a:p>
            <a:r>
              <a:rPr lang="en-US" dirty="0"/>
              <a:t>Produce impact reports and </a:t>
            </a:r>
            <a:r>
              <a:rPr lang="en-US" dirty="0" err="1"/>
              <a:t>infographics</a:t>
            </a:r>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17</a:t>
            </a:fld>
            <a:endParaRPr lang="en-US"/>
          </a:p>
        </p:txBody>
      </p:sp>
    </p:spTree>
    <p:extLst>
      <p:ext uri="{BB962C8B-B14F-4D97-AF65-F5344CB8AC3E}">
        <p14:creationId xmlns:p14="http://schemas.microsoft.com/office/powerpoint/2010/main" val="2883079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evaluation leads to..</a:t>
            </a:r>
          </a:p>
        </p:txBody>
      </p:sp>
      <p:sp>
        <p:nvSpPr>
          <p:cNvPr id="3" name="Content Placeholder 2"/>
          <p:cNvSpPr>
            <a:spLocks noGrp="1"/>
          </p:cNvSpPr>
          <p:nvPr>
            <p:ph idx="1"/>
          </p:nvPr>
        </p:nvSpPr>
        <p:spPr/>
        <p:txBody>
          <a:bodyPr>
            <a:normAutofit/>
          </a:bodyPr>
          <a:lstStyle/>
          <a:p>
            <a:r>
              <a:rPr lang="en-US" sz="3600" dirty="0"/>
              <a:t>Librarian’s value to school </a:t>
            </a:r>
            <a:r>
              <a:rPr lang="en-US" sz="3600" dirty="0" err="1"/>
              <a:t>recognised</a:t>
            </a:r>
            <a:endParaRPr lang="en-US" sz="3600" dirty="0"/>
          </a:p>
          <a:p>
            <a:r>
              <a:rPr lang="en-US" sz="3600" dirty="0"/>
              <a:t>Librarian invited to work with targeted groups</a:t>
            </a:r>
          </a:p>
          <a:p>
            <a:r>
              <a:rPr lang="en-US" sz="3600" dirty="0"/>
              <a:t>Library features on school development plans</a:t>
            </a:r>
          </a:p>
          <a:p>
            <a:r>
              <a:rPr lang="en-US" sz="3600" dirty="0"/>
              <a:t>Library/librarian integral part of school educational outcome plans</a:t>
            </a:r>
          </a:p>
        </p:txBody>
      </p:sp>
      <p:sp>
        <p:nvSpPr>
          <p:cNvPr id="4" name="Slide Number Placeholder 3"/>
          <p:cNvSpPr>
            <a:spLocks noGrp="1"/>
          </p:cNvSpPr>
          <p:nvPr>
            <p:ph type="sldNum" sz="quarter" idx="12"/>
          </p:nvPr>
        </p:nvSpPr>
        <p:spPr/>
        <p:txBody>
          <a:bodyPr/>
          <a:lstStyle/>
          <a:p>
            <a:fld id="{321CF87D-B821-B44A-BFD8-D73654D6D71F}" type="slidenum">
              <a:rPr lang="en-US" smtClean="0"/>
              <a:t>18</a:t>
            </a:fld>
            <a:endParaRPr lang="en-US"/>
          </a:p>
        </p:txBody>
      </p:sp>
    </p:spTree>
    <p:extLst>
      <p:ext uri="{BB962C8B-B14F-4D97-AF65-F5344CB8AC3E}">
        <p14:creationId xmlns:p14="http://schemas.microsoft.com/office/powerpoint/2010/main" val="3174409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useful library impact documents</a:t>
            </a:r>
          </a:p>
        </p:txBody>
      </p:sp>
      <p:sp>
        <p:nvSpPr>
          <p:cNvPr id="3" name="Content Placeholder 2"/>
          <p:cNvSpPr>
            <a:spLocks noGrp="1"/>
          </p:cNvSpPr>
          <p:nvPr>
            <p:ph idx="1"/>
          </p:nvPr>
        </p:nvSpPr>
        <p:spPr/>
        <p:txBody>
          <a:bodyPr>
            <a:normAutofit fontScale="92500" lnSpcReduction="20000"/>
          </a:bodyPr>
          <a:lstStyle/>
          <a:p>
            <a:pPr>
              <a:buFont typeface="Wingdings" charset="2"/>
              <a:buChar char="§"/>
            </a:pPr>
            <a:r>
              <a:rPr lang="en-US" dirty="0"/>
              <a:t>Reading Outcomes Framework Toolkit, Reading Agency, 2016</a:t>
            </a:r>
          </a:p>
          <a:p>
            <a:pPr>
              <a:buFont typeface="Wingdings" charset="2"/>
              <a:buChar char="§"/>
            </a:pPr>
            <a:r>
              <a:rPr lang="en-US" dirty="0"/>
              <a:t>Impact Toolkit, CILIP (Members only), 2016</a:t>
            </a:r>
          </a:p>
          <a:p>
            <a:pPr>
              <a:buFont typeface="Wingdings" charset="2"/>
              <a:buChar char="§"/>
            </a:pPr>
            <a:r>
              <a:rPr lang="en-US" dirty="0"/>
              <a:t>NHS Value and Impact Toolkit</a:t>
            </a:r>
          </a:p>
          <a:p>
            <a:pPr>
              <a:buFont typeface="Wingdings" charset="2"/>
              <a:buChar char="§"/>
            </a:pPr>
            <a:r>
              <a:rPr lang="en-US" dirty="0" err="1"/>
              <a:t>Markless</a:t>
            </a:r>
            <a:r>
              <a:rPr lang="en-US" dirty="0"/>
              <a:t>, Sharon and </a:t>
            </a:r>
            <a:r>
              <a:rPr lang="en-US" dirty="0" err="1"/>
              <a:t>Streatfield</a:t>
            </a:r>
            <a:r>
              <a:rPr lang="en-US" dirty="0"/>
              <a:t>, David (2013). </a:t>
            </a:r>
            <a:r>
              <a:rPr lang="en-US" i="1" dirty="0"/>
              <a:t>Evaluating the impact of your library</a:t>
            </a:r>
            <a:r>
              <a:rPr lang="en-US" dirty="0"/>
              <a:t>. London: Facet.</a:t>
            </a:r>
          </a:p>
          <a:p>
            <a:pPr>
              <a:buFont typeface="Wingdings" charset="2"/>
              <a:buChar char="§"/>
            </a:pPr>
            <a:r>
              <a:rPr lang="en-US" dirty="0" err="1"/>
              <a:t>Markless</a:t>
            </a:r>
            <a:r>
              <a:rPr lang="en-US" dirty="0"/>
              <a:t>, Sharon (</a:t>
            </a:r>
            <a:r>
              <a:rPr lang="en-US" dirty="0" err="1"/>
              <a:t>ed</a:t>
            </a:r>
            <a:r>
              <a:rPr lang="en-US" dirty="0"/>
              <a:t>) et al (2016). </a:t>
            </a:r>
            <a:r>
              <a:rPr lang="en-US" i="1" dirty="0"/>
              <a:t>The innovative school librarian.</a:t>
            </a:r>
            <a:r>
              <a:rPr lang="en-US" dirty="0"/>
              <a:t> London: Facet.</a:t>
            </a:r>
          </a:p>
          <a:p>
            <a:pPr>
              <a:buFont typeface="Wingdings" charset="2"/>
              <a:buChar char="§"/>
            </a:pPr>
            <a:r>
              <a:rPr lang="en-US" dirty="0"/>
              <a:t>(Email me for bibliography) </a:t>
            </a:r>
          </a:p>
          <a:p>
            <a:pPr marL="0" indent="0">
              <a:buNone/>
            </a:pPr>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19</a:t>
            </a:fld>
            <a:endParaRPr lang="en-US"/>
          </a:p>
        </p:txBody>
      </p:sp>
    </p:spTree>
    <p:extLst>
      <p:ext uri="{BB962C8B-B14F-4D97-AF65-F5344CB8AC3E}">
        <p14:creationId xmlns:p14="http://schemas.microsoft.com/office/powerpoint/2010/main" val="140437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UK school libraries: a mixed picture</a:t>
            </a:r>
          </a:p>
        </p:txBody>
      </p:sp>
      <p:sp>
        <p:nvSpPr>
          <p:cNvPr id="3" name="Content Placeholder 2"/>
          <p:cNvSpPr>
            <a:spLocks noGrp="1"/>
          </p:cNvSpPr>
          <p:nvPr>
            <p:ph idx="1"/>
          </p:nvPr>
        </p:nvSpPr>
        <p:spPr/>
        <p:txBody>
          <a:bodyPr>
            <a:normAutofit fontScale="92500"/>
          </a:bodyPr>
          <a:lstStyle/>
          <a:p>
            <a:r>
              <a:rPr lang="en-US" dirty="0"/>
              <a:t>Research shows that school libraries ‘play a vital role in contributing to pupils’ success’ (NLT School Libraries literature review 2017)</a:t>
            </a:r>
          </a:p>
          <a:p>
            <a:pPr marL="0" indent="0">
              <a:buNone/>
            </a:pPr>
            <a:r>
              <a:rPr lang="en-US" dirty="0"/>
              <a:t>    BUT</a:t>
            </a:r>
            <a:r>
              <a:rPr lang="is-IS" dirty="0"/>
              <a:t>….</a:t>
            </a:r>
            <a:endParaRPr lang="en-US" dirty="0"/>
          </a:p>
          <a:p>
            <a:r>
              <a:rPr lang="en-US" dirty="0"/>
              <a:t>No official figures of school libraries in UK</a:t>
            </a:r>
          </a:p>
          <a:p>
            <a:r>
              <a:rPr lang="en-US" dirty="0"/>
              <a:t>No statutory requirement to have a school library</a:t>
            </a:r>
          </a:p>
          <a:p>
            <a:r>
              <a:rPr lang="en-US" dirty="0"/>
              <a:t>School libraries not in </a:t>
            </a:r>
            <a:r>
              <a:rPr lang="en-US" dirty="0" err="1"/>
              <a:t>Ofsted</a:t>
            </a:r>
            <a:r>
              <a:rPr lang="en-US" dirty="0"/>
              <a:t> inspection framework</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2</a:t>
            </a:fld>
            <a:endParaRPr lang="en-US"/>
          </a:p>
        </p:txBody>
      </p:sp>
    </p:spTree>
    <p:extLst>
      <p:ext uri="{BB962C8B-B14F-4D97-AF65-F5344CB8AC3E}">
        <p14:creationId xmlns:p14="http://schemas.microsoft.com/office/powerpoint/2010/main" val="187134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Outcomes Framework Toolkit</a:t>
            </a:r>
          </a:p>
        </p:txBody>
      </p:sp>
      <p:sp>
        <p:nvSpPr>
          <p:cNvPr id="3" name="Content Placeholder 2"/>
          <p:cNvSpPr>
            <a:spLocks noGrp="1"/>
          </p:cNvSpPr>
          <p:nvPr>
            <p:ph idx="1"/>
          </p:nvPr>
        </p:nvSpPr>
        <p:spPr/>
        <p:txBody>
          <a:bodyPr>
            <a:normAutofit lnSpcReduction="10000"/>
          </a:bodyPr>
          <a:lstStyle/>
          <a:p>
            <a:r>
              <a:rPr lang="en-US" dirty="0"/>
              <a:t>Evaluates activities that encourage reading for pleasure and empowerment. It includes: </a:t>
            </a:r>
          </a:p>
          <a:p>
            <a:pPr marL="0" indent="0">
              <a:buNone/>
            </a:pPr>
            <a:r>
              <a:rPr lang="en-US" dirty="0"/>
              <a:t>- </a:t>
            </a:r>
            <a:r>
              <a:rPr lang="en-US" b="1" dirty="0"/>
              <a:t>outcomes framework </a:t>
            </a:r>
            <a:r>
              <a:rPr lang="en-US" dirty="0"/>
              <a:t>- questions to 			evaluate whether a </a:t>
            </a:r>
            <a:r>
              <a:rPr lang="en-US" dirty="0" err="1"/>
              <a:t>programme</a:t>
            </a:r>
            <a:r>
              <a:rPr lang="en-US" dirty="0"/>
              <a:t> has impact</a:t>
            </a:r>
            <a:br>
              <a:rPr lang="en-US" dirty="0"/>
            </a:br>
            <a:r>
              <a:rPr lang="en-US" dirty="0"/>
              <a:t>- a </a:t>
            </a:r>
            <a:r>
              <a:rPr lang="en-US" b="1" dirty="0"/>
              <a:t>bank of evidence </a:t>
            </a:r>
            <a:r>
              <a:rPr lang="en-US" dirty="0"/>
              <a:t>about how reading relates to outcomes</a:t>
            </a:r>
          </a:p>
          <a:p>
            <a:pPr>
              <a:buFontTx/>
              <a:buChar char="-"/>
            </a:pPr>
            <a:r>
              <a:rPr lang="en-US" b="1" dirty="0"/>
              <a:t>research methods </a:t>
            </a:r>
            <a:r>
              <a:rPr lang="en-US" dirty="0"/>
              <a:t>and data analysis; sample questions</a:t>
            </a:r>
          </a:p>
          <a:p>
            <a:pPr>
              <a:buFontTx/>
              <a:buChar char="-"/>
            </a:pPr>
            <a:r>
              <a:rPr lang="en-US" dirty="0"/>
              <a:t>links to published </a:t>
            </a:r>
            <a:r>
              <a:rPr lang="en-US" b="1" dirty="0"/>
              <a:t>research</a:t>
            </a:r>
          </a:p>
          <a:p>
            <a:pPr>
              <a:buFontTx/>
              <a:buChar char="-"/>
            </a:pPr>
            <a:endParaRPr lang="en-US" b="1" dirty="0"/>
          </a:p>
        </p:txBody>
      </p:sp>
      <p:sp>
        <p:nvSpPr>
          <p:cNvPr id="4" name="Slide Number Placeholder 3"/>
          <p:cNvSpPr>
            <a:spLocks noGrp="1"/>
          </p:cNvSpPr>
          <p:nvPr>
            <p:ph type="sldNum" sz="quarter" idx="12"/>
          </p:nvPr>
        </p:nvSpPr>
        <p:spPr/>
        <p:txBody>
          <a:bodyPr/>
          <a:lstStyle/>
          <a:p>
            <a:fld id="{321CF87D-B821-B44A-BFD8-D73654D6D71F}" type="slidenum">
              <a:rPr lang="en-US" smtClean="0"/>
              <a:t>20</a:t>
            </a:fld>
            <a:endParaRPr lang="en-US"/>
          </a:p>
        </p:txBody>
      </p:sp>
    </p:spTree>
    <p:extLst>
      <p:ext uri="{BB962C8B-B14F-4D97-AF65-F5344CB8AC3E}">
        <p14:creationId xmlns:p14="http://schemas.microsoft.com/office/powerpoint/2010/main" val="608190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CILIP Impact Toolkit</a:t>
            </a:r>
          </a:p>
        </p:txBody>
      </p:sp>
      <p:sp>
        <p:nvSpPr>
          <p:cNvPr id="3" name="Content Placeholder 2"/>
          <p:cNvSpPr>
            <a:spLocks noGrp="1"/>
          </p:cNvSpPr>
          <p:nvPr>
            <p:ph idx="1"/>
          </p:nvPr>
        </p:nvSpPr>
        <p:spPr/>
        <p:txBody>
          <a:bodyPr>
            <a:normAutofit fontScale="92500" lnSpcReduction="20000"/>
          </a:bodyPr>
          <a:lstStyle/>
          <a:p>
            <a:r>
              <a:rPr lang="en-US" dirty="0"/>
              <a:t>Website with practical resources, information and support for CILIP members to demonstrate their professional value</a:t>
            </a:r>
          </a:p>
          <a:p>
            <a:r>
              <a:rPr lang="en-US" dirty="0"/>
              <a:t>Structured in subject areas, with online courses within each </a:t>
            </a:r>
            <a:r>
              <a:rPr lang="en-US" dirty="0" err="1"/>
              <a:t>eg</a:t>
            </a:r>
            <a:r>
              <a:rPr lang="en-US" dirty="0"/>
              <a:t> Understanding value (3 courses: planning and scoping; stakeholder analysis; impact and evidence); Communicating value</a:t>
            </a:r>
            <a:r>
              <a:rPr lang="is-IS" dirty="0"/>
              <a:t>…3 courses...</a:t>
            </a:r>
            <a:endParaRPr lang="en-US" dirty="0"/>
          </a:p>
          <a:p>
            <a:r>
              <a:rPr lang="en-US" dirty="0"/>
              <a:t>Further reading; basic and advanced; can dip in or linear study; discussion forum</a:t>
            </a:r>
          </a:p>
          <a:p>
            <a:r>
              <a:rPr lang="en-US" dirty="0"/>
              <a:t>Advocacy course brings all together. </a:t>
            </a:r>
          </a:p>
        </p:txBody>
      </p:sp>
      <p:sp>
        <p:nvSpPr>
          <p:cNvPr id="4" name="Slide Number Placeholder 3"/>
          <p:cNvSpPr>
            <a:spLocks noGrp="1"/>
          </p:cNvSpPr>
          <p:nvPr>
            <p:ph type="sldNum" sz="quarter" idx="12"/>
          </p:nvPr>
        </p:nvSpPr>
        <p:spPr/>
        <p:txBody>
          <a:bodyPr/>
          <a:lstStyle/>
          <a:p>
            <a:fld id="{321CF87D-B821-B44A-BFD8-D73654D6D71F}" type="slidenum">
              <a:rPr lang="en-US" smtClean="0"/>
              <a:t>21</a:t>
            </a:fld>
            <a:endParaRPr lang="en-US"/>
          </a:p>
        </p:txBody>
      </p:sp>
    </p:spTree>
    <p:extLst>
      <p:ext uri="{BB962C8B-B14F-4D97-AF65-F5344CB8AC3E}">
        <p14:creationId xmlns:p14="http://schemas.microsoft.com/office/powerpoint/2010/main" val="323612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a:bodyPr>
          <a:lstStyle/>
          <a:p>
            <a:r>
              <a:rPr lang="en-US" sz="4000" dirty="0"/>
              <a:t>Evaluate impact to stay relevant</a:t>
            </a:r>
          </a:p>
          <a:p>
            <a:r>
              <a:rPr lang="en-US" sz="4000" dirty="0"/>
              <a:t>Publish case studies/impact analysis</a:t>
            </a:r>
          </a:p>
          <a:p>
            <a:r>
              <a:rPr lang="en-US" sz="4000" dirty="0"/>
              <a:t>Avoid isolation</a:t>
            </a:r>
            <a:r>
              <a:rPr lang="is-IS" sz="4000" dirty="0"/>
              <a:t>…take part in the wider profession</a:t>
            </a:r>
          </a:p>
        </p:txBody>
      </p:sp>
      <p:sp>
        <p:nvSpPr>
          <p:cNvPr id="4" name="Slide Number Placeholder 3"/>
          <p:cNvSpPr>
            <a:spLocks noGrp="1"/>
          </p:cNvSpPr>
          <p:nvPr>
            <p:ph type="sldNum" sz="quarter" idx="12"/>
          </p:nvPr>
        </p:nvSpPr>
        <p:spPr/>
        <p:txBody>
          <a:bodyPr/>
          <a:lstStyle/>
          <a:p>
            <a:fld id="{321CF87D-B821-B44A-BFD8-D73654D6D71F}" type="slidenum">
              <a:rPr lang="en-US" smtClean="0"/>
              <a:t>22</a:t>
            </a:fld>
            <a:endParaRPr lang="en-US"/>
          </a:p>
        </p:txBody>
      </p:sp>
    </p:spTree>
    <p:extLst>
      <p:ext uri="{BB962C8B-B14F-4D97-AF65-F5344CB8AC3E}">
        <p14:creationId xmlns:p14="http://schemas.microsoft.com/office/powerpoint/2010/main" val="2713166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details</a:t>
            </a:r>
          </a:p>
        </p:txBody>
      </p:sp>
      <p:sp>
        <p:nvSpPr>
          <p:cNvPr id="3" name="Content Placeholder 2"/>
          <p:cNvSpPr>
            <a:spLocks noGrp="1"/>
          </p:cNvSpPr>
          <p:nvPr>
            <p:ph idx="1"/>
          </p:nvPr>
        </p:nvSpPr>
        <p:spPr/>
        <p:txBody>
          <a:bodyPr/>
          <a:lstStyle/>
          <a:p>
            <a:r>
              <a:rPr lang="en-US" dirty="0"/>
              <a:t>Lucy Chambers, </a:t>
            </a:r>
            <a:r>
              <a:rPr lang="en-US" dirty="0" err="1"/>
              <a:t>BAHons</a:t>
            </a:r>
            <a:r>
              <a:rPr lang="en-US" dirty="0"/>
              <a:t>, MCLIP</a:t>
            </a:r>
          </a:p>
          <a:p>
            <a:pPr marL="0" indent="0">
              <a:buNone/>
            </a:pPr>
            <a:r>
              <a:rPr lang="en-US" dirty="0"/>
              <a:t>School Librarian for Tower Hamlets Schools Library Services, London; CILIP School Libraries Group National Committee member</a:t>
            </a:r>
          </a:p>
          <a:p>
            <a:pPr marL="0" indent="0">
              <a:buNone/>
            </a:pPr>
            <a:r>
              <a:rPr lang="en-US" dirty="0"/>
              <a:t>lchambers1.211@lgflmail.org</a:t>
            </a:r>
          </a:p>
        </p:txBody>
      </p:sp>
      <p:sp>
        <p:nvSpPr>
          <p:cNvPr id="4" name="Slide Number Placeholder 3"/>
          <p:cNvSpPr>
            <a:spLocks noGrp="1"/>
          </p:cNvSpPr>
          <p:nvPr>
            <p:ph type="sldNum" sz="quarter" idx="12"/>
          </p:nvPr>
        </p:nvSpPr>
        <p:spPr/>
        <p:txBody>
          <a:bodyPr/>
          <a:lstStyle/>
          <a:p>
            <a:fld id="{321CF87D-B821-B44A-BFD8-D73654D6D71F}" type="slidenum">
              <a:rPr lang="en-US" smtClean="0"/>
              <a:t>23</a:t>
            </a:fld>
            <a:endParaRPr lang="en-US"/>
          </a:p>
        </p:txBody>
      </p:sp>
    </p:spTree>
    <p:extLst>
      <p:ext uri="{BB962C8B-B14F-4D97-AF65-F5344CB8AC3E}">
        <p14:creationId xmlns:p14="http://schemas.microsoft.com/office/powerpoint/2010/main" val="1639664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situation</a:t>
            </a:r>
          </a:p>
        </p:txBody>
      </p:sp>
      <p:sp>
        <p:nvSpPr>
          <p:cNvPr id="3" name="Content Placeholder 2"/>
          <p:cNvSpPr>
            <a:spLocks noGrp="1"/>
          </p:cNvSpPr>
          <p:nvPr>
            <p:ph idx="1"/>
          </p:nvPr>
        </p:nvSpPr>
        <p:spPr/>
        <p:txBody>
          <a:bodyPr>
            <a:normAutofit/>
          </a:bodyPr>
          <a:lstStyle/>
          <a:p>
            <a:pPr lvl="0"/>
            <a:r>
              <a:rPr lang="en-GB" dirty="0"/>
              <a:t>England ranks 23</a:t>
            </a:r>
            <a:r>
              <a:rPr lang="en-GB" baseline="30000" dirty="0"/>
              <a:t>rd</a:t>
            </a:r>
            <a:r>
              <a:rPr lang="en-GB" dirty="0"/>
              <a:t> out of 23 OECD nations for teenage literacy.</a:t>
            </a:r>
          </a:p>
          <a:p>
            <a:pPr lvl="0"/>
            <a:r>
              <a:rPr lang="en-GB" dirty="0"/>
              <a:t>School library services facing cuts: loss of c. 30% of school librarians</a:t>
            </a:r>
          </a:p>
          <a:p>
            <a:pPr lvl="0"/>
            <a:r>
              <a:rPr lang="en-GB" dirty="0"/>
              <a:t>Scotland: creating a National School Library Strategy to ensure the impact of school libraries on educational outcomes</a:t>
            </a:r>
          </a:p>
          <a:p>
            <a:r>
              <a:rPr lang="en-US" dirty="0"/>
              <a:t>US: National School Library Standards 2017</a:t>
            </a:r>
          </a:p>
        </p:txBody>
      </p:sp>
      <p:sp>
        <p:nvSpPr>
          <p:cNvPr id="4" name="Slide Number Placeholder 3"/>
          <p:cNvSpPr>
            <a:spLocks noGrp="1"/>
          </p:cNvSpPr>
          <p:nvPr>
            <p:ph type="sldNum" sz="quarter" idx="12"/>
          </p:nvPr>
        </p:nvSpPr>
        <p:spPr/>
        <p:txBody>
          <a:bodyPr/>
          <a:lstStyle/>
          <a:p>
            <a:fld id="{321CF87D-B821-B44A-BFD8-D73654D6D71F}" type="slidenum">
              <a:rPr lang="en-US" smtClean="0"/>
              <a:t>3</a:t>
            </a:fld>
            <a:endParaRPr lang="en-US"/>
          </a:p>
        </p:txBody>
      </p:sp>
    </p:spTree>
    <p:extLst>
      <p:ext uri="{BB962C8B-B14F-4D97-AF65-F5344CB8AC3E}">
        <p14:creationId xmlns:p14="http://schemas.microsoft.com/office/powerpoint/2010/main" val="45673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broad issues</a:t>
            </a:r>
          </a:p>
        </p:txBody>
      </p:sp>
      <p:sp>
        <p:nvSpPr>
          <p:cNvPr id="3" name="Content Placeholder 2"/>
          <p:cNvSpPr>
            <a:spLocks noGrp="1"/>
          </p:cNvSpPr>
          <p:nvPr>
            <p:ph idx="1"/>
          </p:nvPr>
        </p:nvSpPr>
        <p:spPr/>
        <p:txBody>
          <a:bodyPr/>
          <a:lstStyle/>
          <a:p>
            <a:r>
              <a:rPr lang="en-US" dirty="0"/>
              <a:t>Funding/staffing </a:t>
            </a:r>
          </a:p>
          <a:p>
            <a:r>
              <a:rPr lang="en-US" dirty="0"/>
              <a:t>Schools all different: different priorities, demographics, management</a:t>
            </a:r>
          </a:p>
          <a:p>
            <a:r>
              <a:rPr lang="en-US" dirty="0"/>
              <a:t>Decline of public libraries and schools library services nationwide</a:t>
            </a:r>
          </a:p>
          <a:p>
            <a:r>
              <a:rPr lang="en-US" dirty="0"/>
              <a:t>More research needed on impact of school libraries in UK</a:t>
            </a:r>
          </a:p>
          <a:p>
            <a:pPr marL="0" indent="0">
              <a:buNone/>
            </a:pPr>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4</a:t>
            </a:fld>
            <a:endParaRPr lang="en-US"/>
          </a:p>
        </p:txBody>
      </p:sp>
    </p:spTree>
    <p:extLst>
      <p:ext uri="{BB962C8B-B14F-4D97-AF65-F5344CB8AC3E}">
        <p14:creationId xmlns:p14="http://schemas.microsoft.com/office/powerpoint/2010/main" val="18712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school librarians do?</a:t>
            </a:r>
          </a:p>
        </p:txBody>
      </p:sp>
      <p:sp>
        <p:nvSpPr>
          <p:cNvPr id="3" name="Content Placeholder 2"/>
          <p:cNvSpPr>
            <a:spLocks noGrp="1"/>
          </p:cNvSpPr>
          <p:nvPr>
            <p:ph idx="1"/>
          </p:nvPr>
        </p:nvSpPr>
        <p:spPr/>
        <p:txBody>
          <a:bodyPr>
            <a:normAutofit fontScale="92500"/>
          </a:bodyPr>
          <a:lstStyle/>
          <a:p>
            <a:r>
              <a:rPr lang="en-US" dirty="0"/>
              <a:t>Manage libraries: resource and support reading for pleasure and curriculum</a:t>
            </a:r>
          </a:p>
          <a:p>
            <a:r>
              <a:rPr lang="en-US" dirty="0"/>
              <a:t>Lifelong learning/independent learning/transition</a:t>
            </a:r>
          </a:p>
          <a:p>
            <a:r>
              <a:rPr lang="en-US" dirty="0"/>
              <a:t>Safe space</a:t>
            </a:r>
          </a:p>
          <a:p>
            <a:r>
              <a:rPr lang="en-US" dirty="0"/>
              <a:t>Teach information/research skills/technological literacy</a:t>
            </a:r>
          </a:p>
          <a:p>
            <a:r>
              <a:rPr lang="en-US" dirty="0"/>
              <a:t>Wider literacy projects</a:t>
            </a:r>
          </a:p>
          <a:p>
            <a:r>
              <a:rPr lang="en-US" dirty="0"/>
              <a:t>Community connections</a:t>
            </a:r>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5</a:t>
            </a:fld>
            <a:endParaRPr lang="en-US"/>
          </a:p>
        </p:txBody>
      </p:sp>
    </p:spTree>
    <p:extLst>
      <p:ext uri="{BB962C8B-B14F-4D97-AF65-F5344CB8AC3E}">
        <p14:creationId xmlns:p14="http://schemas.microsoft.com/office/powerpoint/2010/main" val="2533110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school librarians</a:t>
            </a:r>
          </a:p>
        </p:txBody>
      </p:sp>
      <p:sp>
        <p:nvSpPr>
          <p:cNvPr id="3" name="Content Placeholder 2"/>
          <p:cNvSpPr>
            <a:spLocks noGrp="1"/>
          </p:cNvSpPr>
          <p:nvPr>
            <p:ph idx="1"/>
          </p:nvPr>
        </p:nvSpPr>
        <p:spPr/>
        <p:txBody>
          <a:bodyPr>
            <a:normAutofit fontScale="92500" lnSpcReduction="20000"/>
          </a:bodyPr>
          <a:lstStyle/>
          <a:p>
            <a:pPr lvl="0"/>
            <a:r>
              <a:rPr lang="is-IS" i="1" dirty="0"/>
              <a:t>‘Librarians who are knowledgable and enthusiastic promote the library and enthuse pupils about reading.’ (Ofsted, 2006)</a:t>
            </a:r>
            <a:endParaRPr lang="en-GB" dirty="0"/>
          </a:p>
          <a:p>
            <a:pPr lvl="0"/>
            <a:r>
              <a:rPr lang="en-US" i="1" dirty="0"/>
              <a:t>‘I come in with an idea and the librarians help me make it happen</a:t>
            </a:r>
            <a:r>
              <a:rPr lang="is-IS" i="1" dirty="0"/>
              <a:t>…...</a:t>
            </a:r>
            <a:r>
              <a:rPr lang="en-US" i="1" dirty="0"/>
              <a:t>School librarians keep so many balls in the air, allowing kids to feel welcome in their space, teaching, shelving, inventing</a:t>
            </a:r>
            <a:r>
              <a:rPr lang="is-IS" i="1" dirty="0"/>
              <a:t>…...</a:t>
            </a:r>
            <a:r>
              <a:rPr lang="en-US" i="1" dirty="0"/>
              <a:t>Librarians have to know us and connect with us to help find what we need.’</a:t>
            </a:r>
            <a:endParaRPr lang="en-GB" dirty="0"/>
          </a:p>
          <a:p>
            <a:pPr lvl="0"/>
            <a:r>
              <a:rPr lang="en-US" i="1" dirty="0"/>
              <a:t>(Corey </a:t>
            </a:r>
            <a:r>
              <a:rPr lang="en-US" i="1" dirty="0" err="1"/>
              <a:t>Thornblad,US</a:t>
            </a:r>
            <a:r>
              <a:rPr lang="en-US" i="1" dirty="0"/>
              <a:t> teacher on SCIS blog, November 2017)</a:t>
            </a:r>
            <a:endParaRPr lang="en-GB" dirty="0"/>
          </a:p>
          <a:p>
            <a:endParaRPr lang="en-US" dirty="0"/>
          </a:p>
        </p:txBody>
      </p:sp>
      <p:sp>
        <p:nvSpPr>
          <p:cNvPr id="4" name="Slide Number Placeholder 3"/>
          <p:cNvSpPr>
            <a:spLocks noGrp="1"/>
          </p:cNvSpPr>
          <p:nvPr>
            <p:ph type="sldNum" sz="quarter" idx="12"/>
          </p:nvPr>
        </p:nvSpPr>
        <p:spPr/>
        <p:txBody>
          <a:bodyPr/>
          <a:lstStyle/>
          <a:p>
            <a:fld id="{321CF87D-B821-B44A-BFD8-D73654D6D71F}" type="slidenum">
              <a:rPr lang="en-US" smtClean="0"/>
              <a:t>6</a:t>
            </a:fld>
            <a:endParaRPr lang="en-US"/>
          </a:p>
        </p:txBody>
      </p:sp>
    </p:spTree>
    <p:extLst>
      <p:ext uri="{BB962C8B-B14F-4D97-AF65-F5344CB8AC3E}">
        <p14:creationId xmlns:p14="http://schemas.microsoft.com/office/powerpoint/2010/main" val="399652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library policy</a:t>
            </a:r>
          </a:p>
        </p:txBody>
      </p:sp>
      <p:sp>
        <p:nvSpPr>
          <p:cNvPr id="3" name="Content Placeholder 2"/>
          <p:cNvSpPr>
            <a:spLocks noGrp="1"/>
          </p:cNvSpPr>
          <p:nvPr>
            <p:ph idx="1"/>
          </p:nvPr>
        </p:nvSpPr>
        <p:spPr/>
        <p:txBody>
          <a:bodyPr/>
          <a:lstStyle/>
          <a:p>
            <a:pPr marL="0" indent="0">
              <a:buNone/>
            </a:pPr>
            <a:r>
              <a:rPr lang="en-US" i="1" dirty="0"/>
              <a:t>School</a:t>
            </a:r>
            <a:r>
              <a:rPr lang="en-US" dirty="0"/>
              <a:t> </a:t>
            </a:r>
            <a:r>
              <a:rPr lang="en-US" i="1" dirty="0"/>
              <a:t>aim: ‘ to enable children to become independent learners and receive a well-rounded education. The school library plays a central role in this, providing books and other resources for all children, of all abilities and from all backgrounds. It is an integral part of the school community.’ (Tower Hamlets school library policy document) </a:t>
            </a:r>
          </a:p>
        </p:txBody>
      </p:sp>
      <p:sp>
        <p:nvSpPr>
          <p:cNvPr id="4" name="Slide Number Placeholder 3"/>
          <p:cNvSpPr>
            <a:spLocks noGrp="1"/>
          </p:cNvSpPr>
          <p:nvPr>
            <p:ph type="sldNum" sz="quarter" idx="12"/>
          </p:nvPr>
        </p:nvSpPr>
        <p:spPr/>
        <p:txBody>
          <a:bodyPr/>
          <a:lstStyle/>
          <a:p>
            <a:fld id="{321CF87D-B821-B44A-BFD8-D73654D6D71F}" type="slidenum">
              <a:rPr lang="en-US" smtClean="0"/>
              <a:t>7</a:t>
            </a:fld>
            <a:endParaRPr lang="en-US"/>
          </a:p>
        </p:txBody>
      </p:sp>
    </p:spTree>
    <p:extLst>
      <p:ext uri="{BB962C8B-B14F-4D97-AF65-F5344CB8AC3E}">
        <p14:creationId xmlns:p14="http://schemas.microsoft.com/office/powerpoint/2010/main" val="365694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impact?</a:t>
            </a:r>
          </a:p>
        </p:txBody>
      </p:sp>
      <p:sp>
        <p:nvSpPr>
          <p:cNvPr id="3" name="Content Placeholder 2"/>
          <p:cNvSpPr>
            <a:spLocks noGrp="1"/>
          </p:cNvSpPr>
          <p:nvPr>
            <p:ph idx="1"/>
          </p:nvPr>
        </p:nvSpPr>
        <p:spPr/>
        <p:txBody>
          <a:bodyPr/>
          <a:lstStyle/>
          <a:p>
            <a:r>
              <a:rPr lang="en-US" sz="4000" i="1" dirty="0"/>
              <a:t>Impact: difference or change in an individual or group</a:t>
            </a:r>
          </a:p>
          <a:p>
            <a:pPr lvl="1"/>
            <a:r>
              <a:rPr lang="en-US" sz="3600" dirty="0"/>
              <a:t>What difference does a school librarian make?</a:t>
            </a:r>
          </a:p>
          <a:p>
            <a:pPr lvl="1"/>
            <a:r>
              <a:rPr lang="en-US" sz="3600" dirty="0"/>
              <a:t>How can we measure impact?</a:t>
            </a:r>
          </a:p>
        </p:txBody>
      </p:sp>
      <p:sp>
        <p:nvSpPr>
          <p:cNvPr id="4" name="Slide Number Placeholder 3"/>
          <p:cNvSpPr>
            <a:spLocks noGrp="1"/>
          </p:cNvSpPr>
          <p:nvPr>
            <p:ph type="sldNum" sz="quarter" idx="12"/>
          </p:nvPr>
        </p:nvSpPr>
        <p:spPr/>
        <p:txBody>
          <a:bodyPr/>
          <a:lstStyle/>
          <a:p>
            <a:fld id="{321CF87D-B821-B44A-BFD8-D73654D6D71F}" type="slidenum">
              <a:rPr lang="en-US" smtClean="0"/>
              <a:t>8</a:t>
            </a:fld>
            <a:endParaRPr lang="en-US"/>
          </a:p>
        </p:txBody>
      </p:sp>
    </p:spTree>
    <p:extLst>
      <p:ext uri="{BB962C8B-B14F-4D97-AF65-F5344CB8AC3E}">
        <p14:creationId xmlns:p14="http://schemas.microsoft.com/office/powerpoint/2010/main" val="1877433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whole impact process</a:t>
            </a:r>
          </a:p>
        </p:txBody>
      </p:sp>
      <p:sp>
        <p:nvSpPr>
          <p:cNvPr id="3" name="Content Placeholder 2"/>
          <p:cNvSpPr>
            <a:spLocks noGrp="1"/>
          </p:cNvSpPr>
          <p:nvPr>
            <p:ph idx="1"/>
          </p:nvPr>
        </p:nvSpPr>
        <p:spPr/>
        <p:txBody>
          <a:bodyPr/>
          <a:lstStyle/>
          <a:p>
            <a:r>
              <a:rPr lang="en-US" dirty="0"/>
              <a:t>Situation: where we are</a:t>
            </a:r>
          </a:p>
          <a:p>
            <a:r>
              <a:rPr lang="en-US" dirty="0"/>
              <a:t>Priorities: what we want</a:t>
            </a:r>
          </a:p>
          <a:p>
            <a:r>
              <a:rPr lang="en-US" dirty="0"/>
              <a:t>Inputs: what we need to do</a:t>
            </a:r>
          </a:p>
          <a:p>
            <a:r>
              <a:rPr lang="en-US" dirty="0"/>
              <a:t>Outputs: what we do and who to</a:t>
            </a:r>
          </a:p>
          <a:p>
            <a:r>
              <a:rPr lang="en-US" dirty="0"/>
              <a:t>Outcomes:  impact</a:t>
            </a:r>
          </a:p>
          <a:p>
            <a:r>
              <a:rPr lang="en-US" dirty="0"/>
              <a:t>Include assumptions and external factors</a:t>
            </a:r>
          </a:p>
          <a:p>
            <a:pPr marL="0" indent="0">
              <a:buNone/>
            </a:pPr>
            <a:r>
              <a:rPr lang="en-US" dirty="0"/>
              <a:t>(from a Tower Hamlets SLS impact proposal)</a:t>
            </a:r>
          </a:p>
        </p:txBody>
      </p:sp>
      <p:sp>
        <p:nvSpPr>
          <p:cNvPr id="4" name="Slide Number Placeholder 3"/>
          <p:cNvSpPr>
            <a:spLocks noGrp="1"/>
          </p:cNvSpPr>
          <p:nvPr>
            <p:ph type="sldNum" sz="quarter" idx="12"/>
          </p:nvPr>
        </p:nvSpPr>
        <p:spPr/>
        <p:txBody>
          <a:bodyPr/>
          <a:lstStyle/>
          <a:p>
            <a:fld id="{321CF87D-B821-B44A-BFD8-D73654D6D71F}" type="slidenum">
              <a:rPr lang="en-US" smtClean="0"/>
              <a:t>9</a:t>
            </a:fld>
            <a:endParaRPr lang="en-US"/>
          </a:p>
        </p:txBody>
      </p:sp>
    </p:spTree>
    <p:extLst>
      <p:ext uri="{BB962C8B-B14F-4D97-AF65-F5344CB8AC3E}">
        <p14:creationId xmlns:p14="http://schemas.microsoft.com/office/powerpoint/2010/main" val="3592390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932</TotalTime>
  <Words>981</Words>
  <Application>Microsoft Office PowerPoint</Application>
  <PresentationFormat>On-screen Show (4:3)</PresentationFormat>
  <Paragraphs>169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Impact evaluation reports: a template for school librarians</vt:lpstr>
      <vt:lpstr>UK school libraries: a mixed picture</vt:lpstr>
      <vt:lpstr>Current situation</vt:lpstr>
      <vt:lpstr>Current broad issues</vt:lpstr>
      <vt:lpstr>What do school librarians do?</vt:lpstr>
      <vt:lpstr>Impact of school librarians</vt:lpstr>
      <vt:lpstr>School library policy</vt:lpstr>
      <vt:lpstr>What is impact?</vt:lpstr>
      <vt:lpstr>The whole impact process</vt:lpstr>
      <vt:lpstr>Impact report template 1</vt:lpstr>
      <vt:lpstr>Impact report template 2</vt:lpstr>
      <vt:lpstr>Impact objectives: bigger library world picture</vt:lpstr>
      <vt:lpstr>Impact objectives: school/library specific</vt:lpstr>
      <vt:lpstr>Impact evaluation medium term planning spreadsheet</vt:lpstr>
      <vt:lpstr>Data collection: general</vt:lpstr>
      <vt:lpstr>Data collection: examples</vt:lpstr>
      <vt:lpstr>Use the data</vt:lpstr>
      <vt:lpstr>Impact evaluation leads to..</vt:lpstr>
      <vt:lpstr>Other useful library impact documents</vt:lpstr>
      <vt:lpstr>Reading Outcomes Framework Toolkit</vt:lpstr>
      <vt:lpstr>CILIP Impact Toolkit</vt:lpstr>
      <vt:lpstr>Conclusions</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evaluation reports: a template for school librarians</dc:title>
  <dc:creator>Lucy Chambers</dc:creator>
  <cp:lastModifiedBy>Loughran, Helen</cp:lastModifiedBy>
  <cp:revision>94</cp:revision>
  <cp:lastPrinted>2017-11-24T10:13:20Z</cp:lastPrinted>
  <dcterms:created xsi:type="dcterms:W3CDTF">2017-11-11T16:38:09Z</dcterms:created>
  <dcterms:modified xsi:type="dcterms:W3CDTF">2017-11-25T09:12:41Z</dcterms:modified>
</cp:coreProperties>
</file>