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258" r:id="rId2"/>
    <p:sldId id="270" r:id="rId3"/>
    <p:sldId id="268" r:id="rId4"/>
    <p:sldId id="260" r:id="rId5"/>
    <p:sldId id="261" r:id="rId6"/>
    <p:sldId id="272" r:id="rId7"/>
    <p:sldId id="259" r:id="rId8"/>
  </p:sldIdLst>
  <p:sldSz cx="12192000" cy="6858000"/>
  <p:notesSz cx="6858000" cy="9144000"/>
  <p:embeddedFontLst>
    <p:embeddedFont>
      <p:font typeface="Kozuka Gothic Pro L" panose="020B0200000000000000" pitchFamily="34" charset="-128"/>
      <p:regular r:id="rId10"/>
    </p:embeddedFont>
    <p:embeddedFont>
      <p:font typeface="Aharoni" panose="02010803020104030203" pitchFamily="2" charset="-79"/>
      <p:bold r:id="rId11"/>
    </p:embeddedFont>
    <p:embeddedFont>
      <p:font typeface="REZ" pitchFamily="2" charset="0"/>
      <p:regular r:id="rId12"/>
    </p:embeddedFont>
    <p:embeddedFont>
      <p:font typeface="Kozuka Gothic Pr6N EL" panose="020B0200000000000000" pitchFamily="34" charset="-128"/>
      <p:regular r:id="rId13"/>
    </p:embeddedFont>
    <p:embeddedFont>
      <p:font typeface="CordiaUPC" panose="020B0304020202020204" pitchFamily="34" charset="-34"/>
      <p:regular r:id="rId14"/>
      <p:bold r:id="rId15"/>
      <p:italic r:id="rId16"/>
      <p:boldItalic r:id="rId17"/>
    </p:embeddedFont>
    <p:embeddedFont>
      <p:font typeface="Calibri Light" panose="020F0302020204030204" pitchFamily="34" charset="0"/>
      <p:regular r:id="rId18"/>
      <p:italic r:id="rId19"/>
    </p:embeddedFont>
    <p:embeddedFont>
      <p:font typeface="SimSun" panose="02010600030101010101" pitchFamily="2" charset="-122"/>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0"/>
    <a:srgbClr val="13ACEF"/>
    <a:srgbClr val="717AFD"/>
    <a:srgbClr val="C33232"/>
    <a:srgbClr val="BD1F1F"/>
    <a:srgbClr val="CE302F"/>
    <a:srgbClr val="DFD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61910" autoAdjust="0"/>
  </p:normalViewPr>
  <p:slideViewPr>
    <p:cSldViewPr snapToGrid="0">
      <p:cViewPr varScale="1">
        <p:scale>
          <a:sx n="58" d="100"/>
          <a:sy n="58" d="100"/>
        </p:scale>
        <p:origin x="13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33F5C-7A8B-4059-8120-CAA62BDF1AF5}" type="datetimeFigureOut">
              <a:rPr lang="en-GB" smtClean="0"/>
              <a:t>22/11/2018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3521A-FC8D-4BE0-B064-AB0F1174C83F}" type="slidenum">
              <a:rPr lang="en-GB" smtClean="0"/>
              <a:t>‹#›</a:t>
            </a:fld>
            <a:endParaRPr lang="en-GB"/>
          </a:p>
        </p:txBody>
      </p:sp>
    </p:spTree>
    <p:extLst>
      <p:ext uri="{BB962C8B-B14F-4D97-AF65-F5344CB8AC3E}">
        <p14:creationId xmlns:p14="http://schemas.microsoft.com/office/powerpoint/2010/main" val="173694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53521A-FC8D-4BE0-B064-AB0F1174C83F}" type="slidenum">
              <a:rPr lang="en-GB" smtClean="0"/>
              <a:t>1</a:t>
            </a:fld>
            <a:endParaRPr lang="en-GB"/>
          </a:p>
        </p:txBody>
      </p:sp>
    </p:spTree>
    <p:extLst>
      <p:ext uri="{BB962C8B-B14F-4D97-AF65-F5344CB8AC3E}">
        <p14:creationId xmlns:p14="http://schemas.microsoft.com/office/powerpoint/2010/main" val="91266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The Library Redevelopment: </a:t>
            </a:r>
            <a:r>
              <a:rPr lang="en-GB" dirty="0" smtClean="0"/>
              <a:t>£30million</a:t>
            </a:r>
            <a:r>
              <a:rPr lang="en-GB" baseline="0" dirty="0" smtClean="0"/>
              <a:t> pound investment placed in the building to establish the library at the heart of the university, our flagship building</a:t>
            </a:r>
          </a:p>
          <a:p>
            <a:endParaRPr lang="en-GB" baseline="0" dirty="0" smtClean="0"/>
          </a:p>
          <a:p>
            <a:r>
              <a:rPr lang="en-GB" b="1" u="sng" baseline="0" dirty="0" smtClean="0"/>
              <a:t>New Team management team</a:t>
            </a:r>
            <a:r>
              <a:rPr lang="en-GB" baseline="0" dirty="0" smtClean="0"/>
              <a:t> established from non library backgrounds, to deliver new ideas and ways of working and ultimately an outstanding customer experience.  </a:t>
            </a:r>
          </a:p>
          <a:p>
            <a:endParaRPr lang="en-GB" baseline="0" dirty="0" smtClean="0"/>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spc="-5" dirty="0" smtClean="0">
                <a:solidFill>
                  <a:schemeClr val="tx1">
                    <a:lumMod val="75000"/>
                    <a:lumOff val="25000"/>
                  </a:schemeClr>
                </a:solidFill>
                <a:latin typeface="Arial" panose="020B0604020202020204" pitchFamily="34" charset="0"/>
                <a:cs typeface="Arial" panose="020B0604020202020204" pitchFamily="34" charset="0"/>
              </a:rPr>
              <a:t>Meeting the University expectation: Placing students at the heart of what we do – creating a transformative student experience.</a:t>
            </a:r>
          </a:p>
          <a:p>
            <a:endParaRPr lang="en-GB" baseline="0" dirty="0" smtClean="0"/>
          </a:p>
          <a:p>
            <a:r>
              <a:rPr lang="en-GB" baseline="0" dirty="0" smtClean="0"/>
              <a:t>The existing library assistant team was not ready:  not only the redeveloped building would demand but the increasing demands of students in a competitive marketplace, including 24/7 opening and plans to relocate accommodation currently off site onto the main campus.</a:t>
            </a:r>
          </a:p>
          <a:p>
            <a:endParaRPr lang="en-GB" dirty="0" smtClean="0"/>
          </a:p>
          <a:p>
            <a:r>
              <a:rPr lang="en-GB" dirty="0" smtClean="0"/>
              <a:t>Preparing Staff mind-set from moving from old library through</a:t>
            </a:r>
            <a:r>
              <a:rPr lang="en-GB" baseline="0" dirty="0" smtClean="0"/>
              <a:t> difficulties of working through the redeployment to engaging with the new building and new ways of working</a:t>
            </a:r>
            <a:endParaRPr lang="en-GB" dirty="0"/>
          </a:p>
        </p:txBody>
      </p:sp>
      <p:sp>
        <p:nvSpPr>
          <p:cNvPr id="4" name="Slide Number Placeholder 3"/>
          <p:cNvSpPr>
            <a:spLocks noGrp="1"/>
          </p:cNvSpPr>
          <p:nvPr>
            <p:ph type="sldNum" sz="quarter" idx="10"/>
          </p:nvPr>
        </p:nvSpPr>
        <p:spPr/>
        <p:txBody>
          <a:bodyPr/>
          <a:lstStyle/>
          <a:p>
            <a:fld id="{9C53521A-FC8D-4BE0-B064-AB0F1174C83F}" type="slidenum">
              <a:rPr lang="en-GB" smtClean="0"/>
              <a:t>2</a:t>
            </a:fld>
            <a:endParaRPr lang="en-GB"/>
          </a:p>
        </p:txBody>
      </p:sp>
    </p:spTree>
    <p:extLst>
      <p:ext uri="{BB962C8B-B14F-4D97-AF65-F5344CB8AC3E}">
        <p14:creationId xmlns:p14="http://schemas.microsoft.com/office/powerpoint/2010/main" val="389499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smtClean="0">
                <a:solidFill>
                  <a:schemeClr val="tx1">
                    <a:lumMod val="75000"/>
                    <a:lumOff val="25000"/>
                  </a:schemeClr>
                </a:solidFill>
                <a:latin typeface="Arial" panose="020B0604020202020204" pitchFamily="34" charset="0"/>
                <a:cs typeface="Arial" panose="020B0604020202020204" pitchFamily="34" charset="0"/>
              </a:rPr>
              <a:t>Embed a new 5/7 contract to form the basis of all future recruitment.</a:t>
            </a:r>
          </a:p>
          <a:p>
            <a:endParaRPr lang="en-GB" dirty="0" smtClean="0"/>
          </a:p>
          <a:p>
            <a:r>
              <a:rPr lang="en-GB" dirty="0" smtClean="0"/>
              <a:t>5/7:  Prior to 2015 all</a:t>
            </a:r>
            <a:r>
              <a:rPr lang="en-GB" baseline="0" dirty="0" smtClean="0"/>
              <a:t> staff had either been recruitment on contracts that were predominantly Monday – Friday with limited scope for weekend work, crucially this had not been used to full extent which had formed </a:t>
            </a:r>
            <a:r>
              <a:rPr lang="en-GB" b="1" baseline="0" dirty="0" smtClean="0"/>
              <a:t>Custom and Practice Monday to Friday working </a:t>
            </a:r>
            <a:r>
              <a:rPr lang="en-GB" baseline="0" dirty="0" smtClean="0"/>
              <a:t>and would require </a:t>
            </a:r>
            <a:r>
              <a:rPr lang="en-GB" b="1" baseline="0" dirty="0" smtClean="0"/>
              <a:t>consultation just to maximise the existing contract</a:t>
            </a:r>
            <a:r>
              <a:rPr lang="en-GB" baseline="0" dirty="0" smtClean="0"/>
              <a:t>.  A separate pool of weekend staff supported the team through Saturday and Sundays although there was a clear knowledge, communication and operational issue with this set up. (Part of the Team)</a:t>
            </a:r>
          </a:p>
          <a:p>
            <a:endParaRPr lang="en-GB" baseline="0" dirty="0" smtClean="0"/>
          </a:p>
          <a:p>
            <a:r>
              <a:rPr lang="en-GB" sz="1200" kern="1200" dirty="0" smtClean="0">
                <a:solidFill>
                  <a:schemeClr val="tx1"/>
                </a:solidFill>
                <a:effectLst/>
                <a:latin typeface="+mn-lt"/>
                <a:ea typeface="+mn-ea"/>
                <a:cs typeface="+mn-cs"/>
              </a:rPr>
              <a:t>Coming from a retail background and having working on a </a:t>
            </a:r>
            <a:r>
              <a:rPr lang="en-GB" sz="1200" b="1" kern="1200" dirty="0" smtClean="0">
                <a:solidFill>
                  <a:schemeClr val="tx1"/>
                </a:solidFill>
                <a:effectLst/>
                <a:latin typeface="+mn-lt"/>
                <a:ea typeface="+mn-ea"/>
                <a:cs typeface="+mn-cs"/>
              </a:rPr>
              <a:t>5/7 basis</a:t>
            </a:r>
            <a:r>
              <a:rPr lang="en-GB" sz="1200" kern="1200" dirty="0" smtClean="0">
                <a:solidFill>
                  <a:schemeClr val="tx1"/>
                </a:solidFill>
                <a:effectLst/>
                <a:latin typeface="+mn-lt"/>
                <a:ea typeface="+mn-ea"/>
                <a:cs typeface="+mn-cs"/>
              </a:rPr>
              <a:t> for nearly 20 years there was a clear</a:t>
            </a:r>
            <a:r>
              <a:rPr lang="en-GB" sz="1200" kern="1200" baseline="0" dirty="0" smtClean="0">
                <a:solidFill>
                  <a:schemeClr val="tx1"/>
                </a:solidFill>
                <a:effectLst/>
                <a:latin typeface="+mn-lt"/>
                <a:ea typeface="+mn-ea"/>
                <a:cs typeface="+mn-cs"/>
              </a:rPr>
              <a:t> need for this type of contract to match how we needed to staff the library moving forwards.</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NEW 2015 for all future recruitment</a:t>
            </a:r>
            <a:r>
              <a:rPr lang="en-GB" sz="1200" kern="1200" dirty="0" smtClean="0">
                <a:solidFill>
                  <a:schemeClr val="tx1"/>
                </a:solidFill>
                <a:effectLst/>
                <a:latin typeface="+mn-lt"/>
                <a:ea typeface="+mn-ea"/>
                <a:cs typeface="+mn-cs"/>
              </a:rPr>
              <a:t>: Hours of work in the Library vary according to the requirements of the Library service, Customer Service staff hours fall between 0800 and 2000 from Monday to Friday and Saturday/Sunday between 0900 and 1730</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It should</a:t>
            </a:r>
            <a:r>
              <a:rPr lang="en-GB" sz="1200" b="1" kern="1200" baseline="0" dirty="0" smtClean="0">
                <a:solidFill>
                  <a:schemeClr val="tx1"/>
                </a:solidFill>
                <a:effectLst/>
                <a:latin typeface="+mn-lt"/>
                <a:ea typeface="+mn-ea"/>
                <a:cs typeface="+mn-cs"/>
              </a:rPr>
              <a:t> be recognised this unintentionally created a divide in the team which did cause conflict, original contract members v 5/7, 5/7 feeling they were the only flexible team members and having resentment of ‘</a:t>
            </a:r>
            <a:r>
              <a:rPr lang="en-GB" sz="1200" b="1" kern="1200" baseline="0" dirty="0" err="1" smtClean="0">
                <a:solidFill>
                  <a:schemeClr val="tx1"/>
                </a:solidFill>
                <a:effectLst/>
                <a:latin typeface="+mn-lt"/>
                <a:ea typeface="+mn-ea"/>
                <a:cs typeface="+mn-cs"/>
              </a:rPr>
              <a:t>unsupporting</a:t>
            </a:r>
            <a:r>
              <a:rPr lang="en-GB" sz="1200" b="1" kern="1200" baseline="0" dirty="0" smtClean="0">
                <a:solidFill>
                  <a:schemeClr val="tx1"/>
                </a:solidFill>
                <a:effectLst/>
                <a:latin typeface="+mn-lt"/>
                <a:ea typeface="+mn-ea"/>
                <a:cs typeface="+mn-cs"/>
              </a:rPr>
              <a:t>’ colleagues.</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was only following this key step in</a:t>
            </a:r>
            <a:r>
              <a:rPr lang="en-GB" sz="1200" kern="1200" baseline="0" dirty="0" smtClean="0">
                <a:solidFill>
                  <a:schemeClr val="tx1"/>
                </a:solidFill>
                <a:effectLst/>
                <a:latin typeface="+mn-lt"/>
                <a:ea typeface="+mn-ea"/>
                <a:cs typeface="+mn-cs"/>
              </a:rPr>
              <a:t> creating a new contract </a:t>
            </a:r>
            <a:r>
              <a:rPr lang="en-GB" sz="1200" kern="1200" dirty="0" smtClean="0">
                <a:solidFill>
                  <a:schemeClr val="tx1"/>
                </a:solidFill>
                <a:effectLst/>
                <a:latin typeface="+mn-lt"/>
                <a:ea typeface="+mn-ea"/>
                <a:cs typeface="+mn-cs"/>
              </a:rPr>
              <a:t>that we could start to think about the future of the rest</a:t>
            </a:r>
            <a:r>
              <a:rPr lang="en-GB" sz="1200" kern="1200" baseline="0" dirty="0" smtClean="0">
                <a:solidFill>
                  <a:schemeClr val="tx1"/>
                </a:solidFill>
                <a:effectLst/>
                <a:latin typeface="+mn-lt"/>
                <a:ea typeface="+mn-ea"/>
                <a:cs typeface="+mn-cs"/>
              </a:rPr>
              <a:t> of our team on their old contracts and how we deliver against the </a:t>
            </a:r>
            <a:r>
              <a:rPr lang="en-GB" sz="1200" b="1" u="sng" kern="1200" baseline="0" dirty="0" smtClean="0">
                <a:solidFill>
                  <a:schemeClr val="tx1"/>
                </a:solidFill>
                <a:effectLst/>
                <a:latin typeface="+mn-lt"/>
                <a:ea typeface="+mn-ea"/>
                <a:cs typeface="+mn-cs"/>
              </a:rPr>
              <a:t>strategic priorities set for the library</a:t>
            </a:r>
            <a:r>
              <a:rPr lang="en-GB" sz="1200" kern="1200" baseline="0" dirty="0" smtClean="0">
                <a:solidFill>
                  <a:schemeClr val="tx1"/>
                </a:solidFill>
                <a:effectLst/>
                <a:latin typeface="+mn-lt"/>
                <a:ea typeface="+mn-ea"/>
                <a:cs typeface="+mn-cs"/>
              </a:rPr>
              <a:t>.</a:t>
            </a:r>
          </a:p>
          <a:p>
            <a:endParaRPr lang="en-GB"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Empowering our people – placing students at the heart of what we do – creating a transformative student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Delivering an outstanding customer experience in the </a:t>
            </a:r>
            <a:r>
              <a:rPr lang="en-GB" sz="1200" kern="1200" dirty="0" err="1" smtClean="0">
                <a:solidFill>
                  <a:schemeClr val="tx1"/>
                </a:solidFill>
                <a:effectLst/>
                <a:latin typeface="+mn-lt"/>
                <a:ea typeface="+mn-ea"/>
                <a:cs typeface="+mn-cs"/>
              </a:rPr>
              <a:t>Brynmor</a:t>
            </a:r>
            <a:r>
              <a:rPr lang="en-GB" sz="1200" kern="1200" dirty="0" smtClean="0">
                <a:solidFill>
                  <a:schemeClr val="tx1"/>
                </a:solidFill>
                <a:effectLst/>
                <a:latin typeface="+mn-lt"/>
                <a:ea typeface="+mn-ea"/>
                <a:cs typeface="+mn-cs"/>
              </a:rPr>
              <a:t> Jones Library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Ensuring a sustainable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were three of the key drivers to inform what we had to do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spc="10" dirty="0" smtClean="0">
                <a:solidFill>
                  <a:schemeClr val="tx1">
                    <a:lumMod val="75000"/>
                    <a:lumOff val="25000"/>
                  </a:schemeClr>
                </a:solidFill>
                <a:latin typeface="Arial" panose="020B0604020202020204" pitchFamily="34" charset="0"/>
                <a:cs typeface="Arial" panose="020B0604020202020204" pitchFamily="34" charset="0"/>
              </a:rPr>
              <a:t>Deliver efficiencies through new ways of working by deploying staff in a different way, no money!</a:t>
            </a:r>
            <a:r>
              <a:rPr lang="en-GB" sz="1200" spc="10" dirty="0" smtClean="0">
                <a:solidFill>
                  <a:schemeClr val="tx1">
                    <a:lumMod val="75000"/>
                    <a:lumOff val="25000"/>
                  </a:schemeClr>
                </a:solidFill>
                <a:latin typeface="Arial" panose="020B0604020202020204" pitchFamily="34" charset="0"/>
                <a:cs typeface="Arial" panose="020B0604020202020204" pitchFamily="34" charset="0"/>
              </a:rPr>
              <a:t/>
            </a:r>
            <a:br>
              <a:rPr lang="en-GB" sz="1200" spc="10" dirty="0" smtClean="0">
                <a:solidFill>
                  <a:schemeClr val="tx1">
                    <a:lumMod val="75000"/>
                    <a:lumOff val="25000"/>
                  </a:schemeClr>
                </a:solidFill>
                <a:latin typeface="Arial" panose="020B0604020202020204" pitchFamily="34" charset="0"/>
                <a:cs typeface="Arial" panose="020B0604020202020204" pitchFamily="34" charset="0"/>
              </a:rPr>
            </a:br>
            <a:endParaRPr lang="en-GB" sz="1200" b="1" dirty="0" smtClean="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chemeClr val="tx1">
                    <a:lumMod val="75000"/>
                    <a:lumOff val="25000"/>
                  </a:schemeClr>
                </a:solidFill>
                <a:latin typeface="Arial" panose="020B0604020202020204" pitchFamily="34" charset="0"/>
                <a:cs typeface="Arial" panose="020B0604020202020204" pitchFamily="34" charset="0"/>
              </a:rPr>
              <a:t>One team that is equitable and flexible to meet the business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C53521A-FC8D-4BE0-B064-AB0F1174C83F}" type="slidenum">
              <a:rPr lang="en-GB" smtClean="0"/>
              <a:t>3</a:t>
            </a:fld>
            <a:endParaRPr lang="en-GB"/>
          </a:p>
        </p:txBody>
      </p:sp>
    </p:spTree>
    <p:extLst>
      <p:ext uri="{BB962C8B-B14F-4D97-AF65-F5344CB8AC3E}">
        <p14:creationId xmlns:p14="http://schemas.microsoft.com/office/powerpoint/2010/main" val="81543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900" lvl="1" indent="0">
              <a:lnSpc>
                <a:spcPct val="100000"/>
              </a:lnSpc>
              <a:spcBef>
                <a:spcPts val="1205"/>
              </a:spcBef>
              <a:buFont typeface="Arial"/>
              <a:buNone/>
              <a:tabLst>
                <a:tab pos="642620" algn="l"/>
              </a:tabLst>
            </a:pPr>
            <a:r>
              <a:rPr lang="en-GB" sz="2800" b="1" u="sng" spc="-10" dirty="0" smtClean="0">
                <a:solidFill>
                  <a:schemeClr val="tx1">
                    <a:lumMod val="75000"/>
                    <a:lumOff val="25000"/>
                  </a:schemeClr>
                </a:solidFill>
                <a:latin typeface="Arial" panose="020B0604020202020204" pitchFamily="34" charset="0"/>
                <a:cs typeface="Arial" panose="020B0604020202020204" pitchFamily="34" charset="0"/>
              </a:rPr>
              <a:t>The Trade Unions</a:t>
            </a:r>
            <a:r>
              <a:rPr lang="en-GB" sz="2800" b="1" u="sng" spc="-10" baseline="0" dirty="0" smtClean="0">
                <a:solidFill>
                  <a:schemeClr val="tx1">
                    <a:lumMod val="75000"/>
                    <a:lumOff val="25000"/>
                  </a:schemeClr>
                </a:solidFill>
                <a:latin typeface="Arial" panose="020B0604020202020204" pitchFamily="34" charset="0"/>
                <a:cs typeface="Arial" panose="020B0604020202020204" pitchFamily="34" charset="0"/>
              </a:rPr>
              <a:t> </a:t>
            </a:r>
            <a:r>
              <a:rPr lang="en-GB" sz="2800" spc="-10" dirty="0" smtClean="0">
                <a:solidFill>
                  <a:schemeClr val="tx1">
                    <a:lumMod val="75000"/>
                    <a:lumOff val="25000"/>
                  </a:schemeClr>
                </a:solidFill>
                <a:latin typeface="Arial" panose="020B0604020202020204" pitchFamily="34" charset="0"/>
                <a:cs typeface="Arial" panose="020B0604020202020204" pitchFamily="34" charset="0"/>
              </a:rPr>
              <a:t>Met with the Trade Unions to discuss in detail the steps being proposed by the library at the start of our journey.  This was welcomed by the Trade Unions to be involved at the very</a:t>
            </a:r>
            <a:r>
              <a:rPr lang="en-GB" sz="2800" spc="-10" baseline="0" dirty="0" smtClean="0">
                <a:solidFill>
                  <a:schemeClr val="tx1">
                    <a:lumMod val="75000"/>
                    <a:lumOff val="25000"/>
                  </a:schemeClr>
                </a:solidFill>
                <a:latin typeface="Arial" panose="020B0604020202020204" pitchFamily="34" charset="0"/>
                <a:cs typeface="Arial" panose="020B0604020202020204" pitchFamily="34" charset="0"/>
              </a:rPr>
              <a:t> start of the process, it was recognised this could be a long road ahead but at least formed a basis for future discussions.</a:t>
            </a:r>
          </a:p>
          <a:p>
            <a:pPr marL="469900" lvl="1" indent="0">
              <a:lnSpc>
                <a:spcPct val="100000"/>
              </a:lnSpc>
              <a:spcBef>
                <a:spcPts val="1205"/>
              </a:spcBef>
              <a:buFont typeface="Arial"/>
              <a:buNone/>
              <a:tabLst>
                <a:tab pos="642620" algn="l"/>
              </a:tabLst>
            </a:pPr>
            <a:endParaRPr lang="en-GB" sz="2800" spc="-1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69900" marR="0" lvl="1" indent="0" algn="l" defTabSz="914400" rtl="0" eaLnBrk="1" fontAlgn="auto" latinLnBrk="0" hangingPunct="1">
              <a:lnSpc>
                <a:spcPct val="100000"/>
              </a:lnSpc>
              <a:spcBef>
                <a:spcPts val="1205"/>
              </a:spcBef>
              <a:spcAft>
                <a:spcPts val="0"/>
              </a:spcAft>
              <a:buClrTx/>
              <a:buSzTx/>
              <a:buFont typeface="Arial"/>
              <a:buNone/>
              <a:tabLst>
                <a:tab pos="642620" algn="l"/>
              </a:tabLst>
              <a:defRPr/>
            </a:pPr>
            <a:r>
              <a:rPr lang="en-GB" sz="2800" b="1" u="sng" spc="-10" dirty="0" smtClean="0">
                <a:solidFill>
                  <a:schemeClr val="tx1">
                    <a:lumMod val="75000"/>
                    <a:lumOff val="25000"/>
                  </a:schemeClr>
                </a:solidFill>
                <a:latin typeface="Arial" panose="020B0604020202020204" pitchFamily="34" charset="0"/>
                <a:cs typeface="Arial" panose="020B0604020202020204" pitchFamily="34" charset="0"/>
              </a:rPr>
              <a:t>Commence with a Development Phase to inform the full team of changes suggested, the reasons for change and invite alternative ideas and solutions.</a:t>
            </a:r>
            <a:endParaRPr lang="en-GB" sz="2800" b="1" spc="-1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69900" lvl="1" indent="0">
              <a:lnSpc>
                <a:spcPct val="100000"/>
              </a:lnSpc>
              <a:spcBef>
                <a:spcPts val="1205"/>
              </a:spcBef>
              <a:buFont typeface="Arial"/>
              <a:buNone/>
              <a:tabLst>
                <a:tab pos="642620" algn="l"/>
              </a:tabLst>
            </a:pPr>
            <a:endParaRPr lang="en-GB" sz="2800" b="1" spc="-1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Expand the pool of staff who are available to work on both days at weekends from 11 to 34, creating a team working on a common basis.</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Deliver better, more consistent customer service throughout the week, aligning this with the quality of the refurbished building.</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Provide full Library service to students across weekends instead of using security staff.</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Accommodation developments on campus are anticipated to increase footfall in the Library across the week, and particularly evenings and weekends.</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Provide adaptability to meet changing and emerging University requirements.</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To deliver one library assistant team with one central contract wording.</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smtClean="0">
                <a:effectLst/>
                <a:latin typeface="Arial" panose="020B0604020202020204" pitchFamily="34" charset="0"/>
                <a:ea typeface="SimSun" panose="02010600030101010101" pitchFamily="2" charset="-122"/>
                <a:cs typeface="Times New Roman" panose="02020603050405020304" pitchFamily="18" charset="0"/>
              </a:rPr>
              <a:t>To fully align the contract wording to reflect the staffed hours of the library.</a:t>
            </a:r>
            <a:endParaRPr lang="en-GB" sz="1200" dirty="0" smtClean="0">
              <a:effectLst/>
              <a:latin typeface="Calibri" panose="020F0502020204030204" pitchFamily="34" charset="0"/>
              <a:ea typeface="SimSun" panose="02010600030101010101" pitchFamily="2" charset="-122"/>
              <a:cs typeface="Times New Roman" panose="02020603050405020304" pitchFamily="18" charset="0"/>
            </a:endParaRPr>
          </a:p>
          <a:p>
            <a:pPr marL="469900" lvl="1" indent="0">
              <a:lnSpc>
                <a:spcPct val="100000"/>
              </a:lnSpc>
              <a:spcBef>
                <a:spcPts val="1205"/>
              </a:spcBef>
              <a:buFont typeface="Arial" panose="020B0604020202020204" pitchFamily="34" charset="0"/>
              <a:buNone/>
              <a:tabLst>
                <a:tab pos="642620" algn="l"/>
              </a:tabLst>
            </a:pPr>
            <a:endParaRPr lang="en-GB" sz="2800" spc="-1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69900" lvl="1" indent="0">
              <a:lnSpc>
                <a:spcPct val="100000"/>
              </a:lnSpc>
              <a:spcBef>
                <a:spcPts val="1205"/>
              </a:spcBef>
              <a:buFont typeface="Arial" panose="020B0604020202020204" pitchFamily="34" charset="0"/>
              <a:buNone/>
              <a:tabLst>
                <a:tab pos="642620" algn="l"/>
              </a:tabLst>
            </a:pPr>
            <a:r>
              <a:rPr lang="en-GB" sz="2800" b="1" spc="-10" dirty="0" smtClean="0">
                <a:solidFill>
                  <a:schemeClr val="tx1">
                    <a:lumMod val="75000"/>
                    <a:lumOff val="25000"/>
                  </a:schemeClr>
                </a:solidFill>
                <a:latin typeface="Arial" panose="020B0604020202020204" pitchFamily="34" charset="0"/>
                <a:cs typeface="Arial" panose="020B0604020202020204" pitchFamily="34" charset="0"/>
              </a:rPr>
              <a:t>Proposals made</a:t>
            </a:r>
          </a:p>
          <a:p>
            <a:pPr marL="641985" lvl="1" indent="-172085">
              <a:lnSpc>
                <a:spcPct val="100000"/>
              </a:lnSpc>
              <a:spcBef>
                <a:spcPts val="1205"/>
              </a:spcBef>
              <a:buFont typeface="Arial"/>
              <a:buChar char="•"/>
              <a:tabLst>
                <a:tab pos="642620" algn="l"/>
              </a:tabLst>
            </a:pPr>
            <a:r>
              <a:rPr lang="en-GB" sz="2800" spc="-10" dirty="0" smtClean="0">
                <a:solidFill>
                  <a:schemeClr val="tx1">
                    <a:lumMod val="75000"/>
                    <a:lumOff val="25000"/>
                  </a:schemeClr>
                </a:solidFill>
                <a:latin typeface="Arial" panose="020B0604020202020204" pitchFamily="34" charset="0"/>
                <a:cs typeface="Arial" panose="020B0604020202020204" pitchFamily="34" charset="0"/>
              </a:rPr>
              <a:t>A proposal was suggested that all staff could work on a  5 over 7 contract, this was to inform the development phase </a:t>
            </a:r>
            <a:br>
              <a:rPr lang="en-GB" sz="2800" spc="-10" dirty="0" smtClean="0">
                <a:solidFill>
                  <a:schemeClr val="tx1">
                    <a:lumMod val="75000"/>
                    <a:lumOff val="25000"/>
                  </a:schemeClr>
                </a:solidFill>
                <a:latin typeface="Arial" panose="020B0604020202020204" pitchFamily="34" charset="0"/>
                <a:cs typeface="Arial" panose="020B0604020202020204" pitchFamily="34" charset="0"/>
              </a:rPr>
            </a:br>
            <a:r>
              <a:rPr lang="en-GB" sz="1200" spc="-10" dirty="0" smtClean="0">
                <a:solidFill>
                  <a:schemeClr val="tx1">
                    <a:lumMod val="75000"/>
                    <a:lumOff val="25000"/>
                  </a:schemeClr>
                </a:solidFill>
                <a:latin typeface="Arial" panose="020B0604020202020204" pitchFamily="34" charset="0"/>
                <a:cs typeface="Arial" panose="020B0604020202020204" pitchFamily="34" charset="0"/>
              </a:rPr>
              <a:t> </a:t>
            </a:r>
            <a:endParaRPr lang="en-GB" sz="1200" dirty="0" smtClean="0">
              <a:solidFill>
                <a:schemeClr val="tx1">
                  <a:lumMod val="75000"/>
                  <a:lumOff val="25000"/>
                </a:schemeClr>
              </a:solidFill>
              <a:latin typeface="Arial" panose="020B0604020202020204" pitchFamily="34" charset="0"/>
              <a:cs typeface="Arial" panose="020B0604020202020204" pitchFamily="34" charset="0"/>
            </a:endParaRPr>
          </a:p>
          <a:p>
            <a:pPr marL="641985" lvl="1" indent="-172085">
              <a:lnSpc>
                <a:spcPct val="100000"/>
              </a:lnSpc>
              <a:spcBef>
                <a:spcPts val="1200"/>
              </a:spcBef>
              <a:buFont typeface="Arial"/>
              <a:buChar char="•"/>
              <a:tabLst>
                <a:tab pos="642620" algn="l"/>
              </a:tabLst>
            </a:pPr>
            <a:r>
              <a:rPr lang="en-GB" sz="2800" spc="-10" dirty="0" smtClean="0">
                <a:solidFill>
                  <a:schemeClr val="tx1">
                    <a:lumMod val="75000"/>
                    <a:lumOff val="25000"/>
                  </a:schemeClr>
                </a:solidFill>
                <a:latin typeface="Arial" panose="020B0604020202020204" pitchFamily="34" charset="0"/>
                <a:cs typeface="Arial" panose="020B0604020202020204" pitchFamily="34" charset="0"/>
              </a:rPr>
              <a:t>A proposal from non 5 over 7 staff was suggested to work 1 in 6 weekend days, with no change to their contracts</a:t>
            </a:r>
            <a:br>
              <a:rPr lang="en-GB" sz="2800" spc="-10" dirty="0" smtClean="0">
                <a:solidFill>
                  <a:schemeClr val="tx1">
                    <a:lumMod val="75000"/>
                    <a:lumOff val="25000"/>
                  </a:schemeClr>
                </a:solidFill>
                <a:latin typeface="Arial" panose="020B0604020202020204" pitchFamily="34" charset="0"/>
                <a:cs typeface="Arial" panose="020B0604020202020204" pitchFamily="34" charset="0"/>
              </a:rPr>
            </a:br>
            <a:r>
              <a:rPr lang="en-GB" sz="1200" spc="-10" dirty="0" smtClean="0">
                <a:solidFill>
                  <a:schemeClr val="tx1">
                    <a:lumMod val="75000"/>
                    <a:lumOff val="25000"/>
                  </a:schemeClr>
                </a:solidFill>
                <a:latin typeface="Arial" panose="020B0604020202020204" pitchFamily="34" charset="0"/>
                <a:cs typeface="Arial" panose="020B0604020202020204" pitchFamily="34" charset="0"/>
              </a:rPr>
              <a:t> </a:t>
            </a:r>
          </a:p>
          <a:p>
            <a:pPr marL="641985" lvl="1" indent="-172085">
              <a:lnSpc>
                <a:spcPct val="100000"/>
              </a:lnSpc>
              <a:spcBef>
                <a:spcPts val="1200"/>
              </a:spcBef>
              <a:buFont typeface="Arial"/>
              <a:buChar char="•"/>
              <a:tabLst>
                <a:tab pos="642620" algn="l"/>
              </a:tabLst>
            </a:pPr>
            <a:r>
              <a:rPr lang="en-GB" sz="2800" spc="-10" dirty="0" smtClean="0">
                <a:solidFill>
                  <a:schemeClr val="tx1">
                    <a:lumMod val="75000"/>
                    <a:lumOff val="25000"/>
                  </a:schemeClr>
                </a:solidFill>
                <a:latin typeface="Arial" panose="020B0604020202020204" pitchFamily="34" charset="0"/>
                <a:cs typeface="Arial" panose="020B0604020202020204" pitchFamily="34" charset="0"/>
              </a:rPr>
              <a:t>A proposal derived from feedback during the development phase.</a:t>
            </a:r>
          </a:p>
          <a:p>
            <a:pPr marL="469900" lvl="1" indent="0">
              <a:lnSpc>
                <a:spcPct val="100000"/>
              </a:lnSpc>
              <a:spcBef>
                <a:spcPts val="1200"/>
              </a:spcBef>
              <a:buFont typeface="Arial"/>
              <a:buNone/>
              <a:tabLst>
                <a:tab pos="642620" algn="l"/>
              </a:tabLst>
            </a:pPr>
            <a:endParaRPr lang="en-GB" sz="2800" spc="-10" dirty="0" smtClean="0">
              <a:solidFill>
                <a:schemeClr val="tx1">
                  <a:lumMod val="75000"/>
                  <a:lumOff val="25000"/>
                </a:schemeClr>
              </a:solidFill>
              <a:latin typeface="Arial" panose="020B0604020202020204" pitchFamily="34" charset="0"/>
              <a:cs typeface="Arial" panose="020B0604020202020204" pitchFamily="34" charset="0"/>
            </a:endParaRPr>
          </a:p>
          <a:p>
            <a:pPr marL="469900" lvl="1" indent="0">
              <a:lnSpc>
                <a:spcPct val="100000"/>
              </a:lnSpc>
              <a:spcBef>
                <a:spcPts val="1200"/>
              </a:spcBef>
              <a:buFont typeface="Arial"/>
              <a:buNone/>
              <a:tabLst>
                <a:tab pos="642620" algn="l"/>
              </a:tabLst>
            </a:pPr>
            <a:r>
              <a:rPr lang="en-GB" sz="2800" b="1" spc="-10" dirty="0" smtClean="0">
                <a:solidFill>
                  <a:schemeClr val="tx1">
                    <a:lumMod val="75000"/>
                    <a:lumOff val="25000"/>
                  </a:schemeClr>
                </a:solidFill>
                <a:latin typeface="Arial" panose="020B0604020202020204" pitchFamily="34" charset="0"/>
                <a:cs typeface="Arial" panose="020B0604020202020204" pitchFamily="34" charset="0"/>
              </a:rPr>
              <a:t>Feedback</a:t>
            </a:r>
            <a:r>
              <a:rPr lang="en-GB" sz="2800" b="1" spc="-10" baseline="0" dirty="0" smtClean="0">
                <a:solidFill>
                  <a:schemeClr val="tx1">
                    <a:lumMod val="75000"/>
                    <a:lumOff val="25000"/>
                  </a:schemeClr>
                </a:solidFill>
                <a:latin typeface="Arial" panose="020B0604020202020204" pitchFamily="34" charset="0"/>
                <a:cs typeface="Arial" panose="020B0604020202020204" pitchFamily="34" charset="0"/>
              </a:rPr>
              <a:t> Channels</a:t>
            </a:r>
          </a:p>
          <a:p>
            <a:pPr marL="469900" lvl="1" indent="0">
              <a:lnSpc>
                <a:spcPct val="100000"/>
              </a:lnSpc>
              <a:spcBef>
                <a:spcPts val="1200"/>
              </a:spcBef>
              <a:buFont typeface="Arial"/>
              <a:buNone/>
              <a:tabLst>
                <a:tab pos="642620" algn="l"/>
              </a:tabLst>
            </a:pPr>
            <a:endParaRPr lang="en-GB" sz="2800" b="1" spc="-1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927100" lvl="1" indent="-457200">
              <a:lnSpc>
                <a:spcPct val="100000"/>
              </a:lnSpc>
              <a:spcBef>
                <a:spcPts val="1200"/>
              </a:spcBef>
              <a:buFont typeface="Arial" panose="020B0604020202020204" pitchFamily="34" charset="0"/>
              <a:buChar char="•"/>
              <a:tabLst>
                <a:tab pos="642620" algn="l"/>
              </a:tabLst>
            </a:pPr>
            <a:r>
              <a:rPr lang="en-GB" sz="2800" b="1" dirty="0" smtClean="0">
                <a:solidFill>
                  <a:schemeClr val="tx1">
                    <a:lumMod val="75000"/>
                    <a:lumOff val="25000"/>
                  </a:schemeClr>
                </a:solidFill>
                <a:latin typeface="Arial" panose="020B0604020202020204" pitchFamily="34" charset="0"/>
                <a:cs typeface="Arial" panose="020B0604020202020204" pitchFamily="34" charset="0"/>
              </a:rPr>
              <a:t>Over 2/3rds of the team had joined a trade union by this time</a:t>
            </a:r>
            <a:r>
              <a:rPr lang="en-GB" sz="2800" b="0" dirty="0" smtClean="0">
                <a:solidFill>
                  <a:schemeClr val="tx1">
                    <a:lumMod val="75000"/>
                    <a:lumOff val="25000"/>
                  </a:schemeClr>
                </a:solidFill>
                <a:latin typeface="Arial" panose="020B0604020202020204" pitchFamily="34" charset="0"/>
                <a:cs typeface="Arial" panose="020B0604020202020204" pitchFamily="34" charset="0"/>
              </a:rPr>
              <a:t>, while</a:t>
            </a: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 this provided challenges it did assist with providing one clear voice on behalf of members</a:t>
            </a:r>
          </a:p>
          <a:p>
            <a:pPr marL="927100" lvl="1" indent="-457200">
              <a:lnSpc>
                <a:spcPct val="100000"/>
              </a:lnSpc>
              <a:spcBef>
                <a:spcPts val="1200"/>
              </a:spcBef>
              <a:buFont typeface="Arial" panose="020B0604020202020204" pitchFamily="34" charset="0"/>
              <a:buChar char="•"/>
              <a:tabLst>
                <a:tab pos="642620" algn="l"/>
              </a:tabLst>
            </a:pP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Continue with staff meetings as normal through a difficult time for all</a:t>
            </a:r>
          </a:p>
          <a:p>
            <a:pPr marL="927100" lvl="1" indent="-457200">
              <a:lnSpc>
                <a:spcPct val="100000"/>
              </a:lnSpc>
              <a:spcBef>
                <a:spcPts val="1200"/>
              </a:spcBef>
              <a:buFont typeface="Arial" panose="020B0604020202020204" pitchFamily="34" charset="0"/>
              <a:buChar char="•"/>
              <a:tabLst>
                <a:tab pos="642620" algn="l"/>
              </a:tabLst>
            </a:pP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Deliver workshops with an </a:t>
            </a:r>
            <a:r>
              <a:rPr lang="en-GB" sz="2800" b="1" baseline="0" dirty="0" smtClean="0">
                <a:solidFill>
                  <a:schemeClr val="tx1">
                    <a:lumMod val="75000"/>
                    <a:lumOff val="25000"/>
                  </a:schemeClr>
                </a:solidFill>
                <a:latin typeface="Arial" panose="020B0604020202020204" pitchFamily="34" charset="0"/>
                <a:cs typeface="Arial" panose="020B0604020202020204" pitchFamily="34" charset="0"/>
              </a:rPr>
              <a:t>external staff member </a:t>
            </a: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from the process to allow critique of proposals and inform new ideas.</a:t>
            </a:r>
          </a:p>
          <a:p>
            <a:pPr marL="927100" lvl="1" indent="-457200">
              <a:lnSpc>
                <a:spcPct val="100000"/>
              </a:lnSpc>
              <a:spcBef>
                <a:spcPts val="1200"/>
              </a:spcBef>
              <a:buFont typeface="Arial" panose="020B0604020202020204" pitchFamily="34" charset="0"/>
              <a:buChar char="•"/>
              <a:tabLst>
                <a:tab pos="642620" algn="l"/>
              </a:tabLst>
            </a:pP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Confidential HR contact for staff to feedback anonymously</a:t>
            </a:r>
          </a:p>
          <a:p>
            <a:pPr marL="927100" lvl="1" indent="-457200">
              <a:lnSpc>
                <a:spcPct val="100000"/>
              </a:lnSpc>
              <a:spcBef>
                <a:spcPts val="1200"/>
              </a:spcBef>
              <a:buFont typeface="Arial" panose="020B0604020202020204" pitchFamily="34" charset="0"/>
              <a:buChar char="•"/>
              <a:tabLst>
                <a:tab pos="642620" algn="l"/>
              </a:tabLst>
            </a:pP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Individual 121’s, while some were keen to engage there were challenges and working on an agreed 121 format with TU colleagues to break deadlock of TU members not wishing to engage.  </a:t>
            </a:r>
          </a:p>
          <a:p>
            <a:pPr marL="927100" lvl="1" indent="-457200">
              <a:lnSpc>
                <a:spcPct val="100000"/>
              </a:lnSpc>
              <a:spcBef>
                <a:spcPts val="1200"/>
              </a:spcBef>
              <a:buFont typeface="Arial" panose="020B0604020202020204" pitchFamily="34" charset="0"/>
              <a:buChar char="•"/>
              <a:tabLst>
                <a:tab pos="642620" algn="l"/>
              </a:tabLst>
            </a:pPr>
            <a:r>
              <a:rPr lang="en-GB" sz="2800" b="0" baseline="0" dirty="0" smtClean="0">
                <a:solidFill>
                  <a:schemeClr val="tx1">
                    <a:lumMod val="75000"/>
                    <a:lumOff val="25000"/>
                  </a:schemeClr>
                </a:solidFill>
                <a:latin typeface="Arial" panose="020B0604020202020204" pitchFamily="34" charset="0"/>
                <a:cs typeface="Arial" panose="020B0604020202020204" pitchFamily="34" charset="0"/>
              </a:rPr>
              <a:t>A full detailed staff survey of preferred working patterns recognising the different suggests made.  </a:t>
            </a:r>
            <a:r>
              <a:rPr lang="en-GB" sz="2800" b="1" baseline="0" dirty="0" smtClean="0">
                <a:solidFill>
                  <a:schemeClr val="tx1">
                    <a:lumMod val="75000"/>
                    <a:lumOff val="25000"/>
                  </a:schemeClr>
                </a:solidFill>
                <a:latin typeface="Arial" panose="020B0604020202020204" pitchFamily="34" charset="0"/>
                <a:cs typeface="Arial" panose="020B0604020202020204" pitchFamily="34" charset="0"/>
              </a:rPr>
              <a:t>This was critical to informing the end solution.</a:t>
            </a:r>
            <a:endParaRPr lang="en-GB" sz="2800" b="1" dirty="0" smtClean="0">
              <a:solidFill>
                <a:schemeClr val="tx1">
                  <a:lumMod val="75000"/>
                  <a:lumOff val="25000"/>
                </a:schemeClr>
              </a:solidFill>
              <a:latin typeface="Arial" panose="020B0604020202020204" pitchFamily="34" charset="0"/>
              <a:cs typeface="Arial" panose="020B0604020202020204" pitchFamily="34" charset="0"/>
            </a:endParaRPr>
          </a:p>
          <a:p>
            <a:pPr marL="927100" lvl="1" indent="-457200">
              <a:lnSpc>
                <a:spcPct val="100000"/>
              </a:lnSpc>
              <a:spcBef>
                <a:spcPts val="1200"/>
              </a:spcBef>
              <a:buFont typeface="Arial" panose="020B0604020202020204" pitchFamily="34" charset="0"/>
              <a:buChar char="•"/>
              <a:tabLst>
                <a:tab pos="642620" algn="l"/>
              </a:tabLst>
            </a:pPr>
            <a:endParaRPr lang="en-GB" sz="2800" b="1" dirty="0" smtClean="0">
              <a:solidFill>
                <a:schemeClr val="tx1">
                  <a:lumMod val="75000"/>
                  <a:lumOff val="25000"/>
                </a:schemeClr>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9C53521A-FC8D-4BE0-B064-AB0F1174C83F}" type="slidenum">
              <a:rPr lang="en-GB" smtClean="0"/>
              <a:t>4</a:t>
            </a:fld>
            <a:endParaRPr lang="en-GB"/>
          </a:p>
        </p:txBody>
      </p:sp>
    </p:spTree>
    <p:extLst>
      <p:ext uri="{BB962C8B-B14F-4D97-AF65-F5344CB8AC3E}">
        <p14:creationId xmlns:p14="http://schemas.microsoft.com/office/powerpoint/2010/main" val="245198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spc="-10" dirty="0" smtClean="0">
                <a:solidFill>
                  <a:schemeClr val="tx1">
                    <a:lumMod val="75000"/>
                    <a:lumOff val="25000"/>
                  </a:schemeClr>
                </a:solidFill>
                <a:latin typeface="Arial" panose="020B0604020202020204" pitchFamily="34" charset="0"/>
                <a:cs typeface="Arial" panose="020B0604020202020204" pitchFamily="34" charset="0"/>
              </a:rPr>
              <a:t>Consultation Meetings</a:t>
            </a:r>
          </a:p>
          <a:p>
            <a:r>
              <a:rPr lang="en-GB" dirty="0" smtClean="0"/>
              <a:t>Through out the process we maintained regular consultation meetings with all trade unions and HR representatives, these were both challenging but informative but</a:t>
            </a:r>
            <a:r>
              <a:rPr lang="en-GB" baseline="0" dirty="0" smtClean="0"/>
              <a:t> allowed progress when some staff relations were strained.</a:t>
            </a:r>
          </a:p>
          <a:p>
            <a:endParaRPr lang="en-GB" baseline="0" dirty="0" smtClean="0"/>
          </a:p>
          <a:p>
            <a:r>
              <a:rPr lang="en-GB" b="1" u="sng" baseline="0" dirty="0" smtClean="0"/>
              <a:t>Disputes</a:t>
            </a:r>
          </a:p>
          <a:p>
            <a:r>
              <a:rPr lang="en-GB" b="0" dirty="0" smtClean="0"/>
              <a:t>We had two official</a:t>
            </a:r>
            <a:r>
              <a:rPr lang="en-GB" b="0" baseline="0" dirty="0" smtClean="0"/>
              <a:t> disputes during the process but these were handled respectfully by Trade Union colleagues and Library Management and no strike or disruptive measures were taken.</a:t>
            </a:r>
          </a:p>
          <a:p>
            <a:endParaRPr lang="en-GB" b="0" baseline="0" dirty="0" smtClean="0"/>
          </a:p>
          <a:p>
            <a:r>
              <a:rPr lang="en-GB" b="1" u="sng" baseline="0" dirty="0" smtClean="0"/>
              <a:t>TU Working</a:t>
            </a:r>
          </a:p>
          <a:p>
            <a:r>
              <a:rPr lang="en-GB" b="0" baseline="0" dirty="0" smtClean="0"/>
              <a:t>As we moved towards the final meetings we had reached a position were the </a:t>
            </a:r>
            <a:r>
              <a:rPr lang="en-GB" b="1" baseline="0" dirty="0" smtClean="0"/>
              <a:t>need to change was recognised by all parties</a:t>
            </a:r>
            <a:r>
              <a:rPr lang="en-GB" b="0" baseline="0" dirty="0" smtClean="0"/>
              <a:t>, and there was ability in the team to work in rotational patterns .  A big part of this was the full staff </a:t>
            </a:r>
            <a:r>
              <a:rPr lang="en-GB" b="1" baseline="0" dirty="0" smtClean="0"/>
              <a:t>survey jointly conducted by library management and TU representatives</a:t>
            </a:r>
            <a:r>
              <a:rPr lang="en-GB" b="0" baseline="0" dirty="0" smtClean="0"/>
              <a:t>, this gave clarity to issues and also showed staff who were willing to be more flexible now the need for change had been proved.</a:t>
            </a:r>
          </a:p>
          <a:p>
            <a:r>
              <a:rPr lang="en-GB" b="1" baseline="0" dirty="0" smtClean="0"/>
              <a:t>Several working rotations had been worked through, a large part of David life had been consumed with this!</a:t>
            </a:r>
          </a:p>
          <a:p>
            <a:endParaRPr lang="en-GB" b="0" dirty="0" smtClean="0"/>
          </a:p>
          <a:p>
            <a:r>
              <a:rPr lang="en-GB" b="1" u="sng" dirty="0" smtClean="0"/>
              <a:t>Incentives</a:t>
            </a:r>
          </a:p>
          <a:p>
            <a:endParaRPr lang="en-GB" b="0" dirty="0" smtClean="0"/>
          </a:p>
          <a:p>
            <a:r>
              <a:rPr lang="en-GB" b="0" dirty="0" smtClean="0"/>
              <a:t>A contractual payment to cover Sunday lost earnings </a:t>
            </a:r>
            <a:r>
              <a:rPr lang="en-GB" b="0" baseline="0" dirty="0" smtClean="0"/>
              <a:t>assisted in the delivery of a new contract wording that allowed Saturday and Sunday working to be available to all members of the library assistant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spc="-10" dirty="0" smtClean="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spc="-10" dirty="0" smtClean="0">
                <a:solidFill>
                  <a:schemeClr val="tx1">
                    <a:lumMod val="75000"/>
                    <a:lumOff val="25000"/>
                  </a:schemeClr>
                </a:solidFill>
                <a:latin typeface="Arial" panose="020B0604020202020204" pitchFamily="34" charset="0"/>
                <a:cs typeface="Arial" panose="020B0604020202020204" pitchFamily="34" charset="0"/>
              </a:rPr>
              <a:t>How we look today.</a:t>
            </a:r>
          </a:p>
          <a:p>
            <a:endParaRPr lang="en-GB" b="0" baseline="0" dirty="0" smtClean="0"/>
          </a:p>
          <a:p>
            <a:r>
              <a:rPr lang="en-GB" b="0" baseline="0" dirty="0" smtClean="0"/>
              <a:t>We now have a full team of 40 library assistants available to work on all 7 days of the week on a rotational basis.</a:t>
            </a:r>
          </a:p>
          <a:p>
            <a:endParaRPr lang="en-GB" b="0" baseline="0" dirty="0" smtClean="0"/>
          </a:p>
          <a:p>
            <a:r>
              <a:rPr lang="en-GB" b="0" baseline="0" dirty="0" smtClean="0"/>
              <a:t>All costs incurred have been negated by savings made on security coverage due to enhance evening &amp; weekend staffing levels</a:t>
            </a:r>
            <a:endParaRPr lang="en-GB" b="0" dirty="0" smtClean="0"/>
          </a:p>
          <a:p>
            <a:endParaRPr lang="en-GB" dirty="0"/>
          </a:p>
        </p:txBody>
      </p:sp>
      <p:sp>
        <p:nvSpPr>
          <p:cNvPr id="4" name="Slide Number Placeholder 3"/>
          <p:cNvSpPr>
            <a:spLocks noGrp="1"/>
          </p:cNvSpPr>
          <p:nvPr>
            <p:ph type="sldNum" sz="quarter" idx="10"/>
          </p:nvPr>
        </p:nvSpPr>
        <p:spPr/>
        <p:txBody>
          <a:bodyPr/>
          <a:lstStyle/>
          <a:p>
            <a:fld id="{9C53521A-FC8D-4BE0-B064-AB0F1174C83F}" type="slidenum">
              <a:rPr lang="en-GB" smtClean="0"/>
              <a:t>5</a:t>
            </a:fld>
            <a:endParaRPr lang="en-GB"/>
          </a:p>
        </p:txBody>
      </p:sp>
    </p:spTree>
    <p:extLst>
      <p:ext uri="{BB962C8B-B14F-4D97-AF65-F5344CB8AC3E}">
        <p14:creationId xmlns:p14="http://schemas.microsoft.com/office/powerpoint/2010/main" val="193046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900" indent="-457200">
              <a:spcBef>
                <a:spcPts val="1200"/>
              </a:spcBef>
              <a:buFont typeface="Arial" panose="020B0604020202020204" pitchFamily="34" charset="0"/>
              <a:buChar char="•"/>
              <a:tabLst>
                <a:tab pos="185420" algn="l"/>
              </a:tabLst>
            </a:pPr>
            <a:r>
              <a:rPr lang="en-GB" sz="1200" dirty="0" smtClean="0">
                <a:latin typeface="Arial" panose="020B0604020202020204" pitchFamily="34" charset="0"/>
                <a:cs typeface="Arial" panose="020B0604020202020204" pitchFamily="34" charset="0"/>
              </a:rPr>
              <a:t>The right staff in the right place at the right time to meet the customer needs</a:t>
            </a:r>
          </a:p>
          <a:p>
            <a:pPr marL="469900" indent="-457200">
              <a:spcBef>
                <a:spcPts val="1200"/>
              </a:spcBef>
              <a:buFont typeface="Arial" panose="020B0604020202020204" pitchFamily="34" charset="0"/>
              <a:buChar char="•"/>
              <a:tabLst>
                <a:tab pos="185420" algn="l"/>
              </a:tabLst>
            </a:pPr>
            <a:r>
              <a:rPr lang="en-GB" sz="1200" dirty="0" smtClean="0">
                <a:latin typeface="Arial" panose="020B0604020202020204" pitchFamily="34" charset="0"/>
                <a:cs typeface="Arial" panose="020B0604020202020204" pitchFamily="34" charset="0"/>
              </a:rPr>
              <a:t>Finalists in University Team category Excellence Awards</a:t>
            </a:r>
          </a:p>
          <a:p>
            <a:pPr marL="469900" indent="-457200">
              <a:spcBef>
                <a:spcPts val="1200"/>
              </a:spcBef>
              <a:buFont typeface="Arial" panose="020B0604020202020204" pitchFamily="34" charset="0"/>
              <a:buChar char="•"/>
              <a:tabLst>
                <a:tab pos="185420" algn="l"/>
              </a:tabLst>
            </a:pPr>
            <a:r>
              <a:rPr lang="en-GB" sz="1200" dirty="0" smtClean="0">
                <a:latin typeface="Arial" panose="020B0604020202020204" pitchFamily="34" charset="0"/>
                <a:cs typeface="Arial" panose="020B0604020202020204" pitchFamily="34" charset="0"/>
              </a:rPr>
              <a:t>Currently over 50% of the team involved in delivery of CSE (Customer Service Excellence Award)</a:t>
            </a:r>
          </a:p>
          <a:p>
            <a:pPr marL="469900" indent="-457200">
              <a:spcBef>
                <a:spcPts val="1200"/>
              </a:spcBef>
              <a:buFont typeface="Arial" panose="020B0604020202020204" pitchFamily="34" charset="0"/>
              <a:buChar char="•"/>
              <a:tabLst>
                <a:tab pos="185420" algn="l"/>
              </a:tabLst>
            </a:pPr>
            <a:r>
              <a:rPr lang="en-GB" sz="1200" dirty="0" smtClean="0">
                <a:latin typeface="Arial" panose="020B0604020202020204" pitchFamily="34" charset="0"/>
                <a:cs typeface="Arial" panose="020B0604020202020204" pitchFamily="34" charset="0"/>
              </a:rPr>
              <a:t>Re-established staff moral evidenced through staff survey </a:t>
            </a:r>
          </a:p>
          <a:p>
            <a:pPr marL="469900" indent="-457200">
              <a:spcBef>
                <a:spcPts val="1200"/>
              </a:spcBef>
              <a:buFont typeface="Arial" panose="020B0604020202020204" pitchFamily="34" charset="0"/>
              <a:buChar char="•"/>
              <a:tabLst>
                <a:tab pos="185420" algn="l"/>
              </a:tabLst>
            </a:pPr>
            <a:r>
              <a:rPr lang="en-GB" sz="1200" dirty="0" smtClean="0">
                <a:latin typeface="Arial" panose="020B0604020202020204" pitchFamily="34" charset="0"/>
                <a:cs typeface="Arial" panose="020B0604020202020204" pitchFamily="34" charset="0"/>
              </a:rPr>
              <a:t>More staff involved in more projects than ever before!</a:t>
            </a:r>
          </a:p>
        </p:txBody>
      </p:sp>
      <p:sp>
        <p:nvSpPr>
          <p:cNvPr id="4" name="Slide Number Placeholder 3"/>
          <p:cNvSpPr>
            <a:spLocks noGrp="1"/>
          </p:cNvSpPr>
          <p:nvPr>
            <p:ph type="sldNum" sz="quarter" idx="10"/>
          </p:nvPr>
        </p:nvSpPr>
        <p:spPr/>
        <p:txBody>
          <a:bodyPr/>
          <a:lstStyle/>
          <a:p>
            <a:fld id="{9C53521A-FC8D-4BE0-B064-AB0F1174C83F}" type="slidenum">
              <a:rPr lang="en-GB" smtClean="0"/>
              <a:t>6</a:t>
            </a:fld>
            <a:endParaRPr lang="en-GB"/>
          </a:p>
        </p:txBody>
      </p:sp>
    </p:spTree>
    <p:extLst>
      <p:ext uri="{BB962C8B-B14F-4D97-AF65-F5344CB8AC3E}">
        <p14:creationId xmlns:p14="http://schemas.microsoft.com/office/powerpoint/2010/main" val="3555897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1" y="0"/>
            <a:ext cx="12192000" cy="1685581"/>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1694597"/>
            <a:ext cx="12192000" cy="51634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907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E3E877-0022-4F96-B7C0-0A08D426B3E3}" type="datetimeFigureOut">
              <a:rPr lang="en-GB" smtClean="0"/>
              <a:t>22/11/2018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43781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E3E877-0022-4F96-B7C0-0A08D426B3E3}" type="datetimeFigureOut">
              <a:rPr lang="en-GB" smtClean="0"/>
              <a:t>22/11/2018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229022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E3E877-0022-4F96-B7C0-0A08D426B3E3}" type="datetimeFigureOut">
              <a:rPr lang="en-GB" smtClean="0"/>
              <a:t>22/11/2018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201740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E3E877-0022-4F96-B7C0-0A08D426B3E3}" type="datetimeFigureOut">
              <a:rPr lang="en-GB" smtClean="0"/>
              <a:t>22/11/2018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193780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E3E877-0022-4F96-B7C0-0A08D426B3E3}" type="datetimeFigureOut">
              <a:rPr lang="en-GB" smtClean="0"/>
              <a:t>22/11/2018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398729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E3E877-0022-4F96-B7C0-0A08D426B3E3}" type="datetimeFigureOut">
              <a:rPr lang="en-GB" smtClean="0"/>
              <a:t>22/11/2018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256349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E3E877-0022-4F96-B7C0-0A08D426B3E3}" type="datetimeFigureOut">
              <a:rPr lang="en-GB" smtClean="0"/>
              <a:t>22/11/2018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3636894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3E877-0022-4F96-B7C0-0A08D426B3E3}" type="datetimeFigureOut">
              <a:rPr lang="en-GB" smtClean="0"/>
              <a:t>22/11/2018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261636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3E877-0022-4F96-B7C0-0A08D426B3E3}" type="datetimeFigureOut">
              <a:rPr lang="en-GB" smtClean="0"/>
              <a:t>22/11/2018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1712255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3E877-0022-4F96-B7C0-0A08D426B3E3}" type="datetimeFigureOut">
              <a:rPr lang="en-GB" smtClean="0"/>
              <a:t>22/11/2018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4552AA-AFA3-4378-941E-B6CDCBEC9C4D}" type="slidenum">
              <a:rPr lang="en-GB" smtClean="0"/>
              <a:t>‹#›</a:t>
            </a:fld>
            <a:endParaRPr lang="en-GB"/>
          </a:p>
        </p:txBody>
      </p:sp>
    </p:spTree>
    <p:extLst>
      <p:ext uri="{BB962C8B-B14F-4D97-AF65-F5344CB8AC3E}">
        <p14:creationId xmlns:p14="http://schemas.microsoft.com/office/powerpoint/2010/main" val="272185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3E877-0022-4F96-B7C0-0A08D426B3E3}" type="datetimeFigureOut">
              <a:rPr lang="en-GB" smtClean="0"/>
              <a:t>22/11/2018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552AA-AFA3-4378-941E-B6CDCBEC9C4D}" type="slidenum">
              <a:rPr lang="en-GB" smtClean="0"/>
              <a:t>‹#›</a:t>
            </a:fld>
            <a:endParaRPr lang="en-GB"/>
          </a:p>
        </p:txBody>
      </p:sp>
    </p:spTree>
    <p:extLst>
      <p:ext uri="{BB962C8B-B14F-4D97-AF65-F5344CB8AC3E}">
        <p14:creationId xmlns:p14="http://schemas.microsoft.com/office/powerpoint/2010/main" val="380474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4304"/>
            <a:ext cx="12192000" cy="6858000"/>
          </a:xfrm>
          <a:prstGeom prst="rect">
            <a:avLst/>
          </a:prstGeom>
        </p:spPr>
      </p:pic>
      <p:sp>
        <p:nvSpPr>
          <p:cNvPr id="9" name="TextBox 8"/>
          <p:cNvSpPr txBox="1"/>
          <p:nvPr/>
        </p:nvSpPr>
        <p:spPr>
          <a:xfrm>
            <a:off x="993228" y="271564"/>
            <a:ext cx="10499834" cy="1938992"/>
          </a:xfrm>
          <a:prstGeom prst="rect">
            <a:avLst/>
          </a:prstGeom>
          <a:noFill/>
        </p:spPr>
        <p:txBody>
          <a:bodyPr wrap="square" rtlCol="0">
            <a:spAutoFit/>
          </a:bodyPr>
          <a:lstStyle/>
          <a:p>
            <a:r>
              <a:rPr lang="en-GB" sz="6000" dirty="0" smtClean="0">
                <a:solidFill>
                  <a:schemeClr val="bg1"/>
                </a:solidFill>
                <a:latin typeface="Aharoni" panose="02010803020104030203" pitchFamily="2" charset="-79"/>
                <a:cs typeface="Aharoni" panose="02010803020104030203" pitchFamily="2" charset="-79"/>
              </a:rPr>
              <a:t>Meeting </a:t>
            </a:r>
            <a:r>
              <a:rPr lang="en-GB" sz="6000" dirty="0">
                <a:solidFill>
                  <a:srgbClr val="00B0F0"/>
                </a:solidFill>
                <a:latin typeface="Aharoni" panose="02010803020104030203" pitchFamily="2" charset="-79"/>
                <a:cs typeface="Aharoni" panose="02010803020104030203" pitchFamily="2" charset="-79"/>
              </a:rPr>
              <a:t>I</a:t>
            </a:r>
            <a:r>
              <a:rPr lang="en-GB" sz="6000" dirty="0" smtClean="0">
                <a:solidFill>
                  <a:srgbClr val="00B0F0"/>
                </a:solidFill>
                <a:latin typeface="Aharoni" panose="02010803020104030203" pitchFamily="2" charset="-79"/>
                <a:cs typeface="Aharoni" panose="02010803020104030203" pitchFamily="2" charset="-79"/>
              </a:rPr>
              <a:t>ncreasing </a:t>
            </a:r>
            <a:r>
              <a:rPr lang="en-GB" sz="6000" dirty="0" smtClean="0">
                <a:solidFill>
                  <a:schemeClr val="bg1"/>
                </a:solidFill>
                <a:latin typeface="Aharoni" panose="02010803020104030203" pitchFamily="2" charset="-79"/>
                <a:cs typeface="Aharoni" panose="02010803020104030203" pitchFamily="2" charset="-79"/>
              </a:rPr>
              <a:t>User Expectations </a:t>
            </a:r>
            <a:endParaRPr lang="en-GB" sz="6000" dirty="0">
              <a:solidFill>
                <a:schemeClr val="bg1"/>
              </a:solidFill>
              <a:latin typeface="Aharoni" panose="02010803020104030203" pitchFamily="2" charset="-79"/>
              <a:cs typeface="Aharoni" panose="02010803020104030203" pitchFamily="2" charset="-79"/>
            </a:endParaRPr>
          </a:p>
        </p:txBody>
      </p:sp>
      <p:sp>
        <p:nvSpPr>
          <p:cNvPr id="12" name="TextBox 11"/>
          <p:cNvSpPr txBox="1"/>
          <p:nvPr/>
        </p:nvSpPr>
        <p:spPr>
          <a:xfrm rot="16200000">
            <a:off x="11108726" y="4493223"/>
            <a:ext cx="1569308" cy="338554"/>
          </a:xfrm>
          <a:prstGeom prst="rect">
            <a:avLst/>
          </a:prstGeom>
          <a:noFill/>
        </p:spPr>
        <p:txBody>
          <a:bodyPr wrap="square" rtlCol="0">
            <a:spAutoFit/>
          </a:bodyPr>
          <a:lstStyle/>
          <a:p>
            <a:r>
              <a:rPr lang="en-GB" sz="1600" dirty="0" smtClean="0">
                <a:solidFill>
                  <a:schemeClr val="bg1"/>
                </a:solidFill>
              </a:rPr>
              <a:t>Image: </a:t>
            </a:r>
            <a:r>
              <a:rPr lang="en-GB" sz="1600" b="1" dirty="0" err="1" smtClean="0">
                <a:solidFill>
                  <a:schemeClr val="bg1"/>
                </a:solidFill>
                <a:latin typeface="REZ" pitchFamily="2" charset="0"/>
              </a:rPr>
              <a:t>pi</a:t>
            </a:r>
            <a:r>
              <a:rPr lang="en-GB" sz="1600" b="1" dirty="0" err="1" smtClean="0">
                <a:solidFill>
                  <a:schemeClr val="bg1"/>
                </a:solidFill>
              </a:rPr>
              <a:t>x</a:t>
            </a:r>
            <a:r>
              <a:rPr lang="en-GB" sz="1600" b="1" dirty="0" err="1" smtClean="0">
                <a:solidFill>
                  <a:schemeClr val="bg1"/>
                </a:solidFill>
                <a:latin typeface="REZ" pitchFamily="2" charset="0"/>
              </a:rPr>
              <a:t>abay</a:t>
            </a:r>
            <a:endParaRPr lang="en-GB" sz="1600" b="1" dirty="0"/>
          </a:p>
        </p:txBody>
      </p:sp>
      <p:sp>
        <p:nvSpPr>
          <p:cNvPr id="13" name="Rectangle 12"/>
          <p:cNvSpPr/>
          <p:nvPr/>
        </p:nvSpPr>
        <p:spPr>
          <a:xfrm>
            <a:off x="0" y="5533696"/>
            <a:ext cx="12192000" cy="132430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484" y="5802995"/>
            <a:ext cx="1696054" cy="786992"/>
          </a:xfrm>
          <a:prstGeom prst="rect">
            <a:avLst/>
          </a:prstGeom>
        </p:spPr>
      </p:pic>
      <p:sp>
        <p:nvSpPr>
          <p:cNvPr id="14" name="TextBox 13"/>
          <p:cNvSpPr txBox="1"/>
          <p:nvPr/>
        </p:nvSpPr>
        <p:spPr>
          <a:xfrm>
            <a:off x="5736391" y="1435848"/>
            <a:ext cx="5740905" cy="646331"/>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with no additional budget</a:t>
            </a:r>
            <a:endPar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11" name="Rectangle 10"/>
          <p:cNvSpPr/>
          <p:nvPr/>
        </p:nvSpPr>
        <p:spPr>
          <a:xfrm>
            <a:off x="5449999" y="6043102"/>
            <a:ext cx="6742001" cy="341931"/>
          </a:xfrm>
          <a:prstGeom prst="rect">
            <a:avLst/>
          </a:prstGeom>
        </p:spPr>
        <p:txBody>
          <a:bodyPr wrap="square">
            <a:spAutoFit/>
          </a:bodyPr>
          <a:lstStyle/>
          <a:p>
            <a:r>
              <a:rPr lang="en-GB" sz="1600" dirty="0" smtClean="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Alison </a:t>
            </a:r>
            <a:r>
              <a:rPr lang="en-GB" sz="1600" dirty="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Craig </a:t>
            </a:r>
            <a:r>
              <a:rPr lang="en-GB" sz="1600" dirty="0" smtClean="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&amp; </a:t>
            </a:r>
            <a:r>
              <a:rPr lang="en-GB" sz="1600" dirty="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David Moore</a:t>
            </a:r>
            <a:r>
              <a:rPr lang="en-GB" sz="1600" dirty="0" smtClean="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 | @</a:t>
            </a:r>
            <a:r>
              <a:rPr lang="en-GB" sz="1600" dirty="0" err="1" smtClean="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HullUni_Library</a:t>
            </a:r>
            <a:r>
              <a:rPr lang="en-GB" sz="1600" dirty="0" smtClean="0">
                <a:solidFill>
                  <a:schemeClr val="bg1"/>
                </a:solidFill>
                <a:latin typeface="Kozuka Gothic Pr6N EL" panose="020B0200000000000000" pitchFamily="34" charset="-128"/>
                <a:ea typeface="Kozuka Gothic Pr6N EL" panose="020B0200000000000000" pitchFamily="34" charset="-128"/>
                <a:cs typeface="CordiaUPC" panose="020B0304020202020204" pitchFamily="34" charset="-34"/>
              </a:rPr>
              <a:t> | #CSGUK18 | 26/11/18</a:t>
            </a:r>
          </a:p>
        </p:txBody>
      </p:sp>
    </p:spTree>
    <p:extLst>
      <p:ext uri="{BB962C8B-B14F-4D97-AF65-F5344CB8AC3E}">
        <p14:creationId xmlns:p14="http://schemas.microsoft.com/office/powerpoint/2010/main" val="459984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4537D0-353A-4847-916A-81A7421A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347980" y="531693"/>
            <a:ext cx="11350034" cy="1446550"/>
          </a:xfrm>
          <a:prstGeom prst="rect">
            <a:avLst/>
          </a:prstGeom>
          <a:noFill/>
        </p:spPr>
        <p:txBody>
          <a:bodyPr wrap="square" rtlCol="0">
            <a:spAutoFit/>
          </a:bodyPr>
          <a:lstStyle/>
          <a:p>
            <a:r>
              <a:rPr lang="en-GB" sz="8800" dirty="0" smtClean="0">
                <a:solidFill>
                  <a:schemeClr val="bg1"/>
                </a:solidFill>
                <a:latin typeface="Aharoni" panose="02010803020104030203" pitchFamily="2" charset="-79"/>
                <a:cs typeface="Aharoni" panose="02010803020104030203" pitchFamily="2" charset="-79"/>
              </a:rPr>
              <a:t>The case for </a:t>
            </a:r>
            <a:r>
              <a:rPr lang="en-GB" sz="8800" dirty="0" smtClean="0">
                <a:solidFill>
                  <a:srgbClr val="00B0F0"/>
                </a:solidFill>
                <a:latin typeface="Aharoni" panose="02010803020104030203" pitchFamily="2" charset="-79"/>
                <a:cs typeface="Aharoni" panose="02010803020104030203" pitchFamily="2" charset="-79"/>
              </a:rPr>
              <a:t>change</a:t>
            </a:r>
            <a:endParaRPr lang="en-GB" sz="8800" dirty="0">
              <a:solidFill>
                <a:srgbClr val="00B0F0"/>
              </a:solidFill>
              <a:latin typeface="Aharoni" panose="02010803020104030203" pitchFamily="2" charset="-79"/>
              <a:cs typeface="Aharoni" panose="02010803020104030203" pitchFamily="2" charset="-79"/>
            </a:endParaRPr>
          </a:p>
        </p:txBody>
      </p:sp>
      <p:sp>
        <p:nvSpPr>
          <p:cNvPr id="10" name="TextBox 9"/>
          <p:cNvSpPr txBox="1"/>
          <p:nvPr/>
        </p:nvSpPr>
        <p:spPr>
          <a:xfrm>
            <a:off x="470708" y="2066468"/>
            <a:ext cx="10136331" cy="1200329"/>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A developing </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building,  </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new leaders, developing </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teams and </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higher </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expectations</a:t>
            </a:r>
            <a:endPar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11" name="TextBox 10"/>
          <p:cNvSpPr txBox="1"/>
          <p:nvPr/>
        </p:nvSpPr>
        <p:spPr>
          <a:xfrm rot="16200000">
            <a:off x="11108726" y="5785995"/>
            <a:ext cx="1569308" cy="338554"/>
          </a:xfrm>
          <a:prstGeom prst="rect">
            <a:avLst/>
          </a:prstGeom>
          <a:noFill/>
        </p:spPr>
        <p:txBody>
          <a:bodyPr wrap="square" rtlCol="0">
            <a:spAutoFit/>
          </a:bodyPr>
          <a:lstStyle/>
          <a:p>
            <a:r>
              <a:rPr lang="en-GB" sz="1600" dirty="0" smtClean="0">
                <a:solidFill>
                  <a:schemeClr val="bg1"/>
                </a:solidFill>
              </a:rPr>
              <a:t>Image: </a:t>
            </a:r>
            <a:r>
              <a:rPr lang="en-GB" sz="1600" b="1" dirty="0" err="1" smtClean="0">
                <a:solidFill>
                  <a:schemeClr val="bg1"/>
                </a:solidFill>
                <a:latin typeface="REZ" pitchFamily="2" charset="0"/>
              </a:rPr>
              <a:t>pi</a:t>
            </a:r>
            <a:r>
              <a:rPr lang="en-GB" sz="1600" b="1" dirty="0" err="1" smtClean="0">
                <a:solidFill>
                  <a:schemeClr val="bg1"/>
                </a:solidFill>
              </a:rPr>
              <a:t>x</a:t>
            </a:r>
            <a:r>
              <a:rPr lang="en-GB" sz="1600" b="1" dirty="0" err="1" smtClean="0">
                <a:solidFill>
                  <a:schemeClr val="bg1"/>
                </a:solidFill>
                <a:latin typeface="REZ" pitchFamily="2" charset="0"/>
              </a:rPr>
              <a:t>abay</a:t>
            </a:r>
            <a:endParaRPr lang="en-GB" sz="1600" b="1" dirty="0"/>
          </a:p>
        </p:txBody>
      </p:sp>
    </p:spTree>
    <p:extLst>
      <p:ext uri="{BB962C8B-B14F-4D97-AF65-F5344CB8AC3E}">
        <p14:creationId xmlns:p14="http://schemas.microsoft.com/office/powerpoint/2010/main" val="32177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930A11-3ABE-479B-A506-0B9019C07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483377" y="388414"/>
            <a:ext cx="7241726" cy="2800767"/>
          </a:xfrm>
          <a:prstGeom prst="rect">
            <a:avLst/>
          </a:prstGeom>
          <a:noFill/>
        </p:spPr>
        <p:txBody>
          <a:bodyPr wrap="square" rtlCol="0">
            <a:spAutoFit/>
          </a:bodyPr>
          <a:lstStyle/>
          <a:p>
            <a:r>
              <a:rPr lang="en-GB" sz="8800" dirty="0" smtClean="0">
                <a:solidFill>
                  <a:schemeClr val="bg1"/>
                </a:solidFill>
                <a:latin typeface="Aharoni" panose="02010803020104030203" pitchFamily="2" charset="-79"/>
                <a:cs typeface="Aharoni" panose="02010803020104030203" pitchFamily="2" charset="-79"/>
              </a:rPr>
              <a:t>The start of our </a:t>
            </a:r>
            <a:r>
              <a:rPr lang="en-GB" sz="8800" dirty="0" smtClean="0">
                <a:solidFill>
                  <a:srgbClr val="00B0F0"/>
                </a:solidFill>
                <a:latin typeface="Aharoni" panose="02010803020104030203" pitchFamily="2" charset="-79"/>
                <a:cs typeface="Aharoni" panose="02010803020104030203" pitchFamily="2" charset="-79"/>
              </a:rPr>
              <a:t>journey</a:t>
            </a:r>
            <a:endParaRPr lang="en-GB" sz="8800" dirty="0">
              <a:solidFill>
                <a:srgbClr val="00B0F0"/>
              </a:solidFill>
              <a:latin typeface="Aharoni" panose="02010803020104030203" pitchFamily="2" charset="-79"/>
              <a:cs typeface="Aharoni" panose="02010803020104030203" pitchFamily="2" charset="-79"/>
            </a:endParaRPr>
          </a:p>
        </p:txBody>
      </p:sp>
      <p:sp>
        <p:nvSpPr>
          <p:cNvPr id="12" name="TextBox 11"/>
          <p:cNvSpPr txBox="1"/>
          <p:nvPr/>
        </p:nvSpPr>
        <p:spPr>
          <a:xfrm>
            <a:off x="581068" y="3201585"/>
            <a:ext cx="6235368" cy="1754326"/>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Business need, recruitment</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 working patterns and contract changes</a:t>
            </a:r>
            <a:endPar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13" name="TextBox 12"/>
          <p:cNvSpPr txBox="1"/>
          <p:nvPr/>
        </p:nvSpPr>
        <p:spPr>
          <a:xfrm rot="16200000">
            <a:off x="11108726" y="5785995"/>
            <a:ext cx="1569308" cy="338554"/>
          </a:xfrm>
          <a:prstGeom prst="rect">
            <a:avLst/>
          </a:prstGeom>
          <a:noFill/>
        </p:spPr>
        <p:txBody>
          <a:bodyPr wrap="square" rtlCol="0">
            <a:spAutoFit/>
          </a:bodyPr>
          <a:lstStyle/>
          <a:p>
            <a:r>
              <a:rPr lang="en-GB" sz="1600" dirty="0" smtClean="0">
                <a:solidFill>
                  <a:schemeClr val="bg1"/>
                </a:solidFill>
              </a:rPr>
              <a:t>Image: </a:t>
            </a:r>
            <a:r>
              <a:rPr lang="en-GB" sz="1600" b="1" dirty="0" err="1" smtClean="0">
                <a:solidFill>
                  <a:schemeClr val="bg1"/>
                </a:solidFill>
                <a:latin typeface="REZ" pitchFamily="2" charset="0"/>
              </a:rPr>
              <a:t>pi</a:t>
            </a:r>
            <a:r>
              <a:rPr lang="en-GB" sz="1600" b="1" dirty="0" err="1" smtClean="0">
                <a:solidFill>
                  <a:schemeClr val="bg1"/>
                </a:solidFill>
              </a:rPr>
              <a:t>x</a:t>
            </a:r>
            <a:r>
              <a:rPr lang="en-GB" sz="1600" b="1" dirty="0" err="1" smtClean="0">
                <a:solidFill>
                  <a:schemeClr val="bg1"/>
                </a:solidFill>
                <a:latin typeface="REZ" pitchFamily="2" charset="0"/>
              </a:rPr>
              <a:t>abay</a:t>
            </a:r>
            <a:endParaRPr lang="en-GB" sz="1600" b="1" dirty="0"/>
          </a:p>
        </p:txBody>
      </p:sp>
    </p:spTree>
    <p:extLst>
      <p:ext uri="{BB962C8B-B14F-4D97-AF65-F5344CB8AC3E}">
        <p14:creationId xmlns:p14="http://schemas.microsoft.com/office/powerpoint/2010/main" val="1949148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615993" y="563224"/>
            <a:ext cx="7645137" cy="2554545"/>
          </a:xfrm>
          <a:prstGeom prst="rect">
            <a:avLst/>
          </a:prstGeom>
          <a:noFill/>
        </p:spPr>
        <p:txBody>
          <a:bodyPr wrap="square" rtlCol="0">
            <a:spAutoFit/>
          </a:bodyPr>
          <a:lstStyle/>
          <a:p>
            <a:r>
              <a:rPr lang="en-GB" sz="8000" dirty="0" smtClean="0">
                <a:solidFill>
                  <a:schemeClr val="bg1"/>
                </a:solidFill>
                <a:latin typeface="Aharoni" panose="02010803020104030203" pitchFamily="2" charset="-79"/>
                <a:cs typeface="Aharoni" panose="02010803020104030203" pitchFamily="2" charset="-79"/>
              </a:rPr>
              <a:t>Consultation &amp; </a:t>
            </a:r>
            <a:r>
              <a:rPr lang="en-GB" sz="8000" dirty="0" smtClean="0">
                <a:solidFill>
                  <a:srgbClr val="00B0F0"/>
                </a:solidFill>
                <a:latin typeface="Aharoni" panose="02010803020104030203" pitchFamily="2" charset="-79"/>
                <a:cs typeface="Aharoni" panose="02010803020104030203" pitchFamily="2" charset="-79"/>
              </a:rPr>
              <a:t>engagement</a:t>
            </a:r>
            <a:r>
              <a:rPr lang="en-GB" sz="8000" dirty="0" smtClean="0">
                <a:solidFill>
                  <a:srgbClr val="C33232"/>
                </a:solidFill>
                <a:latin typeface="Aharoni" panose="02010803020104030203" pitchFamily="2" charset="-79"/>
                <a:cs typeface="Aharoni" panose="02010803020104030203" pitchFamily="2" charset="-79"/>
              </a:rPr>
              <a:t> </a:t>
            </a:r>
            <a:endParaRPr lang="en-GB" sz="8000" dirty="0">
              <a:solidFill>
                <a:srgbClr val="C33232"/>
              </a:solidFill>
              <a:latin typeface="Aharoni" panose="02010803020104030203" pitchFamily="2" charset="-79"/>
              <a:cs typeface="Aharoni" panose="02010803020104030203" pitchFamily="2" charset="-79"/>
            </a:endParaRPr>
          </a:p>
        </p:txBody>
      </p:sp>
      <p:sp>
        <p:nvSpPr>
          <p:cNvPr id="10" name="TextBox 9"/>
          <p:cNvSpPr txBox="1"/>
          <p:nvPr/>
        </p:nvSpPr>
        <p:spPr>
          <a:xfrm>
            <a:off x="707191" y="3248881"/>
            <a:ext cx="8452574" cy="646331"/>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...and trade union recruitment </a:t>
            </a:r>
            <a:endPar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14" name="TextBox 13"/>
          <p:cNvSpPr txBox="1"/>
          <p:nvPr/>
        </p:nvSpPr>
        <p:spPr>
          <a:xfrm>
            <a:off x="8849709" y="6467647"/>
            <a:ext cx="3310759" cy="338554"/>
          </a:xfrm>
          <a:prstGeom prst="rect">
            <a:avLst/>
          </a:prstGeom>
          <a:noFill/>
        </p:spPr>
        <p:txBody>
          <a:bodyPr wrap="square" rtlCol="0">
            <a:spAutoFit/>
          </a:bodyPr>
          <a:lstStyle/>
          <a:p>
            <a:r>
              <a:rPr lang="nb-NO" sz="800" dirty="0">
                <a:solidFill>
                  <a:schemeClr val="bg1"/>
                </a:solidFill>
              </a:rPr>
              <a:t>Briefing - d0ppler https://www.flickr.com/photos/d0ppler/2572684236/ </a:t>
            </a:r>
          </a:p>
          <a:p>
            <a:r>
              <a:rPr lang="nb-NO" sz="800" dirty="0">
                <a:solidFill>
                  <a:schemeClr val="bg1"/>
                </a:solidFill>
              </a:rPr>
              <a:t>https://creativecommons.org/licenses/by-nc/2.0/</a:t>
            </a:r>
            <a:endParaRPr lang="en-GB" sz="800" dirty="0">
              <a:solidFill>
                <a:schemeClr val="bg1"/>
              </a:solidFill>
            </a:endParaRPr>
          </a:p>
        </p:txBody>
      </p:sp>
    </p:spTree>
    <p:extLst>
      <p:ext uri="{BB962C8B-B14F-4D97-AF65-F5344CB8AC3E}">
        <p14:creationId xmlns:p14="http://schemas.microsoft.com/office/powerpoint/2010/main" val="828613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3457C43-A28A-49D3-B873-CD33A6C67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B1D0D2A0-19AB-4A4B-9C38-806B3308D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615993" y="563224"/>
            <a:ext cx="7645137" cy="2554545"/>
          </a:xfrm>
          <a:prstGeom prst="rect">
            <a:avLst/>
          </a:prstGeom>
          <a:noFill/>
        </p:spPr>
        <p:txBody>
          <a:bodyPr wrap="square" rtlCol="0">
            <a:spAutoFit/>
          </a:bodyPr>
          <a:lstStyle/>
          <a:p>
            <a:r>
              <a:rPr lang="en-GB" sz="8000" dirty="0" smtClean="0">
                <a:solidFill>
                  <a:schemeClr val="bg1"/>
                </a:solidFill>
                <a:latin typeface="Aharoni" panose="02010803020104030203" pitchFamily="2" charset="-79"/>
                <a:cs typeface="Aharoni" panose="02010803020104030203" pitchFamily="2" charset="-79"/>
              </a:rPr>
              <a:t>Taking the </a:t>
            </a:r>
            <a:r>
              <a:rPr lang="en-GB" sz="8000" dirty="0" smtClean="0">
                <a:solidFill>
                  <a:srgbClr val="00B0F0"/>
                </a:solidFill>
                <a:latin typeface="Aharoni" panose="02010803020104030203" pitchFamily="2" charset="-79"/>
                <a:cs typeface="Aharoni" panose="02010803020104030203" pitchFamily="2" charset="-79"/>
              </a:rPr>
              <a:t>Final</a:t>
            </a:r>
            <a:r>
              <a:rPr lang="en-GB" sz="8000" dirty="0" smtClean="0">
                <a:solidFill>
                  <a:schemeClr val="bg1">
                    <a:lumMod val="95000"/>
                  </a:schemeClr>
                </a:solidFill>
                <a:latin typeface="Aharoni" panose="02010803020104030203" pitchFamily="2" charset="-79"/>
                <a:cs typeface="Aharoni" panose="02010803020104030203" pitchFamily="2" charset="-79"/>
              </a:rPr>
              <a:t> </a:t>
            </a:r>
            <a:r>
              <a:rPr lang="en-GB" sz="8000" dirty="0" smtClean="0">
                <a:solidFill>
                  <a:schemeClr val="bg1"/>
                </a:solidFill>
                <a:latin typeface="Aharoni" panose="02010803020104030203" pitchFamily="2" charset="-79"/>
                <a:cs typeface="Aharoni" panose="02010803020104030203" pitchFamily="2" charset="-79"/>
              </a:rPr>
              <a:t>steps</a:t>
            </a:r>
            <a:endParaRPr lang="en-GB" sz="8000" dirty="0">
              <a:solidFill>
                <a:schemeClr val="bg1"/>
              </a:solidFill>
              <a:latin typeface="Aharoni" panose="02010803020104030203" pitchFamily="2" charset="-79"/>
              <a:cs typeface="Aharoni" panose="02010803020104030203" pitchFamily="2" charset="-79"/>
            </a:endParaRPr>
          </a:p>
        </p:txBody>
      </p:sp>
      <p:sp>
        <p:nvSpPr>
          <p:cNvPr id="11" name="TextBox 10"/>
          <p:cNvSpPr txBox="1"/>
          <p:nvPr/>
        </p:nvSpPr>
        <p:spPr>
          <a:xfrm>
            <a:off x="691425" y="3233117"/>
            <a:ext cx="6490771" cy="1200329"/>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Consultation, close </a:t>
            </a:r>
            <a:r>
              <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TU joint </a:t>
            </a:r>
            <a:r>
              <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working and </a:t>
            </a:r>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disputes </a:t>
            </a:r>
            <a:endPar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13" name="TextBox 12"/>
          <p:cNvSpPr txBox="1"/>
          <p:nvPr/>
        </p:nvSpPr>
        <p:spPr>
          <a:xfrm rot="16200000">
            <a:off x="11108726" y="5785995"/>
            <a:ext cx="1569308" cy="338554"/>
          </a:xfrm>
          <a:prstGeom prst="rect">
            <a:avLst/>
          </a:prstGeom>
          <a:noFill/>
        </p:spPr>
        <p:txBody>
          <a:bodyPr wrap="square" rtlCol="0">
            <a:spAutoFit/>
          </a:bodyPr>
          <a:lstStyle/>
          <a:p>
            <a:r>
              <a:rPr lang="en-GB" sz="1600" dirty="0" smtClean="0">
                <a:solidFill>
                  <a:schemeClr val="bg1"/>
                </a:solidFill>
              </a:rPr>
              <a:t>Image: </a:t>
            </a:r>
            <a:r>
              <a:rPr lang="en-GB" sz="1600" b="1" dirty="0" err="1" smtClean="0">
                <a:solidFill>
                  <a:schemeClr val="bg1"/>
                </a:solidFill>
                <a:latin typeface="REZ" pitchFamily="2" charset="0"/>
              </a:rPr>
              <a:t>pi</a:t>
            </a:r>
            <a:r>
              <a:rPr lang="en-GB" sz="1600" b="1" dirty="0" err="1" smtClean="0">
                <a:solidFill>
                  <a:schemeClr val="bg1"/>
                </a:solidFill>
              </a:rPr>
              <a:t>x</a:t>
            </a:r>
            <a:r>
              <a:rPr lang="en-GB" sz="1600" b="1" dirty="0" err="1" smtClean="0">
                <a:solidFill>
                  <a:schemeClr val="bg1"/>
                </a:solidFill>
                <a:latin typeface="REZ" pitchFamily="2" charset="0"/>
              </a:rPr>
              <a:t>abay</a:t>
            </a:r>
            <a:endParaRPr lang="en-GB" sz="1600" b="1" dirty="0"/>
          </a:p>
        </p:txBody>
      </p:sp>
    </p:spTree>
    <p:extLst>
      <p:ext uri="{BB962C8B-B14F-4D97-AF65-F5344CB8AC3E}">
        <p14:creationId xmlns:p14="http://schemas.microsoft.com/office/powerpoint/2010/main" val="3718642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489B89-BB9A-4D6C-A9CC-709AF1DCC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81067" y="2870509"/>
            <a:ext cx="9761112" cy="1200329"/>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Everything is Awesome - Everything is cool when you’re part of a team – </a:t>
            </a:r>
            <a:r>
              <a:rPr lang="en-GB" sz="3600" i="1"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Well,  almost </a:t>
            </a:r>
            <a:endParaRPr lang="en-GB" sz="3600" i="1"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9" name="TextBox 8"/>
          <p:cNvSpPr txBox="1"/>
          <p:nvPr/>
        </p:nvSpPr>
        <p:spPr>
          <a:xfrm>
            <a:off x="537165" y="247914"/>
            <a:ext cx="9095566" cy="2554545"/>
          </a:xfrm>
          <a:prstGeom prst="rect">
            <a:avLst/>
          </a:prstGeom>
          <a:noFill/>
        </p:spPr>
        <p:txBody>
          <a:bodyPr wrap="square" rtlCol="0">
            <a:spAutoFit/>
          </a:bodyPr>
          <a:lstStyle/>
          <a:p>
            <a:r>
              <a:rPr lang="en-GB" sz="8000" dirty="0" smtClean="0">
                <a:solidFill>
                  <a:schemeClr val="bg1"/>
                </a:solidFill>
                <a:latin typeface="Aharoni" panose="02010803020104030203" pitchFamily="2" charset="-79"/>
                <a:cs typeface="Aharoni" panose="02010803020104030203" pitchFamily="2" charset="-79"/>
              </a:rPr>
              <a:t>So,  what has the </a:t>
            </a:r>
            <a:r>
              <a:rPr lang="en-GB" sz="8000" dirty="0" smtClean="0">
                <a:solidFill>
                  <a:srgbClr val="00B0F0"/>
                </a:solidFill>
                <a:latin typeface="Aharoni" panose="02010803020104030203" pitchFamily="2" charset="-79"/>
                <a:cs typeface="Aharoni" panose="02010803020104030203" pitchFamily="2" charset="-79"/>
              </a:rPr>
              <a:t>impact</a:t>
            </a:r>
            <a:r>
              <a:rPr lang="en-GB" sz="8000" dirty="0" smtClean="0">
                <a:solidFill>
                  <a:schemeClr val="bg1"/>
                </a:solidFill>
                <a:latin typeface="Aharoni" panose="02010803020104030203" pitchFamily="2" charset="-79"/>
                <a:cs typeface="Aharoni" panose="02010803020104030203" pitchFamily="2" charset="-79"/>
              </a:rPr>
              <a:t> been?</a:t>
            </a:r>
            <a:endParaRPr lang="en-GB" sz="8000" dirty="0">
              <a:solidFill>
                <a:schemeClr val="bg1"/>
              </a:solidFill>
              <a:latin typeface="Aharoni" panose="02010803020104030203" pitchFamily="2" charset="-79"/>
              <a:cs typeface="Aharoni" panose="02010803020104030203" pitchFamily="2" charset="-79"/>
            </a:endParaRPr>
          </a:p>
        </p:txBody>
      </p:sp>
      <p:sp>
        <p:nvSpPr>
          <p:cNvPr id="6" name="TextBox 5"/>
          <p:cNvSpPr txBox="1"/>
          <p:nvPr/>
        </p:nvSpPr>
        <p:spPr>
          <a:xfrm rot="16200000">
            <a:off x="10983985" y="5661253"/>
            <a:ext cx="1818792" cy="338554"/>
          </a:xfrm>
          <a:prstGeom prst="rect">
            <a:avLst/>
          </a:prstGeom>
          <a:noFill/>
        </p:spPr>
        <p:txBody>
          <a:bodyPr wrap="square" rtlCol="0">
            <a:spAutoFit/>
          </a:bodyPr>
          <a:lstStyle/>
          <a:p>
            <a:r>
              <a:rPr lang="en-GB" sz="1600" dirty="0" smtClean="0">
                <a:solidFill>
                  <a:schemeClr val="bg1"/>
                </a:solidFill>
              </a:rPr>
              <a:t>Image: </a:t>
            </a:r>
            <a:r>
              <a:rPr lang="en-GB" sz="1600" b="1" dirty="0" smtClean="0">
                <a:solidFill>
                  <a:schemeClr val="bg1"/>
                </a:solidFill>
              </a:rPr>
              <a:t>Carl Barrow</a:t>
            </a:r>
            <a:endParaRPr lang="en-GB" sz="1600" b="1" dirty="0"/>
          </a:p>
        </p:txBody>
      </p:sp>
    </p:spTree>
    <p:extLst>
      <p:ext uri="{BB962C8B-B14F-4D97-AF65-F5344CB8AC3E}">
        <p14:creationId xmlns:p14="http://schemas.microsoft.com/office/powerpoint/2010/main" val="1631721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F4A7186-DD81-496F-86E4-19D683575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615993" y="563224"/>
            <a:ext cx="9095566" cy="1323439"/>
          </a:xfrm>
          <a:prstGeom prst="rect">
            <a:avLst/>
          </a:prstGeom>
          <a:noFill/>
        </p:spPr>
        <p:txBody>
          <a:bodyPr wrap="square" rtlCol="0">
            <a:spAutoFit/>
          </a:bodyPr>
          <a:lstStyle/>
          <a:p>
            <a:r>
              <a:rPr lang="en-GB" sz="8000" dirty="0" smtClean="0">
                <a:solidFill>
                  <a:schemeClr val="bg1"/>
                </a:solidFill>
                <a:latin typeface="Aharoni" panose="02010803020104030203" pitchFamily="2" charset="-79"/>
                <a:cs typeface="Aharoni" panose="02010803020104030203" pitchFamily="2" charset="-79"/>
              </a:rPr>
              <a:t>Over to </a:t>
            </a:r>
            <a:r>
              <a:rPr lang="en-GB" sz="8000" dirty="0" smtClean="0">
                <a:solidFill>
                  <a:srgbClr val="00B0F0"/>
                </a:solidFill>
                <a:latin typeface="Aharoni" panose="02010803020104030203" pitchFamily="2" charset="-79"/>
                <a:cs typeface="Aharoni" panose="02010803020104030203" pitchFamily="2" charset="-79"/>
              </a:rPr>
              <a:t>YOU</a:t>
            </a:r>
            <a:endParaRPr lang="en-GB" sz="8000" dirty="0">
              <a:solidFill>
                <a:srgbClr val="00B0F0"/>
              </a:solidFill>
              <a:latin typeface="Aharoni" panose="02010803020104030203" pitchFamily="2" charset="-79"/>
              <a:cs typeface="Aharoni" panose="02010803020104030203" pitchFamily="2" charset="-79"/>
            </a:endParaRPr>
          </a:p>
        </p:txBody>
      </p:sp>
      <p:sp>
        <p:nvSpPr>
          <p:cNvPr id="10" name="TextBox 9"/>
          <p:cNvSpPr txBox="1"/>
          <p:nvPr/>
        </p:nvSpPr>
        <p:spPr>
          <a:xfrm>
            <a:off x="707191" y="1908812"/>
            <a:ext cx="8452574" cy="646331"/>
          </a:xfrm>
          <a:prstGeom prst="rect">
            <a:avLst/>
          </a:prstGeom>
          <a:noFill/>
        </p:spPr>
        <p:txBody>
          <a:bodyPr wrap="square" rtlCol="0">
            <a:spAutoFit/>
          </a:bodyPr>
          <a:lstStyle/>
          <a:p>
            <a:r>
              <a:rPr lang="en-GB" sz="3600" dirty="0" smtClean="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rPr>
              <a:t>Any questions or thoughts?</a:t>
            </a:r>
            <a:endParaRPr lang="en-GB" sz="3600" dirty="0">
              <a:solidFill>
                <a:schemeClr val="bg1"/>
              </a:solidFill>
              <a:latin typeface="Kozuka Gothic Pro L" panose="020B0200000000000000" pitchFamily="34" charset="-128"/>
              <a:ea typeface="Kozuka Gothic Pro L" panose="020B0200000000000000" pitchFamily="34" charset="-128"/>
              <a:cs typeface="Aharoni" panose="02010803020104030203" pitchFamily="2" charset="-79"/>
            </a:endParaRPr>
          </a:p>
        </p:txBody>
      </p:sp>
      <p:sp>
        <p:nvSpPr>
          <p:cNvPr id="11" name="TextBox 10"/>
          <p:cNvSpPr txBox="1"/>
          <p:nvPr/>
        </p:nvSpPr>
        <p:spPr>
          <a:xfrm rot="16200000">
            <a:off x="11108726" y="5785995"/>
            <a:ext cx="1569308" cy="338554"/>
          </a:xfrm>
          <a:prstGeom prst="rect">
            <a:avLst/>
          </a:prstGeom>
          <a:noFill/>
        </p:spPr>
        <p:txBody>
          <a:bodyPr wrap="square" rtlCol="0">
            <a:spAutoFit/>
          </a:bodyPr>
          <a:lstStyle/>
          <a:p>
            <a:r>
              <a:rPr lang="en-GB" sz="1600" dirty="0" smtClean="0">
                <a:solidFill>
                  <a:schemeClr val="bg1"/>
                </a:solidFill>
              </a:rPr>
              <a:t>Image: </a:t>
            </a:r>
            <a:r>
              <a:rPr lang="en-GB" sz="1600" b="1" dirty="0" err="1" smtClean="0">
                <a:solidFill>
                  <a:schemeClr val="bg1"/>
                </a:solidFill>
                <a:latin typeface="REZ" pitchFamily="2" charset="0"/>
              </a:rPr>
              <a:t>pi</a:t>
            </a:r>
            <a:r>
              <a:rPr lang="en-GB" sz="1600" b="1" dirty="0" err="1" smtClean="0">
                <a:solidFill>
                  <a:schemeClr val="bg1"/>
                </a:solidFill>
              </a:rPr>
              <a:t>x</a:t>
            </a:r>
            <a:r>
              <a:rPr lang="en-GB" sz="1600" b="1" dirty="0" err="1" smtClean="0">
                <a:solidFill>
                  <a:schemeClr val="bg1"/>
                </a:solidFill>
                <a:latin typeface="REZ" pitchFamily="2" charset="0"/>
              </a:rPr>
              <a:t>abay</a:t>
            </a:r>
            <a:endParaRPr lang="en-GB" sz="1600" b="1" dirty="0"/>
          </a:p>
        </p:txBody>
      </p:sp>
    </p:spTree>
    <p:extLst>
      <p:ext uri="{BB962C8B-B14F-4D97-AF65-F5344CB8AC3E}">
        <p14:creationId xmlns:p14="http://schemas.microsoft.com/office/powerpoint/2010/main" val="1675535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1167</Words>
  <Application>Microsoft Office PowerPoint</Application>
  <PresentationFormat>Widescreen</PresentationFormat>
  <Paragraphs>113</Paragraphs>
  <Slides>7</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Times New Roman</vt:lpstr>
      <vt:lpstr>Kozuka Gothic Pro L</vt:lpstr>
      <vt:lpstr>Aharoni</vt:lpstr>
      <vt:lpstr>REZ</vt:lpstr>
      <vt:lpstr>Symbol</vt:lpstr>
      <vt:lpstr>Kozuka Gothic Pr6N EL</vt:lpstr>
      <vt:lpstr>CordiaUPC</vt:lpstr>
      <vt:lpstr>Calibri Light</vt:lpstr>
      <vt:lpstr>SimSun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Hull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P Barrow</dc:creator>
  <cp:lastModifiedBy>Carl P Barrow</cp:lastModifiedBy>
  <cp:revision>77</cp:revision>
  <dcterms:created xsi:type="dcterms:W3CDTF">2016-12-06T14:25:48Z</dcterms:created>
  <dcterms:modified xsi:type="dcterms:W3CDTF">2018-11-22T14:59:29Z</dcterms:modified>
</cp:coreProperties>
</file>