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18"/>
  </p:notesMasterIdLst>
  <p:sldIdLst>
    <p:sldId id="256" r:id="rId6"/>
    <p:sldId id="260" r:id="rId7"/>
    <p:sldId id="270" r:id="rId8"/>
    <p:sldId id="257" r:id="rId9"/>
    <p:sldId id="258" r:id="rId10"/>
    <p:sldId id="272" r:id="rId11"/>
    <p:sldId id="273" r:id="rId12"/>
    <p:sldId id="267" r:id="rId13"/>
    <p:sldId id="261" r:id="rId14"/>
    <p:sldId id="262" r:id="rId15"/>
    <p:sldId id="27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3399FF"/>
    <a:srgbClr val="FFCC66"/>
    <a:srgbClr val="CCFFFF"/>
    <a:srgbClr val="6AF20F"/>
    <a:srgbClr val="0C2BF5"/>
    <a:srgbClr val="1459E3"/>
    <a:srgbClr val="F5750C"/>
    <a:srgbClr val="6410EB"/>
    <a:srgbClr val="ED31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AD17D-F33A-4551-B450-24A848EC5AFC}" v="38" dt="2020-02-05T12:41:24.206"/>
    <p1510:client id="{B68A563D-37D9-444B-BA27-12E2AF4537DC}" v="32" dt="2020-02-05T15:27:12.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CBBC3-C9AC-48CD-97FD-34DBBFF4507A}" type="datetimeFigureOut">
              <a:rPr lang="en-GB" smtClean="0"/>
              <a:t>07/02/2020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81CF4-D19E-459A-A932-FA8C02125B3D}" type="slidenum">
              <a:rPr lang="en-GB" smtClean="0"/>
              <a:t>‹#›</a:t>
            </a:fld>
            <a:endParaRPr lang="en-GB"/>
          </a:p>
        </p:txBody>
      </p:sp>
    </p:spTree>
    <p:extLst>
      <p:ext uri="{BB962C8B-B14F-4D97-AF65-F5344CB8AC3E}">
        <p14:creationId xmlns:p14="http://schemas.microsoft.com/office/powerpoint/2010/main" val="38389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My name’s Julia Elliot and I’m a Library Assistant, here at the University of Bristol.</a:t>
            </a:r>
          </a:p>
          <a:p>
            <a:r>
              <a:rPr lang="en-GB" sz="1200" kern="1200" dirty="0">
                <a:solidFill>
                  <a:schemeClr val="tx1"/>
                </a:solidFill>
                <a:effectLst/>
                <a:latin typeface="+mn-lt"/>
                <a:ea typeface="+mn-ea"/>
                <a:cs typeface="+mn-cs"/>
              </a:rPr>
              <a:t>This session is something between a presentation and a craft-session. It’s hands-on, because I’m going to ask you to get your hands on some books and destroy them! (It’s quite cathartic!) Don’t worry, these are all unwanted books which have been withdrawn from the library and were going to be relegated, or which were going to be sent to pulp by charity shops.</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1</a:t>
            </a:fld>
            <a:endParaRPr lang="en-GB"/>
          </a:p>
        </p:txBody>
      </p:sp>
    </p:spTree>
    <p:extLst>
      <p:ext uri="{BB962C8B-B14F-4D97-AF65-F5344CB8AC3E}">
        <p14:creationId xmlns:p14="http://schemas.microsoft.com/office/powerpoint/2010/main" val="75956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just want to round off this session with some ideas about how you can run hedgehog-making sessions in your libraries.</a:t>
            </a:r>
          </a:p>
          <a:p>
            <a:r>
              <a:rPr lang="en-GB" sz="1200" b="1" kern="1200" dirty="0">
                <a:solidFill>
                  <a:schemeClr val="tx1"/>
                </a:solidFill>
                <a:effectLst/>
                <a:latin typeface="+mn-lt"/>
                <a:ea typeface="+mn-ea"/>
                <a:cs typeface="+mn-cs"/>
              </a:rPr>
              <a:t>[READ THE SLIDE.]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10</a:t>
            </a:fld>
            <a:endParaRPr lang="en-GB"/>
          </a:p>
        </p:txBody>
      </p:sp>
    </p:spTree>
    <p:extLst>
      <p:ext uri="{BB962C8B-B14F-4D97-AF65-F5344CB8AC3E}">
        <p14:creationId xmlns:p14="http://schemas.microsoft.com/office/powerpoint/2010/main" val="171444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are the materials you’ll need.</a:t>
            </a:r>
          </a:p>
          <a:p>
            <a:r>
              <a:rPr lang="en-GB" sz="1200" b="1" kern="1200" dirty="0">
                <a:solidFill>
                  <a:schemeClr val="tx1"/>
                </a:solidFill>
                <a:effectLst/>
                <a:latin typeface="+mn-lt"/>
                <a:ea typeface="+mn-ea"/>
                <a:cs typeface="+mn-cs"/>
              </a:rPr>
              <a:t>[READ THE SLIDE.]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11</a:t>
            </a:fld>
            <a:endParaRPr lang="en-GB"/>
          </a:p>
        </p:txBody>
      </p:sp>
    </p:spTree>
    <p:extLst>
      <p:ext uri="{BB962C8B-B14F-4D97-AF65-F5344CB8AC3E}">
        <p14:creationId xmlns:p14="http://schemas.microsoft.com/office/powerpoint/2010/main" val="62609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Any questions?</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12</a:t>
            </a:fld>
            <a:endParaRPr lang="en-GB"/>
          </a:p>
        </p:txBody>
      </p:sp>
    </p:spTree>
    <p:extLst>
      <p:ext uri="{BB962C8B-B14F-4D97-AF65-F5344CB8AC3E}">
        <p14:creationId xmlns:p14="http://schemas.microsoft.com/office/powerpoint/2010/main" val="330691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show you some book-hedgehogs, which are what we’re going to make, then I’ll talk about why we’re so into them, here at the library.</a:t>
            </a:r>
          </a:p>
          <a:p>
            <a:r>
              <a:rPr lang="en-GB" sz="1200" kern="1200" dirty="0">
                <a:solidFill>
                  <a:schemeClr val="tx1"/>
                </a:solidFill>
                <a:effectLst/>
                <a:latin typeface="+mn-lt"/>
                <a:ea typeface="+mn-ea"/>
                <a:cs typeface="+mn-cs"/>
              </a:rPr>
              <a:t>Next, I’ll explain how to do it and then you’ll all have a go. You’ve got the materials there on your tables. We’re not expecting to finish them this session, but you can take them home, if you want, and finish them there.</a:t>
            </a:r>
          </a:p>
          <a:p>
            <a:r>
              <a:rPr lang="en-GB" sz="1200" kern="1200" dirty="0">
                <a:solidFill>
                  <a:schemeClr val="tx1"/>
                </a:solidFill>
                <a:effectLst/>
                <a:latin typeface="+mn-lt"/>
                <a:ea typeface="+mn-ea"/>
                <a:cs typeface="+mn-cs"/>
              </a:rPr>
              <a:t>Then we’ll have a look at how you can run making sessions in your own libraries, and round off with questions if you have any.</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2</a:t>
            </a:fld>
            <a:endParaRPr lang="en-GB"/>
          </a:p>
        </p:txBody>
      </p:sp>
    </p:spTree>
    <p:extLst>
      <p:ext uri="{BB962C8B-B14F-4D97-AF65-F5344CB8AC3E}">
        <p14:creationId xmlns:p14="http://schemas.microsoft.com/office/powerpoint/2010/main" val="279988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is a book-hedgehog?</a:t>
            </a:r>
          </a:p>
          <a:p>
            <a:r>
              <a:rPr lang="en-GB" sz="1200" kern="1200" dirty="0">
                <a:solidFill>
                  <a:schemeClr val="tx1"/>
                </a:solidFill>
                <a:effectLst/>
                <a:latin typeface="+mn-lt"/>
                <a:ea typeface="+mn-ea"/>
                <a:cs typeface="+mn-cs"/>
              </a:rPr>
              <a:t>It’s the folded pages of a book, with buttons stuck on for eyes and nose. They are very simple to make.</a:t>
            </a:r>
          </a:p>
          <a:p>
            <a:r>
              <a:rPr lang="en-GB" sz="1200" b="1" kern="1200" dirty="0">
                <a:solidFill>
                  <a:schemeClr val="tx1"/>
                </a:solidFill>
                <a:effectLst/>
                <a:latin typeface="+mn-lt"/>
                <a:ea typeface="+mn-ea"/>
                <a:cs typeface="+mn-cs"/>
              </a:rPr>
              <a:t>[SHOW A WILLS HEDGEHOG:]</a:t>
            </a:r>
            <a:r>
              <a:rPr lang="en-GB" sz="1200" kern="1200" dirty="0">
                <a:solidFill>
                  <a:schemeClr val="tx1"/>
                </a:solidFill>
                <a:effectLst/>
                <a:latin typeface="+mn-lt"/>
                <a:ea typeface="+mn-ea"/>
                <a:cs typeface="+mn-cs"/>
              </a:rPr>
              <a:t> Here’s one that now lives in the Wills Memorial Library.</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3</a:t>
            </a:fld>
            <a:endParaRPr lang="en-GB"/>
          </a:p>
        </p:txBody>
      </p:sp>
    </p:spTree>
    <p:extLst>
      <p:ext uri="{BB962C8B-B14F-4D97-AF65-F5344CB8AC3E}">
        <p14:creationId xmlns:p14="http://schemas.microsoft.com/office/powerpoint/2010/main" val="111729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here are two of them, being used as desk-tidies. They can hold pens, postcards, or anything you want.</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4</a:t>
            </a:fld>
            <a:endParaRPr lang="en-GB"/>
          </a:p>
        </p:txBody>
      </p:sp>
    </p:spTree>
    <p:extLst>
      <p:ext uri="{BB962C8B-B14F-4D97-AF65-F5344CB8AC3E}">
        <p14:creationId xmlns:p14="http://schemas.microsoft.com/office/powerpoint/2010/main" val="943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why are we into book-hedgehogs, here at the library?</a:t>
            </a:r>
          </a:p>
          <a:p>
            <a:r>
              <a:rPr lang="en-GB" sz="1200" kern="1200" dirty="0">
                <a:solidFill>
                  <a:schemeClr val="tx1"/>
                </a:solidFill>
                <a:effectLst/>
                <a:latin typeface="+mn-lt"/>
                <a:ea typeface="+mn-ea"/>
                <a:cs typeface="+mn-cs"/>
              </a:rPr>
              <a:t>We use it as a mindfulness exercise for our students.</a:t>
            </a:r>
          </a:p>
          <a:p>
            <a:r>
              <a:rPr lang="en-GB" sz="1200" kern="1200" dirty="0">
                <a:solidFill>
                  <a:schemeClr val="tx1"/>
                </a:solidFill>
                <a:effectLst/>
                <a:latin typeface="+mn-lt"/>
                <a:ea typeface="+mn-ea"/>
                <a:cs typeface="+mn-cs"/>
              </a:rPr>
              <a:t>As we all know, students in academic libraries are often very stressed, especially during exams and in the revision period beforehand.</a:t>
            </a:r>
          </a:p>
          <a:p>
            <a:r>
              <a:rPr lang="en-GB" sz="1200" kern="1200" dirty="0">
                <a:solidFill>
                  <a:schemeClr val="tx1"/>
                </a:solidFill>
                <a:effectLst/>
                <a:latin typeface="+mn-lt"/>
                <a:ea typeface="+mn-ea"/>
                <a:cs typeface="+mn-cs"/>
              </a:rPr>
              <a:t>During those times, we do our best to remind them of how to take care of themselves and where to get help. We have lots of advice and websites for them, and we also try to help in more low-key ways.</a:t>
            </a:r>
          </a:p>
          <a:p>
            <a:r>
              <a:rPr lang="en-GB" sz="1200" kern="1200" dirty="0">
                <a:solidFill>
                  <a:schemeClr val="tx1"/>
                </a:solidFill>
                <a:effectLst/>
                <a:latin typeface="+mn-lt"/>
                <a:ea typeface="+mn-ea"/>
                <a:cs typeface="+mn-cs"/>
              </a:rPr>
              <a:t>One of the things we do that is low-key is to put out tables out with activities, so that students can spend a few minutes doing something other than studying.</a:t>
            </a:r>
          </a:p>
          <a:p>
            <a:r>
              <a:rPr lang="en-GB" sz="1200" kern="1200" dirty="0">
                <a:solidFill>
                  <a:schemeClr val="tx1"/>
                </a:solidFill>
                <a:effectLst/>
                <a:latin typeface="+mn-lt"/>
                <a:ea typeface="+mn-ea"/>
                <a:cs typeface="+mn-cs"/>
              </a:rPr>
              <a:t>This gives people a chance to wind down. Doing something physical like folding paper takes people away from their screens and uses a different part of their brain. It's just a bit of fun.</a:t>
            </a:r>
          </a:p>
          <a:p>
            <a:r>
              <a:rPr lang="en-GB" sz="1200" kern="1200" dirty="0">
                <a:solidFill>
                  <a:schemeClr val="tx1"/>
                </a:solidFill>
                <a:effectLst/>
                <a:latin typeface="+mn-lt"/>
                <a:ea typeface="+mn-ea"/>
                <a:cs typeface="+mn-cs"/>
              </a:rPr>
              <a:t>On your own, you can do it whilst listening to music, a radio programme, a podcast, or a talking book. Or, you can do this with other people and have a chat at the same time.</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5</a:t>
            </a:fld>
            <a:endParaRPr lang="en-GB"/>
          </a:p>
        </p:txBody>
      </p:sp>
    </p:spTree>
    <p:extLst>
      <p:ext uri="{BB962C8B-B14F-4D97-AF65-F5344CB8AC3E}">
        <p14:creationId xmlns:p14="http://schemas.microsoft.com/office/powerpoint/2010/main" val="67218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we think about the “5 ways of Wellbeing”, we can even link this activity to some of those. The 5 ways are: connecting, being active, learning, paying attention and giving. </a:t>
            </a:r>
          </a:p>
          <a:p>
            <a:r>
              <a:rPr lang="en-GB" sz="1200" kern="1200" dirty="0">
                <a:solidFill>
                  <a:schemeClr val="tx1"/>
                </a:solidFill>
                <a:effectLst/>
                <a:latin typeface="+mn-lt"/>
                <a:ea typeface="+mn-ea"/>
                <a:cs typeface="+mn-cs"/>
              </a:rPr>
              <a:t>You can also </a:t>
            </a:r>
            <a:r>
              <a:rPr lang="en-GB" sz="1200" b="1" kern="1200" dirty="0">
                <a:solidFill>
                  <a:schemeClr val="tx1"/>
                </a:solidFill>
                <a:effectLst/>
                <a:latin typeface="+mn-lt"/>
                <a:ea typeface="+mn-ea"/>
                <a:cs typeface="+mn-cs"/>
              </a:rPr>
              <a:t>connect</a:t>
            </a:r>
            <a:r>
              <a:rPr lang="en-GB" sz="1200" kern="1200" dirty="0">
                <a:solidFill>
                  <a:schemeClr val="tx1"/>
                </a:solidFill>
                <a:effectLst/>
                <a:latin typeface="+mn-lt"/>
                <a:ea typeface="+mn-ea"/>
                <a:cs typeface="+mn-cs"/>
              </a:rPr>
              <a:t> with others while making your book-hedgehog. I would not make great claims for it being a physical </a:t>
            </a:r>
            <a:r>
              <a:rPr lang="en-GB" sz="1200" b="1" kern="1200" dirty="0">
                <a:solidFill>
                  <a:schemeClr val="tx1"/>
                </a:solidFill>
                <a:effectLst/>
                <a:latin typeface="+mn-lt"/>
                <a:ea typeface="+mn-ea"/>
                <a:cs typeface="+mn-cs"/>
              </a:rPr>
              <a:t>activity</a:t>
            </a:r>
            <a:r>
              <a:rPr lang="en-GB" sz="1200" kern="1200" dirty="0">
                <a:solidFill>
                  <a:schemeClr val="tx1"/>
                </a:solidFill>
                <a:effectLst/>
                <a:latin typeface="+mn-lt"/>
                <a:ea typeface="+mn-ea"/>
                <a:cs typeface="+mn-cs"/>
              </a:rPr>
              <a:t>, but it is at least a manual one. Similarly, what you are </a:t>
            </a:r>
            <a:r>
              <a:rPr lang="en-GB" sz="1200" b="1" kern="1200" dirty="0">
                <a:solidFill>
                  <a:schemeClr val="tx1"/>
                </a:solidFill>
                <a:effectLst/>
                <a:latin typeface="+mn-lt"/>
                <a:ea typeface="+mn-ea"/>
                <a:cs typeface="+mn-cs"/>
              </a:rPr>
              <a:t>learning</a:t>
            </a:r>
            <a:r>
              <a:rPr lang="en-GB" sz="1200" kern="1200" dirty="0">
                <a:solidFill>
                  <a:schemeClr val="tx1"/>
                </a:solidFill>
                <a:effectLst/>
                <a:latin typeface="+mn-lt"/>
                <a:ea typeface="+mn-ea"/>
                <a:cs typeface="+mn-cs"/>
              </a:rPr>
              <a:t> is extremely simple, but it can be fun all the same. Most of all, it can be regarded as a mindfulness exercise, whereby you </a:t>
            </a:r>
            <a:r>
              <a:rPr lang="en-GB" sz="1200" b="1" kern="1200" dirty="0">
                <a:solidFill>
                  <a:schemeClr val="tx1"/>
                </a:solidFill>
                <a:effectLst/>
                <a:latin typeface="+mn-lt"/>
                <a:ea typeface="+mn-ea"/>
                <a:cs typeface="+mn-cs"/>
              </a:rPr>
              <a:t>pay attention</a:t>
            </a:r>
            <a:r>
              <a:rPr lang="en-GB" sz="1200" kern="1200" dirty="0">
                <a:solidFill>
                  <a:schemeClr val="tx1"/>
                </a:solidFill>
                <a:effectLst/>
                <a:latin typeface="+mn-lt"/>
                <a:ea typeface="+mn-ea"/>
                <a:cs typeface="+mn-cs"/>
              </a:rPr>
              <a:t> to the current moment And when you have made one, you can </a:t>
            </a:r>
            <a:r>
              <a:rPr lang="en-GB" sz="1200" b="1" kern="1200" dirty="0">
                <a:solidFill>
                  <a:schemeClr val="tx1"/>
                </a:solidFill>
                <a:effectLst/>
                <a:latin typeface="+mn-lt"/>
                <a:ea typeface="+mn-ea"/>
                <a:cs typeface="+mn-cs"/>
              </a:rPr>
              <a:t>give</a:t>
            </a:r>
            <a:r>
              <a:rPr lang="en-GB" sz="1200" kern="1200" dirty="0">
                <a:solidFill>
                  <a:schemeClr val="tx1"/>
                </a:solidFill>
                <a:effectLst/>
                <a:latin typeface="+mn-lt"/>
                <a:ea typeface="+mn-ea"/>
                <a:cs typeface="+mn-cs"/>
              </a:rPr>
              <a:t> it to someone.</a:t>
            </a:r>
          </a:p>
          <a:p>
            <a:r>
              <a:rPr lang="en-GB" sz="1200" kern="1200" dirty="0">
                <a:solidFill>
                  <a:schemeClr val="tx1"/>
                </a:solidFill>
                <a:effectLst/>
                <a:latin typeface="+mn-lt"/>
                <a:ea typeface="+mn-ea"/>
                <a:cs typeface="+mn-cs"/>
              </a:rPr>
              <a:t>I’m not saying that making a hedgehog out of a book is going to help anyone who’s having a mental health crisis. It’s just another small way of de-stressing.</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6</a:t>
            </a:fld>
            <a:endParaRPr lang="en-GB"/>
          </a:p>
        </p:txBody>
      </p:sp>
    </p:spTree>
    <p:extLst>
      <p:ext uri="{BB962C8B-B14F-4D97-AF65-F5344CB8AC3E}">
        <p14:creationId xmlns:p14="http://schemas.microsoft.com/office/powerpoint/2010/main" val="290114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It’s also a way of recycling books that are otherwise going to be pulped.</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7</a:t>
            </a:fld>
            <a:endParaRPr lang="en-GB"/>
          </a:p>
        </p:txBody>
      </p:sp>
    </p:spTree>
    <p:extLst>
      <p:ext uri="{BB962C8B-B14F-4D97-AF65-F5344CB8AC3E}">
        <p14:creationId xmlns:p14="http://schemas.microsoft.com/office/powerpoint/2010/main" val="189040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how do you actually do it?</a:t>
            </a:r>
          </a:p>
          <a:p>
            <a:r>
              <a:rPr lang="en-GB" sz="1200" b="1" kern="1200" dirty="0">
                <a:solidFill>
                  <a:schemeClr val="tx1"/>
                </a:solidFill>
                <a:effectLst/>
                <a:latin typeface="+mn-lt"/>
                <a:ea typeface="+mn-ea"/>
                <a:cs typeface="+mn-cs"/>
              </a:rPr>
              <a:t>DEMO – PAPERBACK BOOK.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take an old book – one that your library has relegated, or that even a charity shop can’t sell – and you fold back the cover.</a:t>
            </a:r>
          </a:p>
          <a:p>
            <a:r>
              <a:rPr lang="en-GB" sz="1200" kern="1200" dirty="0">
                <a:solidFill>
                  <a:schemeClr val="tx1"/>
                </a:solidFill>
                <a:effectLst/>
                <a:latin typeface="+mn-lt"/>
                <a:ea typeface="+mn-ea"/>
                <a:cs typeface="+mn-cs"/>
              </a:rPr>
              <a:t>Then, you just make three folds in each page. Here’s a video of the folding process.</a:t>
            </a:r>
          </a:p>
          <a:p>
            <a:r>
              <a:rPr lang="en-GB" sz="1200" b="1" kern="1200" dirty="0">
                <a:solidFill>
                  <a:schemeClr val="tx1"/>
                </a:solidFill>
                <a:effectLst/>
                <a:latin typeface="+mn-lt"/>
                <a:ea typeface="+mn-ea"/>
                <a:cs typeface="+mn-cs"/>
              </a:rPr>
              <a:t>SHOW VIDEO – TWICE.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instructions on your table, if you’re stuck.</a:t>
            </a:r>
          </a:p>
          <a:p>
            <a:r>
              <a:rPr lang="en-GB" sz="1200" b="1" kern="1200" dirty="0">
                <a:solidFill>
                  <a:schemeClr val="tx1"/>
                </a:solidFill>
                <a:effectLst/>
                <a:latin typeface="+mn-lt"/>
                <a:ea typeface="+mn-ea"/>
                <a:cs typeface="+mn-cs"/>
              </a:rPr>
              <a:t>DEMO – MY HEDGEHOG WITH NO EYES.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should, eventually, end up with something like this.</a:t>
            </a:r>
          </a:p>
          <a:p>
            <a:r>
              <a:rPr lang="en-GB" sz="1200" kern="1200" dirty="0">
                <a:solidFill>
                  <a:schemeClr val="tx1"/>
                </a:solidFill>
                <a:effectLst/>
                <a:latin typeface="+mn-lt"/>
                <a:ea typeface="+mn-ea"/>
                <a:cs typeface="+mn-cs"/>
              </a:rPr>
              <a:t>If you’ve got a very big book, stop when you think you’ve done enough pages. You’ll be cutting the cover off, anyway, if it’s a paperback.</a:t>
            </a:r>
          </a:p>
          <a:p>
            <a:r>
              <a:rPr lang="en-GB" sz="1200" kern="1200" dirty="0">
                <a:solidFill>
                  <a:schemeClr val="tx1"/>
                </a:solidFill>
                <a:effectLst/>
                <a:latin typeface="+mn-lt"/>
                <a:ea typeface="+mn-ea"/>
                <a:cs typeface="+mn-cs"/>
              </a:rPr>
              <a:t>In your goody bag, there are buttons and strips of card – for eyes and nose.</a:t>
            </a:r>
          </a:p>
          <a:p>
            <a:r>
              <a:rPr lang="en-GB" sz="1200" b="1" kern="1200" dirty="0">
                <a:solidFill>
                  <a:schemeClr val="tx1"/>
                </a:solidFill>
                <a:effectLst/>
                <a:latin typeface="+mn-lt"/>
                <a:ea typeface="+mn-ea"/>
                <a:cs typeface="+mn-cs"/>
              </a:rPr>
              <a:t>DEMO – BROWN ENVELOPE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We won’t get far enough to use them, during this session, but they are there for you to finish your hedgehog with at home, if you want to.</a:t>
            </a:r>
          </a:p>
          <a:p>
            <a:r>
              <a:rPr lang="en-GB" sz="1200" b="1" kern="1200" dirty="0">
                <a:solidFill>
                  <a:schemeClr val="tx1"/>
                </a:solidFill>
                <a:effectLst/>
                <a:latin typeface="+mn-lt"/>
                <a:ea typeface="+mn-ea"/>
                <a:cs typeface="+mn-cs"/>
              </a:rPr>
              <a:t>DEMO – FOLD A STRIP OF CARD, TO STICK AN EYE BUTTON 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DEMO – SHOW HOW TO ATTACH A BUTTON FOR THE NOSE.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8</a:t>
            </a:fld>
            <a:endParaRPr lang="en-GB"/>
          </a:p>
        </p:txBody>
      </p:sp>
    </p:spTree>
    <p:extLst>
      <p:ext uri="{BB962C8B-B14F-4D97-AF65-F5344CB8AC3E}">
        <p14:creationId xmlns:p14="http://schemas.microsoft.com/office/powerpoint/2010/main" val="309719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we’ve now got 10 minutes to start making a hedgehog, using the books on your tables. But, at the same time – or instead, if you really hate folding paper – I’d like you to talk to the people at your table. Get to know them, ask about any wellbeing activities they may have at their libraries, or whatever. Ask me, or </a:t>
            </a:r>
            <a:r>
              <a:rPr lang="en-GB" sz="1200" kern="1200" dirty="0" err="1">
                <a:solidFill>
                  <a:schemeClr val="tx1"/>
                </a:solidFill>
                <a:effectLst/>
                <a:latin typeface="+mn-lt"/>
                <a:ea typeface="+mn-ea"/>
                <a:cs typeface="+mn-cs"/>
              </a:rPr>
              <a:t>Kerrianne</a:t>
            </a:r>
            <a:r>
              <a:rPr lang="en-GB" sz="1200" kern="1200" dirty="0">
                <a:solidFill>
                  <a:schemeClr val="tx1"/>
                </a:solidFill>
                <a:effectLst/>
                <a:latin typeface="+mn-lt"/>
                <a:ea typeface="+mn-ea"/>
                <a:cs typeface="+mn-cs"/>
              </a:rPr>
              <a:t>, if you’re not sure what to do. You’ve got 10 minutes.</a:t>
            </a:r>
          </a:p>
          <a:p>
            <a:endParaRPr lang="en-GB" dirty="0"/>
          </a:p>
        </p:txBody>
      </p:sp>
      <p:sp>
        <p:nvSpPr>
          <p:cNvPr id="4" name="Slide Number Placeholder 3"/>
          <p:cNvSpPr>
            <a:spLocks noGrp="1"/>
          </p:cNvSpPr>
          <p:nvPr>
            <p:ph type="sldNum" sz="quarter" idx="5"/>
          </p:nvPr>
        </p:nvSpPr>
        <p:spPr/>
        <p:txBody>
          <a:bodyPr/>
          <a:lstStyle/>
          <a:p>
            <a:fld id="{92681CF4-D19E-459A-A932-FA8C02125B3D}" type="slidenum">
              <a:rPr lang="en-GB" smtClean="0"/>
              <a:t>9</a:t>
            </a:fld>
            <a:endParaRPr lang="en-GB"/>
          </a:p>
        </p:txBody>
      </p:sp>
    </p:spTree>
    <p:extLst>
      <p:ext uri="{BB962C8B-B14F-4D97-AF65-F5344CB8AC3E}">
        <p14:creationId xmlns:p14="http://schemas.microsoft.com/office/powerpoint/2010/main" val="293030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CF21-DDBE-4D99-91C1-5A5541BD8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B30AD8-6666-4292-832F-D909C6D77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917FA4-7E1C-4260-9357-37A7AF7995ED}"/>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5" name="Footer Placeholder 4">
            <a:extLst>
              <a:ext uri="{FF2B5EF4-FFF2-40B4-BE49-F238E27FC236}">
                <a16:creationId xmlns:a16="http://schemas.microsoft.com/office/drawing/2014/main" id="{56BE42C1-9871-4630-916F-046AAA21CC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7A61EE-9F0B-453C-AA18-23C56C61859D}"/>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58199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CFA8-B873-475E-BBE2-D10521386A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51B965-B1D3-4F3E-917D-721468E94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65CAC-7709-4F8A-AA01-27AAF615FCC2}"/>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5" name="Footer Placeholder 4">
            <a:extLst>
              <a:ext uri="{FF2B5EF4-FFF2-40B4-BE49-F238E27FC236}">
                <a16:creationId xmlns:a16="http://schemas.microsoft.com/office/drawing/2014/main" id="{05BBFADC-79D1-422B-997C-91A23514A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56783-7D74-4E16-BDA2-876DBF0583A7}"/>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24534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52D140-A66F-493F-9F88-6F138CA196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F52F03-A8DE-4BD5-99CA-7225E5FC9F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0EAC0-FC86-48FC-B8F5-3B33D41635D2}"/>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5" name="Footer Placeholder 4">
            <a:extLst>
              <a:ext uri="{FF2B5EF4-FFF2-40B4-BE49-F238E27FC236}">
                <a16:creationId xmlns:a16="http://schemas.microsoft.com/office/drawing/2014/main" id="{F28ED38C-64BD-4E0E-B300-B8C25AE0B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A3780-BDBC-4E55-B379-834CE05D7D64}"/>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3212420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2210014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5014622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2/7/2020</a:t>
            </a:fld>
            <a:endParaRPr lang="en-US"/>
          </a:p>
        </p:txBody>
      </p:sp>
      <p:sp>
        <p:nvSpPr>
          <p:cNvPr id="6" name="Footer Placeholder 5"/>
          <p:cNvSpPr>
            <a:spLocks noGrp="1"/>
          </p:cNvSpPr>
          <p:nvPr>
            <p:ph type="ftr" sz="quarter" idx="11"/>
          </p:nvPr>
        </p:nvSpPr>
        <p:spPr>
          <a:xfrm>
            <a:off x="606312" y="5142441"/>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268969840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2/7/2020</a:t>
            </a:fld>
            <a:endParaRPr lang="en-US"/>
          </a:p>
        </p:txBody>
      </p:sp>
      <p:sp>
        <p:nvSpPr>
          <p:cNvPr id="8" name="Footer Placeholder 7"/>
          <p:cNvSpPr>
            <a:spLocks noGrp="1"/>
          </p:cNvSpPr>
          <p:nvPr>
            <p:ph type="ftr" sz="quarter" idx="11"/>
          </p:nvPr>
        </p:nvSpPr>
        <p:spPr>
          <a:xfrm>
            <a:off x="606312" y="5142441"/>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1247784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2/7/2020</a:t>
            </a:fld>
            <a:endParaRPr lang="en-US"/>
          </a:p>
        </p:txBody>
      </p:sp>
      <p:sp>
        <p:nvSpPr>
          <p:cNvPr id="4" name="Footer Placeholder 3"/>
          <p:cNvSpPr>
            <a:spLocks noGrp="1"/>
          </p:cNvSpPr>
          <p:nvPr>
            <p:ph type="ftr" sz="quarter" idx="11"/>
          </p:nvPr>
        </p:nvSpPr>
        <p:spPr>
          <a:xfrm>
            <a:off x="606312" y="5142441"/>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5482458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2/7/2020</a:t>
            </a:fld>
            <a:endParaRPr lang="en-US"/>
          </a:p>
        </p:txBody>
      </p:sp>
      <p:sp>
        <p:nvSpPr>
          <p:cNvPr id="3" name="Footer Placeholder 2"/>
          <p:cNvSpPr>
            <a:spLocks noGrp="1"/>
          </p:cNvSpPr>
          <p:nvPr>
            <p:ph type="ftr" sz="quarter" idx="11"/>
          </p:nvPr>
        </p:nvSpPr>
        <p:spPr>
          <a:xfrm>
            <a:off x="606312" y="5142441"/>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4906895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2/7/2020</a:t>
            </a:fld>
            <a:endParaRPr lang="en-US"/>
          </a:p>
        </p:txBody>
      </p:sp>
      <p:sp>
        <p:nvSpPr>
          <p:cNvPr id="6" name="Footer Placeholder 5"/>
          <p:cNvSpPr>
            <a:spLocks noGrp="1"/>
          </p:cNvSpPr>
          <p:nvPr>
            <p:ph type="ftr" sz="quarter" idx="11"/>
          </p:nvPr>
        </p:nvSpPr>
        <p:spPr>
          <a:xfrm>
            <a:off x="606312" y="5142441"/>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41376560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2/7/2020</a:t>
            </a:fld>
            <a:endParaRPr lang="en-US"/>
          </a:p>
        </p:txBody>
      </p:sp>
      <p:sp>
        <p:nvSpPr>
          <p:cNvPr id="6" name="Footer Placeholder 5"/>
          <p:cNvSpPr>
            <a:spLocks noGrp="1"/>
          </p:cNvSpPr>
          <p:nvPr>
            <p:ph type="ftr" sz="quarter" idx="11"/>
          </p:nvPr>
        </p:nvSpPr>
        <p:spPr>
          <a:xfrm>
            <a:off x="606312" y="5142441"/>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795586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D373-6C9C-41E7-AC72-DA940CF99C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89A6A5-9741-45FA-B28F-7C501F640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FFF3BD-DA66-41AF-9721-479297794E84}"/>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5" name="Footer Placeholder 4">
            <a:extLst>
              <a:ext uri="{FF2B5EF4-FFF2-40B4-BE49-F238E27FC236}">
                <a16:creationId xmlns:a16="http://schemas.microsoft.com/office/drawing/2014/main" id="{A822351F-2177-4AF5-8F17-D6A16A3A6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D646A-3A0D-4CC3-BBF5-E8DC0C9F522F}"/>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2909258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96322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59969317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8053115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577642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898140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340596817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2/7/2020</a:t>
            </a:fld>
            <a:endParaRPr lang="en-US"/>
          </a:p>
        </p:txBody>
      </p:sp>
      <p:sp>
        <p:nvSpPr>
          <p:cNvPr id="5" name="Footer Placeholder 4"/>
          <p:cNvSpPr>
            <a:spLocks noGrp="1"/>
          </p:cNvSpPr>
          <p:nvPr>
            <p:ph type="ftr" sz="quarter" idx="11"/>
          </p:nvPr>
        </p:nvSpPr>
        <p:spPr>
          <a:xfrm>
            <a:off x="606312" y="5142441"/>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5714708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4B4A-F283-488A-B24A-666D311E1D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13C66E-2B1C-4994-AB63-BFB8E78DE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68BAA-5F45-40A7-80E7-0DE4C6E2AE1B}"/>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5" name="Footer Placeholder 4">
            <a:extLst>
              <a:ext uri="{FF2B5EF4-FFF2-40B4-BE49-F238E27FC236}">
                <a16:creationId xmlns:a16="http://schemas.microsoft.com/office/drawing/2014/main" id="{9D31D8F7-118D-41FF-BB61-850387F6D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37EA6A-1A64-4907-BA25-3F14B14B7EF7}"/>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26101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24D2-AECE-4B5A-877B-BC48838049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1DD79-65AE-473A-9801-0CE42399E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EDC23D-B668-4687-AF1E-008844FA9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18045E-3B34-44F2-9403-3C020F059FF3}"/>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6" name="Footer Placeholder 5">
            <a:extLst>
              <a:ext uri="{FF2B5EF4-FFF2-40B4-BE49-F238E27FC236}">
                <a16:creationId xmlns:a16="http://schemas.microsoft.com/office/drawing/2014/main" id="{D9672B83-4149-4908-9088-46A35642CD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48200F-0734-4DC2-BE3C-DECB1DDB86AE}"/>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236038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E02C-817B-4BC6-9A50-4CAD33A733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1FEA1-19EB-407A-B78C-BA54B23F6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7047B-8674-48C7-A214-08B7175ED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E08CA4-B895-4A38-9D94-3C3C406BE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39489-36ED-45FC-9118-6EA14FA1D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15374D-2414-41F4-B7FF-2776113F35E6}"/>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8" name="Footer Placeholder 7">
            <a:extLst>
              <a:ext uri="{FF2B5EF4-FFF2-40B4-BE49-F238E27FC236}">
                <a16:creationId xmlns:a16="http://schemas.microsoft.com/office/drawing/2014/main" id="{53E0A684-5950-44AD-A16B-C281B2FD6C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D1FFB4-1735-498B-8BC7-1898AACE11BC}"/>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36931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0CED-C635-4762-A6E5-1D627E1FD8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894BD0-5617-46D8-BB63-751339581480}"/>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4" name="Footer Placeholder 3">
            <a:extLst>
              <a:ext uri="{FF2B5EF4-FFF2-40B4-BE49-F238E27FC236}">
                <a16:creationId xmlns:a16="http://schemas.microsoft.com/office/drawing/2014/main" id="{C23BA94D-6C52-4022-BA0F-F8B099D51B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D68CA0-FA6B-4EFF-AB44-DF16F81FEB41}"/>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183504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A6B5C-8A11-401D-984C-93F82C49F661}"/>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3" name="Footer Placeholder 2">
            <a:extLst>
              <a:ext uri="{FF2B5EF4-FFF2-40B4-BE49-F238E27FC236}">
                <a16:creationId xmlns:a16="http://schemas.microsoft.com/office/drawing/2014/main" id="{3ED93161-FEA1-4A8F-A405-8692031F78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703CEF-DE09-4651-BDC1-2A67C77A044A}"/>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188364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0977-A5D9-487E-B725-3A3D42586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8C2DAD-0EEA-4ED8-9AA2-027F6319B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E33842-AB8A-4F28-BD5A-275671431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1754B-B32F-4166-BA3B-733F867AF3DB}"/>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6" name="Footer Placeholder 5">
            <a:extLst>
              <a:ext uri="{FF2B5EF4-FFF2-40B4-BE49-F238E27FC236}">
                <a16:creationId xmlns:a16="http://schemas.microsoft.com/office/drawing/2014/main" id="{0BC56539-FC24-4D65-9DCD-56A7ABCA03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1DF8D0-79CE-4D99-8DE5-7E9837B8A3C9}"/>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342880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08AE-51F2-4BBA-A3AE-E2D815ADA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9E2FCA-9A2C-4793-A6F0-F4F4632DD7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AF500B-51A2-47F2-87D5-14B56C837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FB374-7F06-46F5-8C07-19F04DA1AEA3}"/>
              </a:ext>
            </a:extLst>
          </p:cNvPr>
          <p:cNvSpPr>
            <a:spLocks noGrp="1"/>
          </p:cNvSpPr>
          <p:nvPr>
            <p:ph type="dt" sz="half" idx="10"/>
          </p:nvPr>
        </p:nvSpPr>
        <p:spPr/>
        <p:txBody>
          <a:bodyPr/>
          <a:lstStyle/>
          <a:p>
            <a:fld id="{832CD88B-BABE-42EB-8F8F-714F6E8EB5FC}" type="datetimeFigureOut">
              <a:rPr lang="en-GB" smtClean="0"/>
              <a:t>07/02/2020</a:t>
            </a:fld>
            <a:endParaRPr lang="en-GB"/>
          </a:p>
        </p:txBody>
      </p:sp>
      <p:sp>
        <p:nvSpPr>
          <p:cNvPr id="6" name="Footer Placeholder 5">
            <a:extLst>
              <a:ext uri="{FF2B5EF4-FFF2-40B4-BE49-F238E27FC236}">
                <a16:creationId xmlns:a16="http://schemas.microsoft.com/office/drawing/2014/main" id="{A279495C-5A88-47FD-B4F8-5BC1D50666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09F430-10C0-4629-A053-965D3CC0AA3A}"/>
              </a:ext>
            </a:extLst>
          </p:cNvPr>
          <p:cNvSpPr>
            <a:spLocks noGrp="1"/>
          </p:cNvSpPr>
          <p:nvPr>
            <p:ph type="sldNum" sz="quarter" idx="12"/>
          </p:nvPr>
        </p:nvSpPr>
        <p:spPr/>
        <p:txBody>
          <a:bodyPr/>
          <a:lstStyle/>
          <a:p>
            <a:fld id="{03004182-C174-46C4-8423-CCE3F8335EC1}" type="slidenum">
              <a:rPr lang="en-GB" smtClean="0"/>
              <a:t>‹#›</a:t>
            </a:fld>
            <a:endParaRPr lang="en-GB"/>
          </a:p>
        </p:txBody>
      </p:sp>
    </p:spTree>
    <p:extLst>
      <p:ext uri="{BB962C8B-B14F-4D97-AF65-F5344CB8AC3E}">
        <p14:creationId xmlns:p14="http://schemas.microsoft.com/office/powerpoint/2010/main" val="341135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85C49-33F5-4D4E-86AC-7248C8685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05C5B-B831-4B79-9FC8-6EC1B538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3D014-6342-4F1D-AC79-124D77010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CD88B-BABE-42EB-8F8F-714F6E8EB5FC}" type="datetimeFigureOut">
              <a:rPr lang="en-GB" smtClean="0"/>
              <a:t>07/02/2020</a:t>
            </a:fld>
            <a:endParaRPr lang="en-GB"/>
          </a:p>
        </p:txBody>
      </p:sp>
      <p:sp>
        <p:nvSpPr>
          <p:cNvPr id="5" name="Footer Placeholder 4">
            <a:extLst>
              <a:ext uri="{FF2B5EF4-FFF2-40B4-BE49-F238E27FC236}">
                <a16:creationId xmlns:a16="http://schemas.microsoft.com/office/drawing/2014/main" id="{322C9048-7FD3-44EE-A5C7-7A777C5E8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0AB255-4E76-486E-8728-CAB4054B1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04182-C174-46C4-8423-CCE3F8335EC1}" type="slidenum">
              <a:rPr lang="en-GB" smtClean="0"/>
              <a:t>‹#›</a:t>
            </a:fld>
            <a:endParaRPr lang="en-GB"/>
          </a:p>
        </p:txBody>
      </p:sp>
    </p:spTree>
    <p:extLst>
      <p:ext uri="{BB962C8B-B14F-4D97-AF65-F5344CB8AC3E}">
        <p14:creationId xmlns:p14="http://schemas.microsoft.com/office/powerpoint/2010/main" val="4088550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5"/>
          <p:cNvSpPr/>
          <p:nvPr/>
        </p:nvSpPr>
        <p:spPr>
          <a:xfrm rot="10800000">
            <a:off x="8877670" y="-44551"/>
            <a:ext cx="3331080" cy="6911884"/>
          </a:xfrm>
          <a:custGeom>
            <a:avLst/>
            <a:gdLst>
              <a:gd name="connsiteX0" fmla="*/ 0 w 2573311"/>
              <a:gd name="connsiteY0" fmla="*/ 0 h 6866467"/>
              <a:gd name="connsiteX1" fmla="*/ 2573311 w 2573311"/>
              <a:gd name="connsiteY1" fmla="*/ 0 h 6866467"/>
              <a:gd name="connsiteX2" fmla="*/ 2573311 w 2573311"/>
              <a:gd name="connsiteY2" fmla="*/ 6866467 h 6866467"/>
              <a:gd name="connsiteX3" fmla="*/ 2568492 w 2573311"/>
              <a:gd name="connsiteY3" fmla="*/ 6857136 h 6866467"/>
              <a:gd name="connsiteX4" fmla="*/ 0 w 2573311"/>
              <a:gd name="connsiteY4" fmla="*/ 0 h 6866467"/>
              <a:gd name="connsiteX0" fmla="*/ 0 w 2573311"/>
              <a:gd name="connsiteY0" fmla="*/ 0 h 6866467"/>
              <a:gd name="connsiteX1" fmla="*/ 2573311 w 2573311"/>
              <a:gd name="connsiteY1" fmla="*/ 0 h 6866467"/>
              <a:gd name="connsiteX2" fmla="*/ 2573311 w 2573311"/>
              <a:gd name="connsiteY2" fmla="*/ 6866467 h 6866467"/>
              <a:gd name="connsiteX3" fmla="*/ 2394617 w 2573311"/>
              <a:gd name="connsiteY3" fmla="*/ 6866467 h 6866467"/>
              <a:gd name="connsiteX4" fmla="*/ 0 w 2573311"/>
              <a:gd name="connsiteY4" fmla="*/ 0 h 6866467"/>
              <a:gd name="connsiteX0" fmla="*/ 0 w 2573311"/>
              <a:gd name="connsiteY0" fmla="*/ 0 h 6913120"/>
              <a:gd name="connsiteX1" fmla="*/ 2573311 w 2573311"/>
              <a:gd name="connsiteY1" fmla="*/ 0 h 6913120"/>
              <a:gd name="connsiteX2" fmla="*/ 2573311 w 2573311"/>
              <a:gd name="connsiteY2" fmla="*/ 6866467 h 6913120"/>
              <a:gd name="connsiteX3" fmla="*/ 2146226 w 2573311"/>
              <a:gd name="connsiteY3" fmla="*/ 6913120 h 6913120"/>
              <a:gd name="connsiteX4" fmla="*/ 0 w 2573311"/>
              <a:gd name="connsiteY4" fmla="*/ 0 h 6913120"/>
              <a:gd name="connsiteX0" fmla="*/ 0 w 2573311"/>
              <a:gd name="connsiteY0" fmla="*/ 0 h 6866467"/>
              <a:gd name="connsiteX1" fmla="*/ 2573311 w 2573311"/>
              <a:gd name="connsiteY1" fmla="*/ 0 h 6866467"/>
              <a:gd name="connsiteX2" fmla="*/ 2573311 w 2573311"/>
              <a:gd name="connsiteY2" fmla="*/ 6866467 h 6866467"/>
              <a:gd name="connsiteX3" fmla="*/ 2129666 w 2573311"/>
              <a:gd name="connsiteY3" fmla="*/ 6847806 h 6866467"/>
              <a:gd name="connsiteX4" fmla="*/ 0 w 2573311"/>
              <a:gd name="connsiteY4" fmla="*/ 0 h 6866467"/>
              <a:gd name="connsiteX0" fmla="*/ 0 w 2573311"/>
              <a:gd name="connsiteY0" fmla="*/ 0 h 6866467"/>
              <a:gd name="connsiteX1" fmla="*/ 2573311 w 2573311"/>
              <a:gd name="connsiteY1" fmla="*/ 0 h 6866467"/>
              <a:gd name="connsiteX2" fmla="*/ 2573311 w 2573311"/>
              <a:gd name="connsiteY2" fmla="*/ 6866467 h 6866467"/>
              <a:gd name="connsiteX3" fmla="*/ 2129666 w 2573311"/>
              <a:gd name="connsiteY3" fmla="*/ 6866467 h 6866467"/>
              <a:gd name="connsiteX4" fmla="*/ 0 w 2573311"/>
              <a:gd name="connsiteY4" fmla="*/ 0 h 6866467"/>
              <a:gd name="connsiteX0" fmla="*/ 0 w 2573311"/>
              <a:gd name="connsiteY0" fmla="*/ 0 h 6866467"/>
              <a:gd name="connsiteX1" fmla="*/ 2573311 w 2573311"/>
              <a:gd name="connsiteY1" fmla="*/ 0 h 6866467"/>
              <a:gd name="connsiteX2" fmla="*/ 2573311 w 2573311"/>
              <a:gd name="connsiteY2" fmla="*/ 6866467 h 6866467"/>
              <a:gd name="connsiteX3" fmla="*/ 1169218 w 2573311"/>
              <a:gd name="connsiteY3" fmla="*/ 6866467 h 6866467"/>
              <a:gd name="connsiteX4" fmla="*/ 0 w 2573311"/>
              <a:gd name="connsiteY4" fmla="*/ 0 h 6866467"/>
              <a:gd name="connsiteX0" fmla="*/ 0 w 2573311"/>
              <a:gd name="connsiteY0" fmla="*/ 0 h 6866467"/>
              <a:gd name="connsiteX1" fmla="*/ 2573311 w 2573311"/>
              <a:gd name="connsiteY1" fmla="*/ 0 h 6866467"/>
              <a:gd name="connsiteX2" fmla="*/ 2573311 w 2573311"/>
              <a:gd name="connsiteY2" fmla="*/ 6866467 h 6866467"/>
              <a:gd name="connsiteX3" fmla="*/ 1301694 w 2573311"/>
              <a:gd name="connsiteY3" fmla="*/ 6866467 h 6866467"/>
              <a:gd name="connsiteX4" fmla="*/ 0 w 2573311"/>
              <a:gd name="connsiteY4" fmla="*/ 0 h 6866467"/>
              <a:gd name="connsiteX0" fmla="*/ 0 w 2573311"/>
              <a:gd name="connsiteY0" fmla="*/ 0 h 6875798"/>
              <a:gd name="connsiteX1" fmla="*/ 2573311 w 2573311"/>
              <a:gd name="connsiteY1" fmla="*/ 0 h 6875798"/>
              <a:gd name="connsiteX2" fmla="*/ 2573311 w 2573311"/>
              <a:gd name="connsiteY2" fmla="*/ 6866467 h 6875798"/>
              <a:gd name="connsiteX3" fmla="*/ 1459008 w 2573311"/>
              <a:gd name="connsiteY3" fmla="*/ 6875798 h 6875798"/>
              <a:gd name="connsiteX4" fmla="*/ 0 w 2573311"/>
              <a:gd name="connsiteY4" fmla="*/ 0 h 6875798"/>
              <a:gd name="connsiteX0" fmla="*/ 0 w 4049952"/>
              <a:gd name="connsiteY0" fmla="*/ 0 h 7010368"/>
              <a:gd name="connsiteX1" fmla="*/ 2573311 w 4049952"/>
              <a:gd name="connsiteY1" fmla="*/ 0 h 7010368"/>
              <a:gd name="connsiteX2" fmla="*/ 4049952 w 4049952"/>
              <a:gd name="connsiteY2" fmla="*/ 7010368 h 7010368"/>
              <a:gd name="connsiteX3" fmla="*/ 1459008 w 4049952"/>
              <a:gd name="connsiteY3" fmla="*/ 6875798 h 7010368"/>
              <a:gd name="connsiteX4" fmla="*/ 0 w 4049952"/>
              <a:gd name="connsiteY4" fmla="*/ 0 h 7010368"/>
              <a:gd name="connsiteX0" fmla="*/ 0 w 4049952"/>
              <a:gd name="connsiteY0" fmla="*/ 0 h 7010368"/>
              <a:gd name="connsiteX1" fmla="*/ 2573311 w 4049952"/>
              <a:gd name="connsiteY1" fmla="*/ 0 h 7010368"/>
              <a:gd name="connsiteX2" fmla="*/ 4049952 w 4049952"/>
              <a:gd name="connsiteY2" fmla="*/ 7010368 h 7010368"/>
              <a:gd name="connsiteX3" fmla="*/ 1309475 w 4049952"/>
              <a:gd name="connsiteY3" fmla="*/ 6938756 h 7010368"/>
              <a:gd name="connsiteX4" fmla="*/ 0 w 4049952"/>
              <a:gd name="connsiteY4" fmla="*/ 0 h 7010368"/>
              <a:gd name="connsiteX0" fmla="*/ 17632 w 4067584"/>
              <a:gd name="connsiteY0" fmla="*/ 0 h 7010368"/>
              <a:gd name="connsiteX1" fmla="*/ 2590943 w 4067584"/>
              <a:gd name="connsiteY1" fmla="*/ 0 h 7010368"/>
              <a:gd name="connsiteX2" fmla="*/ 4067584 w 4067584"/>
              <a:gd name="connsiteY2" fmla="*/ 7010368 h 7010368"/>
              <a:gd name="connsiteX3" fmla="*/ 0 w 4067584"/>
              <a:gd name="connsiteY3" fmla="*/ 6965737 h 7010368"/>
              <a:gd name="connsiteX4" fmla="*/ 17632 w 4067584"/>
              <a:gd name="connsiteY4" fmla="*/ 0 h 7010368"/>
              <a:gd name="connsiteX0" fmla="*/ 17632 w 4201968"/>
              <a:gd name="connsiteY0" fmla="*/ 0 h 6965737"/>
              <a:gd name="connsiteX1" fmla="*/ 2590943 w 4201968"/>
              <a:gd name="connsiteY1" fmla="*/ 0 h 6965737"/>
              <a:gd name="connsiteX2" fmla="*/ 4201968 w 4201968"/>
              <a:gd name="connsiteY2" fmla="*/ 6929738 h 6965737"/>
              <a:gd name="connsiteX3" fmla="*/ 0 w 4201968"/>
              <a:gd name="connsiteY3" fmla="*/ 6965737 h 6965737"/>
              <a:gd name="connsiteX4" fmla="*/ 17632 w 4201968"/>
              <a:gd name="connsiteY4" fmla="*/ 0 h 6965737"/>
              <a:gd name="connsiteX0" fmla="*/ 17632 w 4201968"/>
              <a:gd name="connsiteY0" fmla="*/ 0 h 6965737"/>
              <a:gd name="connsiteX1" fmla="*/ 1191109 w 4201968"/>
              <a:gd name="connsiteY1" fmla="*/ 8958 h 6965737"/>
              <a:gd name="connsiteX2" fmla="*/ 4201968 w 4201968"/>
              <a:gd name="connsiteY2" fmla="*/ 6929738 h 6965737"/>
              <a:gd name="connsiteX3" fmla="*/ 0 w 4201968"/>
              <a:gd name="connsiteY3" fmla="*/ 6965737 h 6965737"/>
              <a:gd name="connsiteX4" fmla="*/ 17632 w 4201968"/>
              <a:gd name="connsiteY4" fmla="*/ 0 h 696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1968" h="6965737">
                <a:moveTo>
                  <a:pt x="17632" y="0"/>
                </a:moveTo>
                <a:lnTo>
                  <a:pt x="1191109" y="8958"/>
                </a:lnTo>
                <a:lnTo>
                  <a:pt x="4201968" y="6929738"/>
                </a:lnTo>
                <a:lnTo>
                  <a:pt x="0" y="6965737"/>
                </a:lnTo>
                <a:cubicBezTo>
                  <a:pt x="5877" y="4643825"/>
                  <a:pt x="11755" y="2321912"/>
                  <a:pt x="17632" y="0"/>
                </a:cubicBezTo>
                <a:close/>
              </a:path>
            </a:pathLst>
          </a:custGeom>
          <a:blipFill>
            <a:blip r:embed="rId17"/>
            <a:stretch>
              <a:fillRect/>
            </a:stretch>
          </a:blip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rot="5400000">
            <a:off x="-388627" y="4907359"/>
            <a:ext cx="2348599" cy="1571349"/>
          </a:xfrm>
          <a:custGeom>
            <a:avLst/>
            <a:gdLst>
              <a:gd name="connsiteX0" fmla="*/ 1281165 w 1290094"/>
              <a:gd name="connsiteY0" fmla="*/ 209679 h 6858000"/>
              <a:gd name="connsiteX1" fmla="*/ 1290094 w 1290094"/>
              <a:gd name="connsiteY1" fmla="*/ 0 h 6858000"/>
              <a:gd name="connsiteX2" fmla="*/ 1290094 w 1290094"/>
              <a:gd name="connsiteY2" fmla="*/ 6858000 h 6858000"/>
              <a:gd name="connsiteX3" fmla="*/ 0 w 1290094"/>
              <a:gd name="connsiteY3" fmla="*/ 6858000 h 6858000"/>
              <a:gd name="connsiteX4" fmla="*/ 1281165 w 1290094"/>
              <a:gd name="connsiteY4" fmla="*/ 209679 h 6858000"/>
              <a:gd name="connsiteX0" fmla="*/ 1343680 w 1352609"/>
              <a:gd name="connsiteY0" fmla="*/ 209679 h 6858000"/>
              <a:gd name="connsiteX1" fmla="*/ 1352609 w 1352609"/>
              <a:gd name="connsiteY1" fmla="*/ 0 h 6858000"/>
              <a:gd name="connsiteX2" fmla="*/ 1352609 w 1352609"/>
              <a:gd name="connsiteY2" fmla="*/ 6858000 h 6858000"/>
              <a:gd name="connsiteX3" fmla="*/ 0 w 1352609"/>
              <a:gd name="connsiteY3" fmla="*/ 6803566 h 6858000"/>
              <a:gd name="connsiteX4" fmla="*/ 1343680 w 1352609"/>
              <a:gd name="connsiteY4" fmla="*/ 20967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609" h="6858000">
                <a:moveTo>
                  <a:pt x="1343680" y="209679"/>
                </a:moveTo>
                <a:lnTo>
                  <a:pt x="1352609" y="0"/>
                </a:lnTo>
                <a:lnTo>
                  <a:pt x="1352609" y="6858000"/>
                </a:lnTo>
                <a:lnTo>
                  <a:pt x="0" y="6803566"/>
                </a:lnTo>
                <a:lnTo>
                  <a:pt x="1343680" y="209679"/>
                </a:lnTo>
                <a:close/>
              </a:path>
            </a:pathLst>
          </a:custGeom>
          <a:blipFill>
            <a:blip r:embed="rId17"/>
            <a:stretch>
              <a:fillRect/>
            </a:stretch>
          </a:blip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4194483" y="5507566"/>
            <a:ext cx="539973" cy="2844800"/>
          </a:xfrm>
          <a:prstGeom prst="triangle">
            <a:avLst>
              <a:gd name="adj" fmla="val 0"/>
            </a:avLst>
          </a:prstGeom>
          <a:blipFill>
            <a:blip r:embed="rId17"/>
            <a:stretch>
              <a:fillRect/>
            </a:stretch>
          </a:blip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userDrawn="1">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userDrawn="1">
            <p:ph type="body" idx="1"/>
          </p:nvPr>
        </p:nvSpPr>
        <p:spPr>
          <a:xfrm>
            <a:off x="2451912" y="2164702"/>
            <a:ext cx="6822090" cy="3876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2/7/2020</a:t>
            </a:fld>
            <a:endParaRPr lang="en-US"/>
          </a:p>
        </p:txBody>
      </p:sp>
      <p:sp>
        <p:nvSpPr>
          <p:cNvPr id="6" name="Slide Number Placeholder 5"/>
          <p:cNvSpPr>
            <a:spLocks noGrp="1"/>
          </p:cNvSpPr>
          <p:nvPr userDrawn="1">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
        <p:nvSpPr>
          <p:cNvPr id="11" name="Rectangle 28">
            <a:extLst>
              <a:ext uri="{FF2B5EF4-FFF2-40B4-BE49-F238E27FC236}">
                <a16:creationId xmlns:a16="http://schemas.microsoft.com/office/drawing/2014/main" id="{D8BB17EE-7D8F-4379-AAC1-17EF914DFE05}"/>
              </a:ext>
            </a:extLst>
          </p:cNvPr>
          <p:cNvSpPr/>
          <p:nvPr userDrawn="1"/>
        </p:nvSpPr>
        <p:spPr>
          <a:xfrm rot="10800000">
            <a:off x="0" y="-3522"/>
            <a:ext cx="677334" cy="1796810"/>
          </a:xfrm>
          <a:custGeom>
            <a:avLst/>
            <a:gdLst>
              <a:gd name="connsiteX0" fmla="*/ 1281165 w 1290094"/>
              <a:gd name="connsiteY0" fmla="*/ 209679 h 6858000"/>
              <a:gd name="connsiteX1" fmla="*/ 1290094 w 1290094"/>
              <a:gd name="connsiteY1" fmla="*/ 0 h 6858000"/>
              <a:gd name="connsiteX2" fmla="*/ 1290094 w 1290094"/>
              <a:gd name="connsiteY2" fmla="*/ 6858000 h 6858000"/>
              <a:gd name="connsiteX3" fmla="*/ 0 w 1290094"/>
              <a:gd name="connsiteY3" fmla="*/ 6858000 h 6858000"/>
              <a:gd name="connsiteX4" fmla="*/ 1281165 w 1290094"/>
              <a:gd name="connsiteY4" fmla="*/ 209679 h 6858000"/>
              <a:gd name="connsiteX0" fmla="*/ 1343680 w 1352609"/>
              <a:gd name="connsiteY0" fmla="*/ 209679 h 6858000"/>
              <a:gd name="connsiteX1" fmla="*/ 1352609 w 1352609"/>
              <a:gd name="connsiteY1" fmla="*/ 0 h 6858000"/>
              <a:gd name="connsiteX2" fmla="*/ 1352609 w 1352609"/>
              <a:gd name="connsiteY2" fmla="*/ 6858000 h 6858000"/>
              <a:gd name="connsiteX3" fmla="*/ 0 w 1352609"/>
              <a:gd name="connsiteY3" fmla="*/ 6803566 h 6858000"/>
              <a:gd name="connsiteX4" fmla="*/ 1343680 w 1352609"/>
              <a:gd name="connsiteY4" fmla="*/ 209679 h 6858000"/>
              <a:gd name="connsiteX0" fmla="*/ 1343680 w 1352609"/>
              <a:gd name="connsiteY0" fmla="*/ 209679 h 6871465"/>
              <a:gd name="connsiteX1" fmla="*/ 1352609 w 1352609"/>
              <a:gd name="connsiteY1" fmla="*/ 0 h 6871465"/>
              <a:gd name="connsiteX2" fmla="*/ 1352609 w 1352609"/>
              <a:gd name="connsiteY2" fmla="*/ 6858000 h 6871465"/>
              <a:gd name="connsiteX3" fmla="*/ 0 w 1352609"/>
              <a:gd name="connsiteY3" fmla="*/ 6871465 h 6871465"/>
              <a:gd name="connsiteX4" fmla="*/ 1343680 w 1352609"/>
              <a:gd name="connsiteY4" fmla="*/ 209679 h 6871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609" h="6871465">
                <a:moveTo>
                  <a:pt x="1343680" y="209679"/>
                </a:moveTo>
                <a:lnTo>
                  <a:pt x="1352609" y="0"/>
                </a:lnTo>
                <a:lnTo>
                  <a:pt x="1352609" y="6858000"/>
                </a:lnTo>
                <a:lnTo>
                  <a:pt x="0" y="6871465"/>
                </a:lnTo>
                <a:lnTo>
                  <a:pt x="1343680" y="209679"/>
                </a:lnTo>
                <a:close/>
              </a:path>
            </a:pathLst>
          </a:custGeom>
          <a:blipFill dpi="0" rotWithShape="1">
            <a:blip r:embed="rId17">
              <a:alphaModFix amt="79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995623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spd="slow" p14:dur="4000"/>
    </mc:Choice>
    <mc:Fallback xmlns="">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n.wikipedia.org/wiki/File:The_Wensum_under_tree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ixabay.com/en/peaceful-yoga-meditation-lifestyle-4420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castlereads.blogspot.com/2011/07/when-youre-not-sure-about-what-they.html"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glish.stackexchange.com/questions/458239/why-were-slum-kids-called-urchi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7452-5ACD-4E19-A953-B2FCDEE3F80A}"/>
              </a:ext>
            </a:extLst>
          </p:cNvPr>
          <p:cNvSpPr>
            <a:spLocks noGrp="1"/>
          </p:cNvSpPr>
          <p:nvPr>
            <p:ph type="ctrTitle"/>
          </p:nvPr>
        </p:nvSpPr>
        <p:spPr>
          <a:xfrm>
            <a:off x="1524000" y="461554"/>
            <a:ext cx="9144000" cy="3048409"/>
          </a:xfrm>
        </p:spPr>
        <p:txBody>
          <a:bodyPr>
            <a:normAutofit fontScale="90000"/>
          </a:bodyPr>
          <a:lstStyle/>
          <a:p>
            <a:r>
              <a:rPr lang="en-GB" b="1" dirty="0">
                <a:solidFill>
                  <a:srgbClr val="FF0000"/>
                </a:solidFill>
                <a:latin typeface="Calibri"/>
                <a:cs typeface="Calibri"/>
              </a:rPr>
              <a:t>Bibliotherapy, Bristol style</a:t>
            </a:r>
            <a:br>
              <a:rPr lang="en-GB" b="1" dirty="0">
                <a:solidFill>
                  <a:srgbClr val="FF0000"/>
                </a:solidFill>
                <a:latin typeface="Calibri"/>
              </a:rPr>
            </a:br>
            <a:r>
              <a:rPr lang="en-GB" sz="5300" i="1" dirty="0">
                <a:latin typeface="Calibri"/>
                <a:cs typeface="Calibri"/>
              </a:rPr>
              <a:t>or</a:t>
            </a:r>
            <a:br>
              <a:rPr lang="en-GB" sz="5300" i="1" dirty="0">
                <a:latin typeface="Calibri"/>
              </a:rPr>
            </a:br>
            <a:r>
              <a:rPr lang="en-GB" b="1" i="1" dirty="0">
                <a:solidFill>
                  <a:schemeClr val="accent1">
                    <a:lumMod val="75000"/>
                  </a:schemeClr>
                </a:solidFill>
                <a:latin typeface="Calibri"/>
                <a:cs typeface="Calibri"/>
              </a:rPr>
              <a:t>How to make a book-hedgehog</a:t>
            </a:r>
            <a:br>
              <a:rPr lang="en-GB" dirty="0">
                <a:solidFill>
                  <a:schemeClr val="accent1">
                    <a:lumMod val="75000"/>
                  </a:schemeClr>
                </a:solidFill>
              </a:rPr>
            </a:br>
            <a:endParaRPr lang="en-GB" dirty="0"/>
          </a:p>
        </p:txBody>
      </p:sp>
      <p:sp>
        <p:nvSpPr>
          <p:cNvPr id="3" name="Subtitle 2">
            <a:extLst>
              <a:ext uri="{FF2B5EF4-FFF2-40B4-BE49-F238E27FC236}">
                <a16:creationId xmlns:a16="http://schemas.microsoft.com/office/drawing/2014/main" id="{4D9958CB-EA25-4543-97B5-0276AB6D7070}"/>
              </a:ext>
            </a:extLst>
          </p:cNvPr>
          <p:cNvSpPr>
            <a:spLocks noGrp="1"/>
          </p:cNvSpPr>
          <p:nvPr>
            <p:ph type="subTitle" idx="1"/>
          </p:nvPr>
        </p:nvSpPr>
        <p:spPr>
          <a:xfrm>
            <a:off x="1524000" y="3602038"/>
            <a:ext cx="9144000" cy="1858236"/>
          </a:xfrm>
        </p:spPr>
        <p:txBody>
          <a:bodyPr vert="horz" lIns="91440" tIns="45720" rIns="91440" bIns="45720" rtlCol="0" anchor="t">
            <a:noAutofit/>
          </a:bodyPr>
          <a:lstStyle/>
          <a:p>
            <a:r>
              <a:rPr lang="en-GB" b="1" dirty="0">
                <a:solidFill>
                  <a:schemeClr val="accent3">
                    <a:lumMod val="75000"/>
                  </a:schemeClr>
                </a:solidFill>
                <a:cs typeface="Calibri"/>
              </a:rPr>
              <a:t>by</a:t>
            </a:r>
          </a:p>
          <a:p>
            <a:r>
              <a:rPr lang="en-GB" b="1" dirty="0">
                <a:solidFill>
                  <a:schemeClr val="accent3">
                    <a:lumMod val="75000"/>
                  </a:schemeClr>
                </a:solidFill>
              </a:rPr>
              <a:t>Julia Elliot</a:t>
            </a:r>
            <a:endParaRPr lang="en-GB" b="1" dirty="0">
              <a:solidFill>
                <a:schemeClr val="accent3">
                  <a:lumMod val="75000"/>
                </a:schemeClr>
              </a:solidFill>
              <a:cs typeface="Calibri" panose="020F0502020204030204"/>
            </a:endParaRPr>
          </a:p>
          <a:p>
            <a:r>
              <a:rPr lang="en-GB" b="1" dirty="0">
                <a:solidFill>
                  <a:schemeClr val="accent3">
                    <a:lumMod val="75000"/>
                  </a:schemeClr>
                </a:solidFill>
              </a:rPr>
              <a:t>Library Assistant</a:t>
            </a:r>
            <a:endParaRPr lang="en-GB" b="1" dirty="0">
              <a:solidFill>
                <a:schemeClr val="accent3">
                  <a:lumMod val="75000"/>
                </a:schemeClr>
              </a:solidFill>
              <a:cs typeface="Calibri"/>
            </a:endParaRPr>
          </a:p>
          <a:p>
            <a:r>
              <a:rPr lang="en-GB" b="1" dirty="0">
                <a:solidFill>
                  <a:schemeClr val="accent3">
                    <a:lumMod val="75000"/>
                  </a:schemeClr>
                </a:solidFill>
              </a:rPr>
              <a:t>University of Bristol</a:t>
            </a:r>
            <a:endParaRPr lang="en-GB" b="1" dirty="0">
              <a:solidFill>
                <a:schemeClr val="accent3">
                  <a:lumMod val="75000"/>
                </a:schemeClr>
              </a:solidFill>
              <a:cs typeface="Calibri"/>
            </a:endParaRPr>
          </a:p>
        </p:txBody>
      </p:sp>
    </p:spTree>
    <p:extLst>
      <p:ext uri="{BB962C8B-B14F-4D97-AF65-F5344CB8AC3E}">
        <p14:creationId xmlns:p14="http://schemas.microsoft.com/office/powerpoint/2010/main" val="26224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9CE6">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32FD-92F0-4419-ACBE-091BAEA18F45}"/>
              </a:ext>
            </a:extLst>
          </p:cNvPr>
          <p:cNvSpPr>
            <a:spLocks noGrp="1"/>
          </p:cNvSpPr>
          <p:nvPr>
            <p:ph type="title"/>
          </p:nvPr>
        </p:nvSpPr>
        <p:spPr/>
        <p:txBody>
          <a:bodyPr/>
          <a:lstStyle/>
          <a:p>
            <a:r>
              <a:rPr lang="en-US" b="1">
                <a:solidFill>
                  <a:srgbClr val="EB491C"/>
                </a:solidFill>
                <a:cs typeface="Calibri Light"/>
              </a:rPr>
              <a:t>Ideas on hosting</a:t>
            </a:r>
            <a:br>
              <a:rPr lang="en-US" b="1">
                <a:solidFill>
                  <a:srgbClr val="EB491C"/>
                </a:solidFill>
                <a:cs typeface="Calibri Light"/>
              </a:rPr>
            </a:br>
            <a:r>
              <a:rPr lang="en-US" b="1">
                <a:solidFill>
                  <a:srgbClr val="EB491C"/>
                </a:solidFill>
                <a:cs typeface="Calibri Light"/>
              </a:rPr>
              <a:t>library book-hedgehog sessions</a:t>
            </a:r>
          </a:p>
        </p:txBody>
      </p:sp>
      <p:sp>
        <p:nvSpPr>
          <p:cNvPr id="3" name="Content Placeholder 2">
            <a:extLst>
              <a:ext uri="{FF2B5EF4-FFF2-40B4-BE49-F238E27FC236}">
                <a16:creationId xmlns:a16="http://schemas.microsoft.com/office/drawing/2014/main" id="{C306340E-0CF4-416E-A774-8BBF175B6E9B}"/>
              </a:ext>
            </a:extLst>
          </p:cNvPr>
          <p:cNvSpPr>
            <a:spLocks noGrp="1"/>
          </p:cNvSpPr>
          <p:nvPr>
            <p:ph idx="1"/>
          </p:nvPr>
        </p:nvSpPr>
        <p:spPr>
          <a:xfrm>
            <a:off x="838200" y="1825625"/>
            <a:ext cx="10515600" cy="4563540"/>
          </a:xfrm>
        </p:spPr>
        <p:txBody>
          <a:bodyPr vert="horz" lIns="91440" tIns="45720" rIns="91440" bIns="45720" rtlCol="0" anchor="t">
            <a:noAutofit/>
          </a:bodyPr>
          <a:lstStyle/>
          <a:p>
            <a:r>
              <a:rPr lang="en-US" sz="3200" dirty="0">
                <a:solidFill>
                  <a:srgbClr val="F2320C"/>
                </a:solidFill>
                <a:cs typeface="Calibri"/>
              </a:rPr>
              <a:t>You could do a mini-version of our session here. Put out a table, chairs, materials and instructions. Put out some partly-made hedgehogs that people can continue.</a:t>
            </a:r>
          </a:p>
          <a:p>
            <a:r>
              <a:rPr lang="en-US" sz="3200" dirty="0">
                <a:solidFill>
                  <a:srgbClr val="F2320C"/>
                </a:solidFill>
                <a:cs typeface="Calibri"/>
              </a:rPr>
              <a:t>Put out ready-made hedgehogs minus eyes, etc. Provide lots of buttons </a:t>
            </a:r>
            <a:r>
              <a:rPr lang="en-US" sz="3200">
                <a:solidFill>
                  <a:srgbClr val="F2320C"/>
                </a:solidFill>
                <a:cs typeface="Calibri"/>
              </a:rPr>
              <a:t>and other decorations</a:t>
            </a:r>
            <a:r>
              <a:rPr lang="en-US" sz="3200" dirty="0">
                <a:solidFill>
                  <a:srgbClr val="F2320C"/>
                </a:solidFill>
                <a:cs typeface="Calibri"/>
              </a:rPr>
              <a:t>, with glue (beware mess!).</a:t>
            </a:r>
          </a:p>
          <a:p>
            <a:r>
              <a:rPr lang="en-US" sz="3200" dirty="0">
                <a:solidFill>
                  <a:srgbClr val="F2320C"/>
                </a:solidFill>
                <a:cs typeface="Calibri"/>
              </a:rPr>
              <a:t>If staffing allows, have a member of staff at the table.</a:t>
            </a:r>
          </a:p>
          <a:p>
            <a:r>
              <a:rPr lang="en-US" sz="3200" dirty="0">
                <a:solidFill>
                  <a:srgbClr val="F2320C"/>
                </a:solidFill>
                <a:cs typeface="Calibri"/>
              </a:rPr>
              <a:t>You could advertise it beforehand on social media.</a:t>
            </a:r>
          </a:p>
          <a:p>
            <a:r>
              <a:rPr lang="en-US" sz="3200" dirty="0">
                <a:solidFill>
                  <a:srgbClr val="F2320C"/>
                </a:solidFill>
                <a:cs typeface="Calibri"/>
              </a:rPr>
              <a:t>If you can't host a session, include the instructions in a list of mindfulness exercises.</a:t>
            </a:r>
          </a:p>
        </p:txBody>
      </p:sp>
    </p:spTree>
    <p:extLst>
      <p:ext uri="{BB962C8B-B14F-4D97-AF65-F5344CB8AC3E}">
        <p14:creationId xmlns:p14="http://schemas.microsoft.com/office/powerpoint/2010/main" val="360913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F20F">
            <a:alpha val="13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1D3C-B11F-4EAD-98D6-1F01D6A508A0}"/>
              </a:ext>
            </a:extLst>
          </p:cNvPr>
          <p:cNvSpPr>
            <a:spLocks noGrp="1"/>
          </p:cNvSpPr>
          <p:nvPr>
            <p:ph type="title"/>
          </p:nvPr>
        </p:nvSpPr>
        <p:spPr/>
        <p:txBody>
          <a:bodyPr/>
          <a:lstStyle/>
          <a:p>
            <a:r>
              <a:rPr lang="en-US" b="1">
                <a:solidFill>
                  <a:srgbClr val="0C2BF5"/>
                </a:solidFill>
                <a:cs typeface="Calibri Light"/>
              </a:rPr>
              <a:t>Materials required:</a:t>
            </a:r>
          </a:p>
        </p:txBody>
      </p:sp>
      <p:sp>
        <p:nvSpPr>
          <p:cNvPr id="3" name="Content Placeholder 2">
            <a:extLst>
              <a:ext uri="{FF2B5EF4-FFF2-40B4-BE49-F238E27FC236}">
                <a16:creationId xmlns:a16="http://schemas.microsoft.com/office/drawing/2014/main" id="{C17BC059-9784-4E44-AB30-16E543475810}"/>
              </a:ext>
            </a:extLst>
          </p:cNvPr>
          <p:cNvSpPr>
            <a:spLocks noGrp="1"/>
          </p:cNvSpPr>
          <p:nvPr>
            <p:ph idx="1"/>
          </p:nvPr>
        </p:nvSpPr>
        <p:spPr/>
        <p:txBody>
          <a:bodyPr vert="horz" lIns="91440" tIns="45720" rIns="91440" bIns="45720" rtlCol="0" anchor="t">
            <a:normAutofit/>
          </a:bodyPr>
          <a:lstStyle/>
          <a:p>
            <a:r>
              <a:rPr lang="en-GB" b="1">
                <a:solidFill>
                  <a:srgbClr val="0C2BF5"/>
                </a:solidFill>
                <a:ea typeface="+mn-lt"/>
                <a:cs typeface="+mn-lt"/>
              </a:rPr>
              <a:t>Old books</a:t>
            </a:r>
            <a:endParaRPr lang="en-US" b="1">
              <a:solidFill>
                <a:srgbClr val="0C2BF5"/>
              </a:solidFill>
              <a:ea typeface="+mn-lt"/>
              <a:cs typeface="+mn-lt"/>
            </a:endParaRPr>
          </a:p>
          <a:p>
            <a:pPr marL="0" indent="0">
              <a:buNone/>
            </a:pPr>
            <a:r>
              <a:rPr lang="en-GB">
                <a:solidFill>
                  <a:srgbClr val="0C2BF5"/>
                </a:solidFill>
                <a:ea typeface="+mn-lt"/>
                <a:cs typeface="+mn-lt"/>
              </a:rPr>
              <a:t>- books withdrawn from the library</a:t>
            </a:r>
            <a:endParaRPr lang="en-US">
              <a:solidFill>
                <a:srgbClr val="0C2BF5"/>
              </a:solidFill>
              <a:ea typeface="+mn-lt"/>
              <a:cs typeface="+mn-lt"/>
            </a:endParaRPr>
          </a:p>
          <a:p>
            <a:pPr marL="0" indent="0">
              <a:buNone/>
            </a:pPr>
            <a:r>
              <a:rPr lang="en-GB">
                <a:solidFill>
                  <a:srgbClr val="0C2BF5"/>
                </a:solidFill>
                <a:ea typeface="+mn-lt"/>
                <a:cs typeface="+mn-lt"/>
              </a:rPr>
              <a:t>- other unwanted library stock (e.g. journals no longer subscribed to)</a:t>
            </a:r>
            <a:endParaRPr lang="en-US">
              <a:solidFill>
                <a:srgbClr val="0C2BF5"/>
              </a:solidFill>
              <a:ea typeface="+mn-lt"/>
              <a:cs typeface="+mn-lt"/>
            </a:endParaRPr>
          </a:p>
          <a:p>
            <a:pPr marL="0" indent="0">
              <a:buNone/>
            </a:pPr>
            <a:r>
              <a:rPr lang="en-GB">
                <a:solidFill>
                  <a:srgbClr val="0C2BF5"/>
                </a:solidFill>
                <a:ea typeface="+mn-lt"/>
                <a:cs typeface="+mn-lt"/>
              </a:rPr>
              <a:t>- unsaleable stock from charity shops</a:t>
            </a:r>
            <a:endParaRPr lang="en-US">
              <a:solidFill>
                <a:srgbClr val="0C2BF5"/>
              </a:solidFill>
              <a:ea typeface="+mn-lt"/>
              <a:cs typeface="+mn-lt"/>
            </a:endParaRPr>
          </a:p>
          <a:p>
            <a:r>
              <a:rPr lang="en-GB" b="1">
                <a:solidFill>
                  <a:srgbClr val="0C2BF5"/>
                </a:solidFill>
                <a:ea typeface="+mn-lt"/>
                <a:cs typeface="+mn-lt"/>
              </a:rPr>
              <a:t>Buttons</a:t>
            </a:r>
            <a:r>
              <a:rPr lang="en-GB">
                <a:solidFill>
                  <a:srgbClr val="0C2BF5"/>
                </a:solidFill>
                <a:ea typeface="+mn-lt"/>
                <a:cs typeface="+mn-lt"/>
              </a:rPr>
              <a:t> – any size, colour or type (for eyes and nose)</a:t>
            </a:r>
            <a:endParaRPr lang="en-US">
              <a:solidFill>
                <a:srgbClr val="0C2BF5"/>
              </a:solidFill>
              <a:ea typeface="+mn-lt"/>
              <a:cs typeface="+mn-lt"/>
            </a:endParaRPr>
          </a:p>
          <a:p>
            <a:r>
              <a:rPr lang="en-GB" b="1">
                <a:solidFill>
                  <a:srgbClr val="0C2BF5"/>
                </a:solidFill>
                <a:ea typeface="+mn-lt"/>
                <a:cs typeface="+mn-lt"/>
              </a:rPr>
              <a:t>Card</a:t>
            </a:r>
            <a:r>
              <a:rPr lang="en-GB">
                <a:solidFill>
                  <a:srgbClr val="0C2BF5"/>
                </a:solidFill>
                <a:ea typeface="+mn-lt"/>
                <a:cs typeface="+mn-lt"/>
              </a:rPr>
              <a:t> – thin, cut into strips (for attaching the buttons with)</a:t>
            </a:r>
          </a:p>
          <a:p>
            <a:r>
              <a:rPr lang="en-GB" b="1">
                <a:solidFill>
                  <a:srgbClr val="0C2BF5"/>
                </a:solidFill>
                <a:ea typeface="+mn-lt"/>
                <a:cs typeface="+mn-lt"/>
              </a:rPr>
              <a:t>Glue</a:t>
            </a:r>
            <a:r>
              <a:rPr lang="en-GB">
                <a:solidFill>
                  <a:srgbClr val="0C2BF5"/>
                </a:solidFill>
                <a:ea typeface="+mn-lt"/>
                <a:cs typeface="+mn-lt"/>
              </a:rPr>
              <a:t> – e.g. PVA</a:t>
            </a:r>
            <a:endParaRPr lang="en-GB">
              <a:solidFill>
                <a:srgbClr val="0C2BF5"/>
              </a:solidFill>
              <a:cs typeface="Calibri"/>
            </a:endParaRPr>
          </a:p>
        </p:txBody>
      </p:sp>
    </p:spTree>
    <p:extLst>
      <p:ext uri="{BB962C8B-B14F-4D97-AF65-F5344CB8AC3E}">
        <p14:creationId xmlns:p14="http://schemas.microsoft.com/office/powerpoint/2010/main" val="308690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615">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5A24-53E1-41C7-97A5-2D62655E3833}"/>
              </a:ext>
            </a:extLst>
          </p:cNvPr>
          <p:cNvSpPr>
            <a:spLocks noGrp="1"/>
          </p:cNvSpPr>
          <p:nvPr>
            <p:ph type="title"/>
          </p:nvPr>
        </p:nvSpPr>
        <p:spPr>
          <a:xfrm>
            <a:off x="838200" y="365125"/>
            <a:ext cx="10515600" cy="5978244"/>
          </a:xfrm>
        </p:spPr>
        <p:txBody>
          <a:bodyPr>
            <a:normAutofit/>
          </a:bodyPr>
          <a:lstStyle/>
          <a:p>
            <a:pPr algn="ctr"/>
            <a:r>
              <a:rPr lang="en-US" b="1">
                <a:solidFill>
                  <a:srgbClr val="0070C0"/>
                </a:solidFill>
                <a:cs typeface="Calibri Light"/>
              </a:rPr>
              <a:t>Any questions?</a:t>
            </a:r>
            <a:endParaRPr lang="en-US">
              <a:solidFill>
                <a:srgbClr val="0070C0"/>
              </a:solidFill>
            </a:endParaRPr>
          </a:p>
        </p:txBody>
      </p:sp>
    </p:spTree>
    <p:extLst>
      <p:ext uri="{BB962C8B-B14F-4D97-AF65-F5344CB8AC3E}">
        <p14:creationId xmlns:p14="http://schemas.microsoft.com/office/powerpoint/2010/main" val="253655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2B9C">
            <a:alpha val="22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C93A0-B542-48BA-9C09-69AC30A1FC36}"/>
              </a:ext>
            </a:extLst>
          </p:cNvPr>
          <p:cNvSpPr>
            <a:spLocks noGrp="1"/>
          </p:cNvSpPr>
          <p:nvPr>
            <p:ph idx="1"/>
          </p:nvPr>
        </p:nvSpPr>
        <p:spPr>
          <a:xfrm>
            <a:off x="838200" y="427131"/>
            <a:ext cx="10515600" cy="5749832"/>
          </a:xfrm>
        </p:spPr>
        <p:txBody>
          <a:bodyPr vert="horz" lIns="91440" tIns="45720" rIns="91440" bIns="45720" rtlCol="0" anchor="t">
            <a:normAutofit/>
          </a:bodyPr>
          <a:lstStyle/>
          <a:p>
            <a:pPr>
              <a:lnSpc>
                <a:spcPct val="100000"/>
              </a:lnSpc>
              <a:spcBef>
                <a:spcPts val="0"/>
              </a:spcBef>
            </a:pPr>
            <a:r>
              <a:rPr lang="en-GB" b="1" dirty="0">
                <a:solidFill>
                  <a:schemeClr val="accent1">
                    <a:lumMod val="75000"/>
                  </a:schemeClr>
                </a:solidFill>
                <a:ea typeface="+mn-lt"/>
                <a:cs typeface="+mn-lt"/>
              </a:rPr>
              <a:t>INTRODUCTION</a:t>
            </a:r>
            <a:r>
              <a:rPr lang="en-US" dirty="0">
                <a:solidFill>
                  <a:schemeClr val="accent1">
                    <a:lumMod val="75000"/>
                  </a:schemeClr>
                </a:solidFill>
                <a:ea typeface="+mn-lt"/>
                <a:cs typeface="+mn-lt"/>
              </a:rPr>
              <a:t> </a:t>
            </a:r>
          </a:p>
          <a:p>
            <a:pPr>
              <a:lnSpc>
                <a:spcPct val="100000"/>
              </a:lnSpc>
              <a:spcBef>
                <a:spcPts val="0"/>
              </a:spcBef>
            </a:pPr>
            <a:endParaRPr lang="en-US" dirty="0">
              <a:solidFill>
                <a:schemeClr val="accent1">
                  <a:lumMod val="75000"/>
                </a:schemeClr>
              </a:solidFill>
              <a:ea typeface="+mn-lt"/>
              <a:cs typeface="+mn-lt"/>
            </a:endParaRPr>
          </a:p>
          <a:p>
            <a:pPr>
              <a:lnSpc>
                <a:spcPct val="100000"/>
              </a:lnSpc>
              <a:spcBef>
                <a:spcPts val="0"/>
              </a:spcBef>
            </a:pPr>
            <a:r>
              <a:rPr lang="en-GB" b="1" dirty="0">
                <a:solidFill>
                  <a:schemeClr val="accent1">
                    <a:lumMod val="75000"/>
                  </a:schemeClr>
                </a:solidFill>
                <a:ea typeface="+mn-lt"/>
                <a:cs typeface="+mn-lt"/>
              </a:rPr>
              <a:t>WHAT ARE BOOK-HEDGEHOGS?</a:t>
            </a:r>
            <a:r>
              <a:rPr lang="en-US" dirty="0">
                <a:solidFill>
                  <a:schemeClr val="accent1">
                    <a:lumMod val="75000"/>
                  </a:schemeClr>
                </a:solidFill>
                <a:ea typeface="+mn-lt"/>
                <a:cs typeface="+mn-lt"/>
              </a:rPr>
              <a:t> </a:t>
            </a:r>
          </a:p>
          <a:p>
            <a:pPr>
              <a:lnSpc>
                <a:spcPct val="100000"/>
              </a:lnSpc>
              <a:spcBef>
                <a:spcPts val="0"/>
              </a:spcBef>
            </a:pPr>
            <a:endParaRPr lang="en-US" dirty="0">
              <a:solidFill>
                <a:schemeClr val="accent1">
                  <a:lumMod val="75000"/>
                </a:schemeClr>
              </a:solidFill>
              <a:ea typeface="+mn-lt"/>
              <a:cs typeface="+mn-lt"/>
            </a:endParaRPr>
          </a:p>
          <a:p>
            <a:pPr>
              <a:lnSpc>
                <a:spcPct val="100000"/>
              </a:lnSpc>
              <a:spcBef>
                <a:spcPts val="0"/>
              </a:spcBef>
            </a:pPr>
            <a:r>
              <a:rPr lang="en-GB" b="1" dirty="0">
                <a:solidFill>
                  <a:schemeClr val="accent1">
                    <a:lumMod val="75000"/>
                  </a:schemeClr>
                </a:solidFill>
                <a:ea typeface="+mn-lt"/>
                <a:cs typeface="+mn-lt"/>
              </a:rPr>
              <a:t>WHY?</a:t>
            </a:r>
            <a:r>
              <a:rPr lang="en-US" dirty="0">
                <a:solidFill>
                  <a:schemeClr val="accent1">
                    <a:lumMod val="75000"/>
                  </a:schemeClr>
                </a:solidFill>
                <a:ea typeface="+mn-lt"/>
                <a:cs typeface="+mn-lt"/>
              </a:rPr>
              <a:t> </a:t>
            </a:r>
          </a:p>
          <a:p>
            <a:pPr>
              <a:lnSpc>
                <a:spcPct val="100000"/>
              </a:lnSpc>
              <a:spcBef>
                <a:spcPts val="0"/>
              </a:spcBef>
            </a:pPr>
            <a:endParaRPr lang="en-US" dirty="0">
              <a:solidFill>
                <a:schemeClr val="accent1">
                  <a:lumMod val="75000"/>
                </a:schemeClr>
              </a:solidFill>
              <a:ea typeface="+mn-lt"/>
              <a:cs typeface="+mn-lt"/>
            </a:endParaRPr>
          </a:p>
          <a:p>
            <a:pPr>
              <a:lnSpc>
                <a:spcPct val="100000"/>
              </a:lnSpc>
              <a:spcBef>
                <a:spcPts val="0"/>
              </a:spcBef>
            </a:pPr>
            <a:r>
              <a:rPr lang="en-GB" b="1" dirty="0">
                <a:solidFill>
                  <a:schemeClr val="accent1">
                    <a:lumMod val="75000"/>
                  </a:schemeClr>
                </a:solidFill>
                <a:ea typeface="+mn-lt"/>
                <a:cs typeface="+mn-lt"/>
              </a:rPr>
              <a:t>HOW?</a:t>
            </a:r>
            <a:r>
              <a:rPr lang="en-US" dirty="0">
                <a:solidFill>
                  <a:schemeClr val="accent1">
                    <a:lumMod val="75000"/>
                  </a:schemeClr>
                </a:solidFill>
                <a:ea typeface="+mn-lt"/>
                <a:cs typeface="+mn-lt"/>
              </a:rPr>
              <a:t> </a:t>
            </a:r>
          </a:p>
          <a:p>
            <a:pPr>
              <a:lnSpc>
                <a:spcPct val="100000"/>
              </a:lnSpc>
              <a:spcBef>
                <a:spcPts val="0"/>
              </a:spcBef>
            </a:pPr>
            <a:endParaRPr lang="en-US" dirty="0">
              <a:solidFill>
                <a:schemeClr val="accent1">
                  <a:lumMod val="75000"/>
                </a:schemeClr>
              </a:solidFill>
              <a:ea typeface="+mn-lt"/>
              <a:cs typeface="+mn-lt"/>
            </a:endParaRPr>
          </a:p>
          <a:p>
            <a:pPr>
              <a:lnSpc>
                <a:spcPct val="100000"/>
              </a:lnSpc>
              <a:spcBef>
                <a:spcPts val="0"/>
              </a:spcBef>
            </a:pPr>
            <a:r>
              <a:rPr lang="en-GB" b="1" dirty="0">
                <a:solidFill>
                  <a:schemeClr val="accent1">
                    <a:lumMod val="75000"/>
                  </a:schemeClr>
                </a:solidFill>
                <a:ea typeface="+mn-lt"/>
                <a:cs typeface="+mn-lt"/>
              </a:rPr>
              <a:t>PRACTICAL SESSION</a:t>
            </a:r>
            <a:r>
              <a:rPr lang="en-US" dirty="0">
                <a:solidFill>
                  <a:schemeClr val="accent1">
                    <a:lumMod val="75000"/>
                  </a:schemeClr>
                </a:solidFill>
                <a:ea typeface="+mn-lt"/>
                <a:cs typeface="+mn-lt"/>
              </a:rPr>
              <a:t> </a:t>
            </a:r>
          </a:p>
          <a:p>
            <a:pPr>
              <a:lnSpc>
                <a:spcPct val="100000"/>
              </a:lnSpc>
              <a:spcBef>
                <a:spcPts val="0"/>
              </a:spcBef>
            </a:pPr>
            <a:endParaRPr lang="en-US" dirty="0">
              <a:solidFill>
                <a:schemeClr val="accent1">
                  <a:lumMod val="75000"/>
                </a:schemeClr>
              </a:solidFill>
              <a:ea typeface="+mn-lt"/>
              <a:cs typeface="+mn-lt"/>
            </a:endParaRPr>
          </a:p>
          <a:p>
            <a:pPr>
              <a:lnSpc>
                <a:spcPct val="100000"/>
              </a:lnSpc>
              <a:spcBef>
                <a:spcPts val="0"/>
              </a:spcBef>
            </a:pPr>
            <a:r>
              <a:rPr lang="en-GB" b="1" dirty="0">
                <a:solidFill>
                  <a:schemeClr val="accent1">
                    <a:lumMod val="75000"/>
                  </a:schemeClr>
                </a:solidFill>
                <a:ea typeface="+mn-lt"/>
                <a:cs typeface="+mn-lt"/>
              </a:rPr>
              <a:t>HOLDING YOUR OWN HEDGEHOG-MAKING SESSIONS</a:t>
            </a:r>
          </a:p>
          <a:p>
            <a:pPr marL="0" indent="0">
              <a:lnSpc>
                <a:spcPct val="100000"/>
              </a:lnSpc>
              <a:spcBef>
                <a:spcPts val="0"/>
              </a:spcBef>
              <a:buNone/>
            </a:pPr>
            <a:endParaRPr lang="en-GB" b="1" dirty="0">
              <a:solidFill>
                <a:schemeClr val="accent1">
                  <a:lumMod val="75000"/>
                </a:schemeClr>
              </a:solidFill>
              <a:ea typeface="+mn-lt"/>
              <a:cs typeface="+mn-lt"/>
            </a:endParaRPr>
          </a:p>
          <a:p>
            <a:pPr>
              <a:lnSpc>
                <a:spcPct val="100000"/>
              </a:lnSpc>
              <a:spcBef>
                <a:spcPts val="0"/>
              </a:spcBef>
            </a:pPr>
            <a:r>
              <a:rPr lang="en-GB" b="1" dirty="0">
                <a:solidFill>
                  <a:schemeClr val="accent1">
                    <a:lumMod val="75000"/>
                  </a:schemeClr>
                </a:solidFill>
                <a:ea typeface="+mn-lt"/>
                <a:cs typeface="+mn-lt"/>
              </a:rPr>
              <a:t>ANY QUESTIONS?</a:t>
            </a:r>
            <a:endParaRPr lang="en-US" dirty="0">
              <a:solidFill>
                <a:schemeClr val="accent1">
                  <a:lumMod val="75000"/>
                </a:schemeClr>
              </a:solidFill>
            </a:endParaRPr>
          </a:p>
        </p:txBody>
      </p:sp>
    </p:spTree>
    <p:extLst>
      <p:ext uri="{BB962C8B-B14F-4D97-AF65-F5344CB8AC3E}">
        <p14:creationId xmlns:p14="http://schemas.microsoft.com/office/powerpoint/2010/main" val="139627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5848-1DD0-45B0-B7F9-87913E322EE8}"/>
              </a:ext>
            </a:extLst>
          </p:cNvPr>
          <p:cNvSpPr>
            <a:spLocks noGrp="1"/>
          </p:cNvSpPr>
          <p:nvPr>
            <p:ph type="title"/>
          </p:nvPr>
        </p:nvSpPr>
        <p:spPr>
          <a:xfrm>
            <a:off x="0" y="0"/>
            <a:ext cx="4639055" cy="2500604"/>
          </a:xfrm>
          <a:solidFill>
            <a:srgbClr val="3399FF"/>
          </a:solidFill>
        </p:spPr>
        <p:txBody>
          <a:bodyPr vert="horz" lIns="91440" tIns="45720" rIns="91440" bIns="45720" rtlCol="0" anchor="ctr">
            <a:normAutofit/>
          </a:bodyPr>
          <a:lstStyle/>
          <a:p>
            <a:pPr>
              <a:spcAft>
                <a:spcPts val="600"/>
              </a:spcAft>
            </a:pPr>
            <a:r>
              <a:rPr lang="en-US" sz="4100" b="1" dirty="0">
                <a:solidFill>
                  <a:srgbClr val="FFFF00"/>
                </a:solidFill>
              </a:rPr>
              <a:t>What is a</a:t>
            </a:r>
          </a:p>
          <a:p>
            <a:pPr>
              <a:spcAft>
                <a:spcPts val="600"/>
              </a:spcAft>
            </a:pPr>
            <a:r>
              <a:rPr lang="en-US" sz="4100" b="1" dirty="0">
                <a:solidFill>
                  <a:srgbClr val="FFFF00"/>
                </a:solidFill>
              </a:rPr>
              <a:t>book-hedgehog?</a:t>
            </a:r>
          </a:p>
        </p:txBody>
      </p:sp>
      <p:sp>
        <p:nvSpPr>
          <p:cNvPr id="4" name="Text Placeholder 3">
            <a:extLst>
              <a:ext uri="{FF2B5EF4-FFF2-40B4-BE49-F238E27FC236}">
                <a16:creationId xmlns:a16="http://schemas.microsoft.com/office/drawing/2014/main" id="{3A351982-F891-4B8B-902F-202D919C5541}"/>
              </a:ext>
            </a:extLst>
          </p:cNvPr>
          <p:cNvSpPr>
            <a:spLocks noGrp="1"/>
          </p:cNvSpPr>
          <p:nvPr>
            <p:ph type="body" sz="half" idx="2"/>
          </p:nvPr>
        </p:nvSpPr>
        <p:spPr>
          <a:xfrm>
            <a:off x="0" y="2500604"/>
            <a:ext cx="4639056" cy="4440513"/>
          </a:xfrm>
          <a:solidFill>
            <a:srgbClr val="3399FF"/>
          </a:solidFill>
        </p:spPr>
        <p:txBody>
          <a:bodyPr vert="horz" lIns="91440" tIns="45720" rIns="91440" bIns="45720" rtlCol="0">
            <a:normAutofit/>
          </a:bodyPr>
          <a:lstStyle/>
          <a:p>
            <a:pPr indent="-228600">
              <a:buFont typeface="Arial" panose="020B0604020202020204" pitchFamily="34" charset="0"/>
              <a:buChar char="•"/>
            </a:pPr>
            <a:endParaRPr lang="en-US" sz="2800" dirty="0"/>
          </a:p>
          <a:p>
            <a:r>
              <a:rPr lang="en-US" sz="2800" dirty="0">
                <a:solidFill>
                  <a:srgbClr val="FFFF00"/>
                </a:solidFill>
              </a:rPr>
              <a:t>It’s the folded pages of a book, with buttons stuck on for eyes and nose.</a:t>
            </a:r>
          </a:p>
        </p:txBody>
      </p:sp>
      <p:pic>
        <p:nvPicPr>
          <p:cNvPr id="5" name="Picture 5" descr="A close up of a white wall&#10;&#10;Description generated with high confidence">
            <a:extLst>
              <a:ext uri="{FF2B5EF4-FFF2-40B4-BE49-F238E27FC236}">
                <a16:creationId xmlns:a16="http://schemas.microsoft.com/office/drawing/2014/main" id="{939725B8-5140-49D2-A1B3-7ED381E05866}"/>
              </a:ext>
            </a:extLst>
          </p:cNvPr>
          <p:cNvPicPr>
            <a:picLocks noGrp="1" noChangeAspect="1"/>
          </p:cNvPicPr>
          <p:nvPr>
            <p:ph type="pic" idx="1"/>
          </p:nvPr>
        </p:nvPicPr>
        <p:blipFill rotWithShape="1">
          <a:blip r:embed="rId3"/>
          <a:srcRect l="8700" r="8700"/>
          <a:stretch/>
        </p:blipFill>
        <p:spPr>
          <a:xfrm>
            <a:off x="4639056" y="10"/>
            <a:ext cx="7552944" cy="6857990"/>
          </a:xfrm>
          <a:prstGeom prst="rect">
            <a:avLst/>
          </a:prstGeom>
          <a:effectLst/>
        </p:spPr>
      </p:pic>
    </p:spTree>
    <p:extLst>
      <p:ext uri="{BB962C8B-B14F-4D97-AF65-F5344CB8AC3E}">
        <p14:creationId xmlns:p14="http://schemas.microsoft.com/office/powerpoint/2010/main" val="412330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7" name="Content Placeholder 6" descr="Two paper hedgehogs, made from books, with buttons for eyes and with pencils sticking out.&#10;&#10;Description automatically generated">
            <a:extLst>
              <a:ext uri="{FF2B5EF4-FFF2-40B4-BE49-F238E27FC236}">
                <a16:creationId xmlns:a16="http://schemas.microsoft.com/office/drawing/2014/main" id="{3E20E43B-B3FF-4184-AA68-00B6C05F5043}"/>
              </a:ext>
            </a:extLst>
          </p:cNvPr>
          <p:cNvPicPr>
            <a:picLocks noChangeAspect="1"/>
          </p:cNvPicPr>
          <p:nvPr/>
        </p:nvPicPr>
        <p:blipFill rotWithShape="1">
          <a:blip r:embed="rId3">
            <a:extLst>
              <a:ext uri="{28A0092B-C50C-407E-A947-70E740481C1C}">
                <a14:useLocalDpi xmlns:a14="http://schemas.microsoft.com/office/drawing/2010/main" val="0"/>
              </a:ext>
            </a:extLst>
          </a:blip>
          <a:srcRect l="1295" r="16105"/>
          <a:stretch/>
        </p:blipFill>
        <p:spPr>
          <a:xfrm>
            <a:off x="4639056" y="10"/>
            <a:ext cx="7552944" cy="6857990"/>
          </a:xfrm>
          <a:prstGeom prst="rect">
            <a:avLst/>
          </a:prstGeom>
          <a:effectLst/>
        </p:spPr>
      </p:pic>
      <p:sp>
        <p:nvSpPr>
          <p:cNvPr id="28" name="Content Placeholder 27">
            <a:extLst>
              <a:ext uri="{FF2B5EF4-FFF2-40B4-BE49-F238E27FC236}">
                <a16:creationId xmlns:a16="http://schemas.microsoft.com/office/drawing/2014/main" id="{5DDBD2A3-CD1B-45B0-A647-60AC120C1C42}"/>
              </a:ext>
            </a:extLst>
          </p:cNvPr>
          <p:cNvSpPr>
            <a:spLocks noGrp="1"/>
          </p:cNvSpPr>
          <p:nvPr>
            <p:ph idx="1"/>
          </p:nvPr>
        </p:nvSpPr>
        <p:spPr>
          <a:xfrm>
            <a:off x="456142" y="874665"/>
            <a:ext cx="3899648" cy="5116174"/>
          </a:xfrm>
        </p:spPr>
        <p:txBody>
          <a:bodyPr vert="horz" lIns="91440" tIns="45720" rIns="91440" bIns="45720" rtlCol="0" anchor="t">
            <a:normAutofit/>
          </a:bodyPr>
          <a:lstStyle/>
          <a:p>
            <a:pPr marL="0" indent="0">
              <a:buNone/>
            </a:pPr>
            <a:endParaRPr lang="en-GB" sz="3600" dirty="0">
              <a:ea typeface="+mn-lt"/>
              <a:cs typeface="+mn-lt"/>
            </a:endParaRPr>
          </a:p>
          <a:p>
            <a:pPr marL="0" indent="0">
              <a:buNone/>
            </a:pPr>
            <a:endParaRPr lang="en-GB" sz="3600" dirty="0">
              <a:ea typeface="+mn-lt"/>
              <a:cs typeface="+mn-lt"/>
            </a:endParaRPr>
          </a:p>
          <a:p>
            <a:pPr marL="0" indent="0">
              <a:buNone/>
            </a:pPr>
            <a:r>
              <a:rPr lang="en-GB" sz="3600" dirty="0">
                <a:ea typeface="+mn-lt"/>
                <a:cs typeface="+mn-lt"/>
              </a:rPr>
              <a:t>It can be used as a desk-tidy, as here, or to hold pens,  postcards, or anything you want.</a:t>
            </a:r>
            <a:endParaRPr lang="en-US" sz="3600" dirty="0">
              <a:ea typeface="+mn-lt"/>
              <a:cs typeface="+mn-lt"/>
            </a:endParaRPr>
          </a:p>
          <a:p>
            <a:pPr marL="0" indent="0">
              <a:buNone/>
            </a:pPr>
            <a:endParaRPr lang="en-US" dirty="0">
              <a:cs typeface="Calibri"/>
            </a:endParaRPr>
          </a:p>
        </p:txBody>
      </p:sp>
    </p:spTree>
    <p:extLst>
      <p:ext uri="{BB962C8B-B14F-4D97-AF65-F5344CB8AC3E}">
        <p14:creationId xmlns:p14="http://schemas.microsoft.com/office/powerpoint/2010/main" val="378501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F21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F174-8334-498B-9F57-2F433B9F7170}"/>
              </a:ext>
            </a:extLst>
          </p:cNvPr>
          <p:cNvSpPr>
            <a:spLocks noGrp="1"/>
          </p:cNvSpPr>
          <p:nvPr>
            <p:ph type="title"/>
          </p:nvPr>
        </p:nvSpPr>
        <p:spPr>
          <a:xfrm>
            <a:off x="648929" y="629266"/>
            <a:ext cx="3506784" cy="895312"/>
          </a:xfrm>
        </p:spPr>
        <p:txBody>
          <a:bodyPr>
            <a:normAutofit/>
          </a:bodyPr>
          <a:lstStyle/>
          <a:p>
            <a:r>
              <a:rPr lang="en-GB" b="1">
                <a:cs typeface="Calibri Light"/>
              </a:rPr>
              <a:t>Why?</a:t>
            </a:r>
            <a:endParaRPr lang="en-GB" b="1"/>
          </a:p>
        </p:txBody>
      </p:sp>
      <p:sp>
        <p:nvSpPr>
          <p:cNvPr id="14" name="Content Placeholder 13">
            <a:extLst>
              <a:ext uri="{FF2B5EF4-FFF2-40B4-BE49-F238E27FC236}">
                <a16:creationId xmlns:a16="http://schemas.microsoft.com/office/drawing/2014/main" id="{46398A69-1CC6-49EC-821A-CF854D6BDDF2}"/>
              </a:ext>
            </a:extLst>
          </p:cNvPr>
          <p:cNvSpPr>
            <a:spLocks noGrp="1"/>
          </p:cNvSpPr>
          <p:nvPr>
            <p:ph idx="1"/>
          </p:nvPr>
        </p:nvSpPr>
        <p:spPr>
          <a:xfrm>
            <a:off x="648931" y="1708728"/>
            <a:ext cx="3651466" cy="4515092"/>
          </a:xfrm>
        </p:spPr>
        <p:txBody>
          <a:bodyPr vert="horz" lIns="91440" tIns="45720" rIns="91440" bIns="45720" rtlCol="0" anchor="t">
            <a:noAutofit/>
          </a:bodyPr>
          <a:lstStyle/>
          <a:p>
            <a:r>
              <a:rPr lang="en-GB" sz="2400" dirty="0">
                <a:ea typeface="+mn-lt"/>
                <a:cs typeface="+mn-lt"/>
              </a:rPr>
              <a:t>It can be used as a mindfulness exercise for students and staff.</a:t>
            </a:r>
          </a:p>
          <a:p>
            <a:r>
              <a:rPr lang="en-GB" sz="2400" dirty="0">
                <a:ea typeface="+mn-lt"/>
                <a:cs typeface="+mn-lt"/>
              </a:rPr>
              <a:t>It is a simple, physical activity, involving no screens.</a:t>
            </a:r>
            <a:endParaRPr lang="en-US" sz="2400" dirty="0">
              <a:ea typeface="+mn-lt"/>
              <a:cs typeface="+mn-lt"/>
            </a:endParaRPr>
          </a:p>
          <a:p>
            <a:r>
              <a:rPr lang="en-GB" sz="2400" dirty="0">
                <a:ea typeface="+mn-lt"/>
                <a:cs typeface="+mn-lt"/>
              </a:rPr>
              <a:t>It's light-hearted and can be sociable.</a:t>
            </a:r>
          </a:p>
          <a:p>
            <a:r>
              <a:rPr lang="en-GB" sz="2400" dirty="0">
                <a:ea typeface="+mn-lt"/>
                <a:cs typeface="+mn-lt"/>
              </a:rPr>
              <a:t>You can even do it whilst listening to a podcast, music, a talking book, or a radio programme.</a:t>
            </a:r>
          </a:p>
        </p:txBody>
      </p:sp>
      <p:pic>
        <p:nvPicPr>
          <p:cNvPr id="10" name="Picture 10" descr="A lake surrounded by trees&#10;&#10;Description generated with very high confidence">
            <a:extLst>
              <a:ext uri="{FF2B5EF4-FFF2-40B4-BE49-F238E27FC236}">
                <a16:creationId xmlns:a16="http://schemas.microsoft.com/office/drawing/2014/main" id="{362B5151-4095-4477-81AE-E418446D4D1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400"/>
          <a:stretch/>
        </p:blipFill>
        <p:spPr>
          <a:xfrm>
            <a:off x="4639056" y="10"/>
            <a:ext cx="7552944" cy="6857990"/>
          </a:xfrm>
          <a:prstGeom prst="rect">
            <a:avLst/>
          </a:prstGeom>
          <a:effectLst/>
        </p:spPr>
      </p:pic>
    </p:spTree>
    <p:extLst>
      <p:ext uri="{BB962C8B-B14F-4D97-AF65-F5344CB8AC3E}">
        <p14:creationId xmlns:p14="http://schemas.microsoft.com/office/powerpoint/2010/main" val="5884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20B6312-C89B-48EE-8AFD-0DD9BDC96963}"/>
              </a:ext>
            </a:extLst>
          </p:cNvPr>
          <p:cNvSpPr>
            <a:spLocks noGrp="1"/>
          </p:cNvSpPr>
          <p:nvPr>
            <p:ph idx="1"/>
          </p:nvPr>
        </p:nvSpPr>
        <p:spPr>
          <a:xfrm>
            <a:off x="0" y="0"/>
            <a:ext cx="4639056" cy="6857990"/>
          </a:xfrm>
          <a:solidFill>
            <a:srgbClr val="CCFFFF"/>
          </a:solidFill>
        </p:spPr>
        <p:txBody>
          <a:bodyPr>
            <a:normAutofit/>
          </a:bodyPr>
          <a:lstStyle/>
          <a:p>
            <a:endParaRPr lang="en-GB" sz="1800" dirty="0">
              <a:ea typeface="+mn-lt"/>
              <a:cs typeface="+mn-lt"/>
            </a:endParaRPr>
          </a:p>
          <a:p>
            <a:endParaRPr lang="en-GB" sz="1800" dirty="0">
              <a:ea typeface="+mn-lt"/>
              <a:cs typeface="+mn-lt"/>
            </a:endParaRPr>
          </a:p>
          <a:p>
            <a:pPr marL="0" indent="0">
              <a:buNone/>
            </a:pPr>
            <a:endParaRPr lang="en-GB" dirty="0">
              <a:solidFill>
                <a:schemeClr val="accent2">
                  <a:lumMod val="75000"/>
                </a:schemeClr>
              </a:solidFill>
              <a:ea typeface="+mn-lt"/>
              <a:cs typeface="+mn-lt"/>
            </a:endParaRPr>
          </a:p>
          <a:p>
            <a:pPr marL="0" indent="0">
              <a:buNone/>
            </a:pPr>
            <a:r>
              <a:rPr lang="en-GB" dirty="0">
                <a:solidFill>
                  <a:schemeClr val="accent2">
                    <a:lumMod val="75000"/>
                  </a:schemeClr>
                </a:solidFill>
                <a:ea typeface="+mn-lt"/>
                <a:cs typeface="+mn-lt"/>
              </a:rPr>
              <a:t>As a mindfulness exercise, we can link it to the “Five Ways of Wellbeing”:</a:t>
            </a:r>
          </a:p>
          <a:p>
            <a:pPr marL="0" indent="0">
              <a:buNone/>
            </a:pPr>
            <a:endParaRPr lang="en-GB" dirty="0">
              <a:solidFill>
                <a:schemeClr val="accent2">
                  <a:lumMod val="75000"/>
                </a:schemeClr>
              </a:solidFill>
              <a:ea typeface="+mn-lt"/>
              <a:cs typeface="+mn-lt"/>
            </a:endParaRPr>
          </a:p>
          <a:p>
            <a:pPr marL="0" indent="0">
              <a:buNone/>
            </a:pPr>
            <a:r>
              <a:rPr lang="en-GB" dirty="0">
                <a:solidFill>
                  <a:schemeClr val="accent2">
                    <a:lumMod val="75000"/>
                  </a:schemeClr>
                </a:solidFill>
              </a:rPr>
              <a:t>	connecting</a:t>
            </a:r>
          </a:p>
          <a:p>
            <a:pPr marL="0" indent="0">
              <a:buNone/>
            </a:pPr>
            <a:r>
              <a:rPr lang="en-GB" dirty="0">
                <a:solidFill>
                  <a:schemeClr val="accent2">
                    <a:lumMod val="75000"/>
                  </a:schemeClr>
                </a:solidFill>
              </a:rPr>
              <a:t>	being active</a:t>
            </a:r>
          </a:p>
          <a:p>
            <a:pPr marL="0" indent="0">
              <a:buNone/>
            </a:pPr>
            <a:r>
              <a:rPr lang="en-GB" dirty="0">
                <a:solidFill>
                  <a:schemeClr val="accent2">
                    <a:lumMod val="75000"/>
                  </a:schemeClr>
                </a:solidFill>
              </a:rPr>
              <a:t>	learning</a:t>
            </a:r>
          </a:p>
          <a:p>
            <a:pPr marL="0" indent="0">
              <a:buNone/>
            </a:pPr>
            <a:r>
              <a:rPr lang="en-GB" dirty="0">
                <a:solidFill>
                  <a:schemeClr val="accent2">
                    <a:lumMod val="75000"/>
                  </a:schemeClr>
                </a:solidFill>
              </a:rPr>
              <a:t>	paying attention</a:t>
            </a:r>
          </a:p>
          <a:p>
            <a:pPr marL="0" indent="0">
              <a:buNone/>
            </a:pPr>
            <a:r>
              <a:rPr lang="en-GB" dirty="0">
                <a:solidFill>
                  <a:schemeClr val="accent2">
                    <a:lumMod val="75000"/>
                  </a:schemeClr>
                </a:solidFill>
              </a:rPr>
              <a:t>	giving.</a:t>
            </a:r>
          </a:p>
          <a:p>
            <a:endParaRPr lang="en-GB" sz="1800" dirty="0">
              <a:ea typeface="+mn-lt"/>
              <a:cs typeface="+mn-lt"/>
            </a:endParaRPr>
          </a:p>
          <a:p>
            <a:endParaRPr lang="en-US" sz="1800" dirty="0"/>
          </a:p>
        </p:txBody>
      </p:sp>
      <p:pic>
        <p:nvPicPr>
          <p:cNvPr id="5" name="Content Placeholder 4" descr="A person standing on a rocky hill&#10;&#10;Description automatically generated">
            <a:extLst>
              <a:ext uri="{FF2B5EF4-FFF2-40B4-BE49-F238E27FC236}">
                <a16:creationId xmlns:a16="http://schemas.microsoft.com/office/drawing/2014/main" id="{A6A69D93-161C-45C4-BF99-55BF1EE5CE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7400"/>
          <a:stretch/>
        </p:blipFill>
        <p:spPr>
          <a:xfrm>
            <a:off x="4639056" y="10"/>
            <a:ext cx="7552944" cy="6857990"/>
          </a:xfrm>
          <a:prstGeom prst="rect">
            <a:avLst/>
          </a:prstGeom>
          <a:effectLst/>
        </p:spPr>
      </p:pic>
    </p:spTree>
    <p:extLst>
      <p:ext uri="{BB962C8B-B14F-4D97-AF65-F5344CB8AC3E}">
        <p14:creationId xmlns:p14="http://schemas.microsoft.com/office/powerpoint/2010/main" val="31249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316941D2-B605-41DA-93E9-BFCBDB2097C7}"/>
              </a:ext>
            </a:extLst>
          </p:cNvPr>
          <p:cNvSpPr>
            <a:spLocks noGrp="1"/>
          </p:cNvSpPr>
          <p:nvPr>
            <p:ph idx="1"/>
          </p:nvPr>
        </p:nvSpPr>
        <p:spPr>
          <a:xfrm>
            <a:off x="0" y="-10"/>
            <a:ext cx="4639056" cy="6858000"/>
          </a:xfrm>
          <a:solidFill>
            <a:srgbClr val="FFCC66"/>
          </a:solidFill>
        </p:spPr>
        <p:txBody>
          <a:bodyPr>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dirty="0">
                <a:solidFill>
                  <a:schemeClr val="accent1">
                    <a:lumMod val="75000"/>
                  </a:schemeClr>
                </a:solidFill>
              </a:rPr>
              <a:t>It’s also a way of recycling books that are otherwise going to be pulped.</a:t>
            </a:r>
          </a:p>
        </p:txBody>
      </p:sp>
      <p:pic>
        <p:nvPicPr>
          <p:cNvPr id="34" name="Content Placeholder 33" descr="A wooden table&#10;&#10;Description automatically generated">
            <a:extLst>
              <a:ext uri="{FF2B5EF4-FFF2-40B4-BE49-F238E27FC236}">
                <a16:creationId xmlns:a16="http://schemas.microsoft.com/office/drawing/2014/main" id="{909E921D-DE5C-4279-A090-1C36FCD259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848" r="9087" b="-2"/>
          <a:stretch/>
        </p:blipFill>
        <p:spPr>
          <a:xfrm>
            <a:off x="4639056" y="10"/>
            <a:ext cx="7552944" cy="6857990"/>
          </a:xfrm>
          <a:prstGeom prst="rect">
            <a:avLst/>
          </a:prstGeom>
          <a:effectLst/>
        </p:spPr>
      </p:pic>
      <p:sp>
        <p:nvSpPr>
          <p:cNvPr id="35" name="TextBox 34">
            <a:extLst>
              <a:ext uri="{FF2B5EF4-FFF2-40B4-BE49-F238E27FC236}">
                <a16:creationId xmlns:a16="http://schemas.microsoft.com/office/drawing/2014/main" id="{29D59798-47EA-4138-8D7D-94EBAE3DDEBF}"/>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castlereads.blogspot.com/2011/07/when-youre-not-sure-about-what-they.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52839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310C">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3AD3-9EC8-4E90-8A09-0AFC9087CB31}"/>
              </a:ext>
            </a:extLst>
          </p:cNvPr>
          <p:cNvSpPr>
            <a:spLocks noGrp="1"/>
          </p:cNvSpPr>
          <p:nvPr>
            <p:ph type="title"/>
          </p:nvPr>
        </p:nvSpPr>
        <p:spPr>
          <a:xfrm>
            <a:off x="576037" y="609600"/>
            <a:ext cx="8596668" cy="1108598"/>
          </a:xfrm>
        </p:spPr>
        <p:txBody>
          <a:bodyPr>
            <a:normAutofit/>
          </a:bodyPr>
          <a:lstStyle/>
          <a:p>
            <a:r>
              <a:rPr lang="en-GB" sz="4000" b="1">
                <a:solidFill>
                  <a:schemeClr val="accent1">
                    <a:lumMod val="75000"/>
                  </a:schemeClr>
                </a:solidFill>
                <a:latin typeface="Calibri"/>
                <a:cs typeface="Calibri"/>
              </a:rPr>
              <a:t>How do you make a book- hedgehog?</a:t>
            </a:r>
          </a:p>
        </p:txBody>
      </p:sp>
      <p:pic>
        <p:nvPicPr>
          <p:cNvPr id="4" name="VID_hedgehog">
            <a:hlinkClick r:id="" action="ppaction://media"/>
            <a:extLst>
              <a:ext uri="{FF2B5EF4-FFF2-40B4-BE49-F238E27FC236}">
                <a16:creationId xmlns:a16="http://schemas.microsoft.com/office/drawing/2014/main" id="{461B45DF-E6B9-4DAC-BC97-DB21E7BE912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38325" y="1718198"/>
            <a:ext cx="8832626" cy="4968352"/>
          </a:xfrm>
          <a:prstGeom prst="rect">
            <a:avLst/>
          </a:prstGeom>
        </p:spPr>
      </p:pic>
    </p:spTree>
    <p:extLst>
      <p:ext uri="{BB962C8B-B14F-4D97-AF65-F5344CB8AC3E}">
        <p14:creationId xmlns:p14="http://schemas.microsoft.com/office/powerpoint/2010/main" val="314106023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7910">
            <a:alpha val="2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7B2B-74DE-4A78-8220-6D2CFA4DA168}"/>
              </a:ext>
            </a:extLst>
          </p:cNvPr>
          <p:cNvSpPr>
            <a:spLocks noGrp="1"/>
          </p:cNvSpPr>
          <p:nvPr>
            <p:ph type="title"/>
          </p:nvPr>
        </p:nvSpPr>
        <p:spPr/>
        <p:txBody>
          <a:bodyPr/>
          <a:lstStyle/>
          <a:p>
            <a:r>
              <a:rPr lang="en-US" b="1">
                <a:solidFill>
                  <a:schemeClr val="accent1"/>
                </a:solidFill>
                <a:cs typeface="Calibri Light"/>
              </a:rPr>
              <a:t>Practical session</a:t>
            </a:r>
            <a:endParaRPr lang="en-US" b="1">
              <a:solidFill>
                <a:schemeClr val="accent1"/>
              </a:solidFill>
            </a:endParaRPr>
          </a:p>
        </p:txBody>
      </p:sp>
      <p:pic>
        <p:nvPicPr>
          <p:cNvPr id="4" name="Picture 4" descr="A hedgehog in grass&#10;&#10;Description generated with very high confidence">
            <a:extLst>
              <a:ext uri="{FF2B5EF4-FFF2-40B4-BE49-F238E27FC236}">
                <a16:creationId xmlns:a16="http://schemas.microsoft.com/office/drawing/2014/main" id="{86055186-E02B-4A15-BE5A-C931DE5F3DA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597974" y="1686900"/>
            <a:ext cx="7304709" cy="4840990"/>
          </a:xfrm>
        </p:spPr>
      </p:pic>
    </p:spTree>
    <p:extLst>
      <p:ext uri="{BB962C8B-B14F-4D97-AF65-F5344CB8AC3E}">
        <p14:creationId xmlns:p14="http://schemas.microsoft.com/office/powerpoint/2010/main" val="2085274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E0F3D251C89446B75DB89CE14E3EA4" ma:contentTypeVersion="4" ma:contentTypeDescription="Create a new document." ma:contentTypeScope="" ma:versionID="057f23ca7754395f4edbbb49e5165be2">
  <xsd:schema xmlns:xsd="http://www.w3.org/2001/XMLSchema" xmlns:xs="http://www.w3.org/2001/XMLSchema" xmlns:p="http://schemas.microsoft.com/office/2006/metadata/properties" xmlns:ns2="16ff7e0e-ace3-4dfc-9cd2-7b1169d32197" xmlns:ns3="6ab3ada6-6cc4-4ec2-bd9f-de139cdef869" targetNamespace="http://schemas.microsoft.com/office/2006/metadata/properties" ma:root="true" ma:fieldsID="644ee45e01562e47f45f7854ab46e0bf" ns2:_="" ns3:_="">
    <xsd:import namespace="16ff7e0e-ace3-4dfc-9cd2-7b1169d32197"/>
    <xsd:import namespace="6ab3ada6-6cc4-4ec2-bd9f-de139cdef8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f7e0e-ace3-4dfc-9cd2-7b1169d32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3ada6-6cc4-4ec2-bd9f-de139cdef8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0C51DD-4630-4B95-8A97-B78E59385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ff7e0e-ace3-4dfc-9cd2-7b1169d32197"/>
    <ds:schemaRef ds:uri="6ab3ada6-6cc4-4ec2-bd9f-de139cdef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B99D16-67BB-4CC2-A2E5-B35EA0339412}">
  <ds:schemaRefs>
    <ds:schemaRef ds:uri="http://schemas.microsoft.com/sharepoint/v3/contenttype/forms"/>
  </ds:schemaRefs>
</ds:datastoreItem>
</file>

<file path=customXml/itemProps3.xml><?xml version="1.0" encoding="utf-8"?>
<ds:datastoreItem xmlns:ds="http://schemas.openxmlformats.org/officeDocument/2006/customXml" ds:itemID="{1DBCF265-152E-445D-AD62-B75A3930B5AD}">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ff7e0e-ace3-4dfc-9cd2-7b1169d32197"/>
    <ds:schemaRef ds:uri="6ab3ada6-6cc4-4ec2-bd9f-de139cdef86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122</TotalTime>
  <Words>1315</Words>
  <Application>Microsoft Office PowerPoint</Application>
  <PresentationFormat>Widescreen</PresentationFormat>
  <Paragraphs>118</Paragraphs>
  <Slides>12</Slides>
  <Notes>12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Trebuchet MS</vt:lpstr>
      <vt:lpstr>Wingdings 3</vt:lpstr>
      <vt:lpstr>Office Theme</vt:lpstr>
      <vt:lpstr>1_Facet</vt:lpstr>
      <vt:lpstr>Bibliotherapy, Bristol style or How to make a book-hedgehog </vt:lpstr>
      <vt:lpstr>PowerPoint Presentation</vt:lpstr>
      <vt:lpstr>What is a book-hedgehog?</vt:lpstr>
      <vt:lpstr>PowerPoint Presentation</vt:lpstr>
      <vt:lpstr>Why?</vt:lpstr>
      <vt:lpstr>PowerPoint Presentation</vt:lpstr>
      <vt:lpstr>PowerPoint Presentation</vt:lpstr>
      <vt:lpstr>How do you make a book- hedgehog?</vt:lpstr>
      <vt:lpstr>Practical session</vt:lpstr>
      <vt:lpstr>Ideas on hosting library book-hedgehog sessions</vt:lpstr>
      <vt:lpstr>Materials required:</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Julia’s hedgehog presentation</dc:title>
  <dc:creator>Julia Elliot</dc:creator>
  <cp:lastModifiedBy>Loughran, Helen</cp:lastModifiedBy>
  <cp:revision>3</cp:revision>
  <dcterms:created xsi:type="dcterms:W3CDTF">2020-01-30T16:54:54Z</dcterms:created>
  <dcterms:modified xsi:type="dcterms:W3CDTF">2020-02-07T10:44:08Z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0x01010035E0F3D251C89446B75DB89CE14E3EA4</vt:lpwstr>
  </property>
</Properties>
</file>