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87" r:id="rId5"/>
    <p:sldId id="301" r:id="rId6"/>
    <p:sldId id="312" r:id="rId7"/>
    <p:sldId id="313" r:id="rId8"/>
    <p:sldId id="297" r:id="rId9"/>
    <p:sldId id="314" r:id="rId10"/>
    <p:sldId id="315" r:id="rId11"/>
    <p:sldId id="311" r:id="rId12"/>
    <p:sldId id="316" r:id="rId13"/>
    <p:sldId id="317" r:id="rId14"/>
    <p:sldId id="296" r:id="rId15"/>
    <p:sldId id="321" r:id="rId16"/>
    <p:sldId id="322" r:id="rId17"/>
    <p:sldId id="304" r:id="rId18"/>
  </p:sldIdLst>
  <p:sldSz cx="12192000" cy="6858000"/>
  <p:notesSz cx="6669088" cy="9872663"/>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2366" userDrawn="1">
          <p15:clr>
            <a:srgbClr val="A4A3A4"/>
          </p15:clr>
        </p15:guide>
        <p15:guide id="3" pos="2003" userDrawn="1">
          <p15:clr>
            <a:srgbClr val="A4A3A4"/>
          </p15:clr>
        </p15:guide>
        <p15:guide id="4" pos="5518" userDrawn="1">
          <p15:clr>
            <a:srgbClr val="A4A3A4"/>
          </p15:clr>
        </p15:guide>
        <p15:guide id="5" pos="7378" userDrawn="1">
          <p15:clr>
            <a:srgbClr val="A4A3A4"/>
          </p15:clr>
        </p15:guide>
        <p15:guide id="6" orient="horz" pos="1933" userDrawn="1">
          <p15:clr>
            <a:srgbClr val="A4A3A4"/>
          </p15:clr>
        </p15:guide>
        <p15:guide id="7" orient="horz" pos="197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188"/>
    <a:srgbClr val="113F82"/>
    <a:srgbClr val="004288"/>
    <a:srgbClr val="0C2E91"/>
    <a:srgbClr val="ABFF4F"/>
    <a:srgbClr val="DA0042"/>
    <a:srgbClr val="74B037"/>
    <a:srgbClr val="5B528E"/>
    <a:srgbClr val="4A103B"/>
    <a:srgbClr val="004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419" autoAdjust="0"/>
  </p:normalViewPr>
  <p:slideViewPr>
    <p:cSldViewPr snapToGrid="0" showGuides="1">
      <p:cViewPr varScale="1">
        <p:scale>
          <a:sx n="80" d="100"/>
          <a:sy n="80" d="100"/>
        </p:scale>
        <p:origin x="1734" y="84"/>
      </p:cViewPr>
      <p:guideLst>
        <p:guide orient="horz" pos="981"/>
        <p:guide pos="2366"/>
        <p:guide pos="2003"/>
        <p:guide pos="5518"/>
        <p:guide pos="7378"/>
        <p:guide orient="horz" pos="1933"/>
        <p:guide orient="horz" pos="1979"/>
      </p:guideLst>
    </p:cSldViewPr>
  </p:slideViewPr>
  <p:notesTextViewPr>
    <p:cViewPr>
      <p:scale>
        <a:sx n="1" d="1"/>
        <a:sy n="1" d="1"/>
      </p:scale>
      <p:origin x="0" y="0"/>
    </p:cViewPr>
  </p:notesTextViewPr>
  <p:sorterViewPr>
    <p:cViewPr>
      <p:scale>
        <a:sx n="99" d="100"/>
        <a:sy n="99" d="100"/>
      </p:scale>
      <p:origin x="0" y="-298"/>
    </p:cViewPr>
  </p:sorterViewPr>
  <p:notesViewPr>
    <p:cSldViewPr snapToGrid="0">
      <p:cViewPr varScale="1">
        <p:scale>
          <a:sx n="79" d="100"/>
          <a:sy n="79" d="100"/>
        </p:scale>
        <p:origin x="397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5300"/>
          </a:xfrm>
          <a:prstGeom prst="rect">
            <a:avLst/>
          </a:prstGeom>
        </p:spPr>
        <p:txBody>
          <a:bodyPr vert="horz" lIns="91440" tIns="45720" rIns="91440" bIns="45720" rtlCol="0"/>
          <a:lstStyle>
            <a:lvl1pPr algn="r">
              <a:defRPr sz="1200"/>
            </a:lvl1pPr>
          </a:lstStyle>
          <a:p>
            <a:fld id="{F7256F87-E284-453E-8AA3-7DC4795342D0}" type="datetimeFigureOut">
              <a:rPr lang="en-GB" smtClean="0"/>
              <a:pPr/>
              <a:t>07/02/2020</a:t>
            </a:fld>
            <a:endParaRPr lang="en-GB"/>
          </a:p>
        </p:txBody>
      </p:sp>
      <p:sp>
        <p:nvSpPr>
          <p:cNvPr id="4" name="Footer Placeholder 3"/>
          <p:cNvSpPr>
            <a:spLocks noGrp="1"/>
          </p:cNvSpPr>
          <p:nvPr>
            <p:ph type="ftr" sz="quarter" idx="2"/>
          </p:nvPr>
        </p:nvSpPr>
        <p:spPr>
          <a:xfrm>
            <a:off x="0" y="9377363"/>
            <a:ext cx="2889362"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5300"/>
          </a:xfrm>
          <a:prstGeom prst="rect">
            <a:avLst/>
          </a:prstGeom>
        </p:spPr>
        <p:txBody>
          <a:bodyPr vert="horz" lIns="91440" tIns="45720" rIns="91440" bIns="45720" rtlCol="0" anchor="b"/>
          <a:lstStyle>
            <a:lvl1pPr algn="r">
              <a:defRPr sz="1200"/>
            </a:lvl1pPr>
          </a:lstStyle>
          <a:p>
            <a:fld id="{7F3436F9-B07A-441C-9177-48DD2FD9A1C1}" type="slidenum">
              <a:rPr lang="en-GB" smtClean="0"/>
              <a:pPr/>
              <a:t>‹#›</a:t>
            </a:fld>
            <a:endParaRPr lang="en-GB"/>
          </a:p>
        </p:txBody>
      </p:sp>
    </p:spTree>
    <p:extLst>
      <p:ext uri="{BB962C8B-B14F-4D97-AF65-F5344CB8AC3E}">
        <p14:creationId xmlns:p14="http://schemas.microsoft.com/office/powerpoint/2010/main" val="2693048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1BDB63C1-9306-4619-A9D5-EB3FA481C66A}" type="datetimeFigureOut">
              <a:rPr lang="en-GB" smtClean="0"/>
              <a:pPr/>
              <a:t>07/02/2020</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20"/>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8"/>
            <a:ext cx="2889938" cy="495347"/>
          </a:xfrm>
          <a:prstGeom prst="rect">
            <a:avLst/>
          </a:prstGeom>
        </p:spPr>
        <p:txBody>
          <a:bodyPr vert="horz" lIns="91440" tIns="45720" rIns="91440" bIns="45720" rtlCol="0" anchor="b"/>
          <a:lstStyle>
            <a:lvl1pPr algn="r">
              <a:defRPr sz="1200"/>
            </a:lvl1pPr>
          </a:lstStyle>
          <a:p>
            <a:fld id="{729315D5-FEFD-4F78-B421-A246A63A39CB}" type="slidenum">
              <a:rPr lang="en-GB" smtClean="0"/>
              <a:pPr/>
              <a:t>‹#›</a:t>
            </a:fld>
            <a:endParaRPr lang="en-GB"/>
          </a:p>
        </p:txBody>
      </p:sp>
    </p:spTree>
    <p:extLst>
      <p:ext uri="{BB962C8B-B14F-4D97-AF65-F5344CB8AC3E}">
        <p14:creationId xmlns:p14="http://schemas.microsoft.com/office/powerpoint/2010/main" val="184659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nor.com/users/nobledame" TargetMode="External"/><Relationship Id="rId7" Type="http://schemas.openxmlformats.org/officeDocument/2006/relationships/hyperlink" Target="https://instagram-brand.com/asset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about.twitter.com/en_gb/company/brand-resources.html" TargetMode="External"/><Relationship Id="rId5" Type="http://schemas.openxmlformats.org/officeDocument/2006/relationships/hyperlink" Target="https://commons.wikimedia.org/wiki/File:Facebook_Logo_(2019).png" TargetMode="External"/><Relationship Id="rId4" Type="http://schemas.openxmlformats.org/officeDocument/2006/relationships/hyperlink" Target="https://tenor.com/view/smile-international-day-of-happiness-gif-1376154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interest.co.uk/pin/3096929118716252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cn.org.uk/library/about-us/feedback-and-book-suggestions/you-said-we-di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acebook.com/RCNLibrarie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youtube.com/channel/UCaERHmpNOSrB7cqIIx5mQ8g" TargetMode="External"/><Relationship Id="rId5" Type="http://schemas.openxmlformats.org/officeDocument/2006/relationships/hyperlink" Target="http://www.instagram.com/RCNLibraries" TargetMode="External"/><Relationship Id="rId4" Type="http://schemas.openxmlformats.org/officeDocument/2006/relationships/hyperlink" Target="http://www.twitter.com/RCNLibrari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mmitcpa.net/blog/customer-service-and-your-busines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rcn.org.uk/news-and-events/blogs/customer-service-excellence-ii"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leanpng.com/png-powerpoint-animation-computer-clip-art-2056485/preview.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tohercules.com/explore/thumbs-up-clipart-png.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 introduced a feedback report last year at the RCN which combines the various types of feedback we collect within the Library and Archive Service. This presentation covers why we introduced this, some of the challenges involved and how we look to improve upon the work we have done. </a:t>
            </a:r>
          </a:p>
          <a:p>
            <a:endParaRPr lang="en-GB" dirty="0"/>
          </a:p>
          <a:p>
            <a:r>
              <a:rPr lang="en-GB" dirty="0"/>
              <a:t>The</a:t>
            </a:r>
            <a:r>
              <a:rPr lang="en-GB" baseline="0" dirty="0"/>
              <a:t> </a:t>
            </a:r>
            <a:r>
              <a:rPr lang="en-GB" dirty="0"/>
              <a:t>RCN is the largest Trade Union</a:t>
            </a:r>
            <a:r>
              <a:rPr lang="en-GB" baseline="0" dirty="0"/>
              <a:t> and professional association for nurses. We have over 435,000 members, including registered nurses, midwives and students.</a:t>
            </a:r>
          </a:p>
          <a:p>
            <a:endParaRPr lang="en-GB" baseline="0" dirty="0"/>
          </a:p>
          <a:p>
            <a:pPr fontAlgn="t"/>
            <a:r>
              <a:rPr lang="en-GB" dirty="0"/>
              <a:t>Pictures:</a:t>
            </a:r>
            <a:r>
              <a:rPr lang="en-GB" baseline="0" dirty="0"/>
              <a:t>  </a:t>
            </a:r>
            <a:endParaRPr lang="en-GB" sz="1200" b="1" i="1" u="none" strike="noStrike"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kern="1200" dirty="0" err="1">
                <a:solidFill>
                  <a:schemeClr val="tx1"/>
                </a:solidFill>
                <a:effectLst/>
                <a:latin typeface="+mn-lt"/>
                <a:ea typeface="+mn-ea"/>
                <a:cs typeface="+mn-cs"/>
              </a:rPr>
              <a:t>NobleDame</a:t>
            </a:r>
            <a:r>
              <a:rPr lang="en-GB" sz="1200" b="0" i="1" u="none" kern="1200" baseline="0" dirty="0">
                <a:solidFill>
                  <a:schemeClr val="tx1"/>
                </a:solidFill>
                <a:effectLst/>
                <a:latin typeface="+mn-lt"/>
                <a:ea typeface="+mn-ea"/>
                <a:cs typeface="+mn-cs"/>
              </a:rPr>
              <a:t> (Tenor) - International Day of Happiness GIF: </a:t>
            </a:r>
            <a:r>
              <a:rPr lang="en-GB" i="1" dirty="0">
                <a:hlinkClick r:id="rId4"/>
              </a:rPr>
              <a:t>https://tenor.com/view/smile-international-day-of-happiness-gif-13761546</a:t>
            </a:r>
            <a:endParaRPr lang="en-GB" i="1" dirty="0"/>
          </a:p>
          <a:p>
            <a:r>
              <a:rPr lang="en-GB" i="1" dirty="0" err="1"/>
              <a:t>Faceboook</a:t>
            </a:r>
            <a:r>
              <a:rPr lang="en-GB" i="1" dirty="0"/>
              <a:t> logo – </a:t>
            </a:r>
            <a:r>
              <a:rPr lang="en-GB" i="1" dirty="0">
                <a:hlinkClick r:id="rId5"/>
              </a:rPr>
              <a:t>https://commons.wikimedia.org/wiki/File:Facebook_Logo_(2019).png</a:t>
            </a:r>
            <a:endParaRPr lang="en-GB" i="1" dirty="0"/>
          </a:p>
          <a:p>
            <a:r>
              <a:rPr lang="en-GB" i="1" dirty="0"/>
              <a:t>Twitter logo - </a:t>
            </a:r>
            <a:r>
              <a:rPr lang="en-GB" i="1" dirty="0">
                <a:hlinkClick r:id="rId6"/>
              </a:rPr>
              <a:t>https://about.twitter.com/en_gb/company/brand-resources.html</a:t>
            </a:r>
            <a:endParaRPr lang="en-GB" i="1" dirty="0"/>
          </a:p>
          <a:p>
            <a:r>
              <a:rPr lang="en-GB" i="1" dirty="0"/>
              <a:t>Instagram logo -</a:t>
            </a:r>
            <a:r>
              <a:rPr lang="en-GB" i="1" baseline="0" dirty="0"/>
              <a:t> </a:t>
            </a:r>
            <a:r>
              <a:rPr lang="en-GB" i="1" dirty="0">
                <a:hlinkClick r:id="rId7"/>
              </a:rPr>
              <a:t>https://instagram-brand.com/assets/</a:t>
            </a:r>
            <a:endParaRPr lang="en-GB" i="1"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1</a:t>
            </a:fld>
            <a:endParaRPr lang="en-GB"/>
          </a:p>
        </p:txBody>
      </p:sp>
    </p:spTree>
    <p:extLst>
      <p:ext uri="{BB962C8B-B14F-4D97-AF65-F5344CB8AC3E}">
        <p14:creationId xmlns:p14="http://schemas.microsoft.com/office/powerpoint/2010/main" val="1854728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Reports created from this feedback were</a:t>
            </a:r>
            <a:r>
              <a:rPr lang="en-GB" baseline="0" dirty="0"/>
              <a:t> taken to Customer Service meetings each month</a:t>
            </a:r>
          </a:p>
          <a:p>
            <a:pPr marL="171450" indent="-171450">
              <a:buFont typeface="Arial" panose="020B0604020202020204" pitchFamily="34" charset="0"/>
              <a:buChar char="•"/>
            </a:pPr>
            <a:r>
              <a:rPr lang="en-GB" baseline="0" dirty="0"/>
              <a:t>These were summarised and individual comments were also picked out</a:t>
            </a:r>
          </a:p>
          <a:p>
            <a:pPr marL="171450" indent="-171450">
              <a:buFont typeface="Arial" panose="020B0604020202020204" pitchFamily="34" charset="0"/>
              <a:buChar char="•"/>
            </a:pPr>
            <a:r>
              <a:rPr lang="en-GB" dirty="0"/>
              <a:t>Discussions</a:t>
            </a:r>
            <a:r>
              <a:rPr lang="en-GB" baseline="0" dirty="0"/>
              <a:t> were had about what we could improve ourselves or work with other teams to improve</a:t>
            </a:r>
          </a:p>
          <a:p>
            <a:pPr marL="171450" indent="-171450">
              <a:buFont typeface="Arial" panose="020B0604020202020204" pitchFamily="34" charset="0"/>
              <a:buChar char="•"/>
            </a:pPr>
            <a:r>
              <a:rPr lang="en-GB" baseline="0" dirty="0"/>
              <a:t>Once this had been done for several months, key trends could be identified</a:t>
            </a:r>
          </a:p>
          <a:p>
            <a:pPr marL="171450" indent="-171450">
              <a:buFont typeface="Arial" panose="020B0604020202020204" pitchFamily="34" charset="0"/>
              <a:buChar char="•"/>
            </a:pPr>
            <a:r>
              <a:rPr lang="en-GB" baseline="0" dirty="0"/>
              <a:t>On the downside, a lot of the same things were coming up again and again</a:t>
            </a:r>
            <a:endParaRPr lang="en-GB"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10</a:t>
            </a:fld>
            <a:endParaRPr lang="en-GB"/>
          </a:p>
        </p:txBody>
      </p:sp>
    </p:spTree>
    <p:extLst>
      <p:ext uri="{BB962C8B-B14F-4D97-AF65-F5344CB8AC3E}">
        <p14:creationId xmlns:p14="http://schemas.microsoft.com/office/powerpoint/2010/main" val="1219544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latin typeface="+mn-lt"/>
                <a:ea typeface="+mn-ea"/>
                <a:cs typeface="+mn-cs"/>
              </a:rPr>
              <a:t>On the back of the success of the Enquiries</a:t>
            </a:r>
            <a:r>
              <a:rPr lang="en-GB" sz="1200" kern="1200" baseline="0" dirty="0">
                <a:solidFill>
                  <a:schemeClr val="tx1"/>
                </a:solidFill>
                <a:latin typeface="+mn-lt"/>
                <a:ea typeface="+mn-ea"/>
                <a:cs typeface="+mn-cs"/>
              </a:rPr>
              <a:t> Survey, the basic format of the report was extended to other areas of library user feedback. </a:t>
            </a:r>
          </a:p>
          <a:p>
            <a:pPr lvl="0"/>
            <a:endParaRPr lang="en-GB" sz="1200" kern="1200" baseline="0" dirty="0">
              <a:solidFill>
                <a:schemeClr val="tx1"/>
              </a:solidFill>
              <a:latin typeface="+mn-lt"/>
              <a:ea typeface="+mn-ea"/>
              <a:cs typeface="+mn-cs"/>
            </a:endParaRPr>
          </a:p>
          <a:p>
            <a:pPr lvl="0"/>
            <a:r>
              <a:rPr lang="en-GB" sz="1200" kern="1200" baseline="0" dirty="0">
                <a:solidFill>
                  <a:schemeClr val="tx1"/>
                </a:solidFill>
                <a:latin typeface="+mn-lt"/>
                <a:ea typeface="+mn-ea"/>
                <a:cs typeface="+mn-cs"/>
              </a:rPr>
              <a:t>At the RCN, those who attend events and training sessions are asked to complete an online form. Physical feedback forms are given to those not confident using the online version and we use visitors’ books to record feedback too. This was added, along with other, less formalised types of feedback; these include a tablet with different smiley faces on it, allowing users to give their feedback and to type comments about suggested improvements. We also seek feedback using a whiteboard in the library space. In September 2018 we also introduced a ‘Lightning Survey’ within Customer Services which is added via a line of text sent to enquirers at the end of emails and when closing web chats.</a:t>
            </a:r>
          </a:p>
          <a:p>
            <a:pPr lvl="0"/>
            <a:r>
              <a:rPr lang="en-GB" sz="1200" kern="1200" baseline="0" dirty="0">
                <a:solidFill>
                  <a:schemeClr val="tx1"/>
                </a:solidFill>
                <a:latin typeface="+mn-lt"/>
                <a:ea typeface="+mn-ea"/>
                <a:cs typeface="+mn-cs"/>
              </a:rPr>
              <a:t>  </a:t>
            </a:r>
          </a:p>
          <a:p>
            <a:r>
              <a:rPr lang="en-GB" sz="1200" kern="1200" baseline="0" dirty="0">
                <a:solidFill>
                  <a:schemeClr val="tx1"/>
                </a:solidFill>
                <a:latin typeface="+mn-lt"/>
                <a:ea typeface="+mn-ea"/>
                <a:cs typeface="+mn-cs"/>
              </a:rPr>
              <a:t>Picture: </a:t>
            </a:r>
          </a:p>
          <a:p>
            <a:r>
              <a:rPr lang="en-US" sz="1200" i="1" kern="1200" baseline="0" dirty="0">
                <a:solidFill>
                  <a:schemeClr val="tx1"/>
                </a:solidFill>
                <a:latin typeface="+mn-lt"/>
                <a:ea typeface="+mn-ea"/>
                <a:cs typeface="+mn-cs"/>
              </a:rPr>
              <a:t>Free Image on </a:t>
            </a:r>
            <a:r>
              <a:rPr lang="en-US" sz="1200" i="1" kern="1200" baseline="0" dirty="0" err="1">
                <a:solidFill>
                  <a:schemeClr val="tx1"/>
                </a:solidFill>
                <a:latin typeface="+mn-lt"/>
                <a:ea typeface="+mn-ea"/>
                <a:cs typeface="+mn-cs"/>
              </a:rPr>
              <a:t>Pixabay</a:t>
            </a:r>
            <a:r>
              <a:rPr lang="en-US" sz="1200" i="1" kern="1200" baseline="0" dirty="0">
                <a:solidFill>
                  <a:schemeClr val="tx1"/>
                </a:solidFill>
                <a:latin typeface="+mn-lt"/>
                <a:ea typeface="+mn-ea"/>
                <a:cs typeface="+mn-cs"/>
              </a:rPr>
              <a:t> - Feedback, White Male, 3D Model: </a:t>
            </a:r>
            <a:r>
              <a:rPr lang="en-GB" sz="1200" i="1" u="sng" kern="1200" dirty="0">
                <a:solidFill>
                  <a:schemeClr val="tx1"/>
                </a:solidFill>
                <a:effectLst/>
                <a:latin typeface="+mn-lt"/>
                <a:ea typeface="+mn-ea"/>
                <a:cs typeface="+mn-cs"/>
                <a:hlinkClick r:id="rId3"/>
              </a:rPr>
              <a:t>https://www.pinterest.co.uk/pin/30969291187162528</a:t>
            </a:r>
            <a:r>
              <a:rPr lang="en-GB" sz="1200" i="1"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29315D5-FEFD-4F78-B421-A246A63A39CB}" type="slidenum">
              <a:rPr lang="en-GB" smtClean="0"/>
              <a:pPr/>
              <a:t>11</a:t>
            </a:fld>
            <a:endParaRPr lang="en-GB"/>
          </a:p>
        </p:txBody>
      </p:sp>
    </p:spTree>
    <p:extLst>
      <p:ext uri="{BB962C8B-B14F-4D97-AF65-F5344CB8AC3E}">
        <p14:creationId xmlns:p14="http://schemas.microsoft.com/office/powerpoint/2010/main" val="424130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report includes a</a:t>
            </a:r>
            <a:r>
              <a:rPr lang="en-GB" baseline="0" dirty="0"/>
              <a:t> feedback summary, showing how many of each type of feedback has been recorded and how much is positive, negative or neutral.</a:t>
            </a:r>
            <a:endParaRPr lang="en-GB" dirty="0"/>
          </a:p>
          <a:p>
            <a:endParaRPr lang="en-GB" dirty="0"/>
          </a:p>
          <a:p>
            <a:r>
              <a:rPr lang="en-GB" dirty="0"/>
              <a:t>The actions which come out</a:t>
            </a:r>
            <a:r>
              <a:rPr lang="en-GB" baseline="0" dirty="0"/>
              <a:t> of the report are communicated through a noticeboard and also online via a ‘You said, we did….’ section on the website.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reports have now also started to include progress on actions from previous reports.</a:t>
            </a:r>
          </a:p>
          <a:p>
            <a:endParaRPr lang="en-GB"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12</a:t>
            </a:fld>
            <a:endParaRPr lang="en-GB"/>
          </a:p>
        </p:txBody>
      </p:sp>
    </p:spTree>
    <p:extLst>
      <p:ext uri="{BB962C8B-B14F-4D97-AF65-F5344CB8AC3E}">
        <p14:creationId xmlns:p14="http://schemas.microsoft.com/office/powerpoint/2010/main" val="418283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feedback communicated via “You said, we did” is also linked to an online feedback and suggestions form which provides further feedback in an ongoing process.</a:t>
            </a:r>
          </a:p>
          <a:p>
            <a:endParaRPr lang="en-GB" baseline="0" dirty="0"/>
          </a:p>
          <a:p>
            <a:r>
              <a:rPr lang="en-GB" baseline="0" dirty="0"/>
              <a:t>Link to “You said, we did”: </a:t>
            </a:r>
            <a:r>
              <a:rPr lang="en-GB" dirty="0">
                <a:hlinkClick r:id="rId3"/>
              </a:rPr>
              <a:t>https://www.rcn.org.uk/library/about-us/feedback-and-book-suggestions/you-said-we-did</a:t>
            </a:r>
            <a:endParaRPr lang="en-GB" dirty="0"/>
          </a:p>
          <a:p>
            <a:endParaRPr lang="en-GB" b="1" dirty="0"/>
          </a:p>
          <a:p>
            <a:r>
              <a:rPr lang="en-GB" b="0" dirty="0"/>
              <a:t>Example</a:t>
            </a:r>
            <a:r>
              <a:rPr lang="en-GB" b="0" baseline="0" dirty="0"/>
              <a:t> </a:t>
            </a:r>
            <a:r>
              <a:rPr lang="mr-IN" b="0" baseline="0" dirty="0"/>
              <a:t>–</a:t>
            </a:r>
            <a:r>
              <a:rPr lang="en-GB" b="0" baseline="0" dirty="0"/>
              <a:t> members were saying our sign-in process for accessing resources was complicated so we changed this to a single sing-on.</a:t>
            </a:r>
          </a:p>
          <a:p>
            <a:r>
              <a:rPr lang="en-GB" b="0" baseline="0" dirty="0"/>
              <a:t>Computers were slow in the Library and Heritage Centre. We were able to replace these</a:t>
            </a:r>
            <a:endParaRPr lang="en-GB" b="0"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13</a:t>
            </a:fld>
            <a:endParaRPr lang="en-GB"/>
          </a:p>
        </p:txBody>
      </p:sp>
    </p:spTree>
    <p:extLst>
      <p:ext uri="{BB962C8B-B14F-4D97-AF65-F5344CB8AC3E}">
        <p14:creationId xmlns:p14="http://schemas.microsoft.com/office/powerpoint/2010/main" val="509524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kern="1200" baseline="0" dirty="0">
              <a:solidFill>
                <a:schemeClr val="tx1"/>
              </a:solidFill>
              <a:latin typeface="+mn-lt"/>
              <a:ea typeface="+mn-ea"/>
              <a:cs typeface="+mn-cs"/>
            </a:endParaRPr>
          </a:p>
          <a:p>
            <a:pPr marL="0" indent="0">
              <a:buFont typeface="Arial" panose="020B0604020202020204" pitchFamily="34" charset="0"/>
              <a:buNone/>
            </a:pPr>
            <a:r>
              <a:rPr lang="en-GB" sz="1200" kern="1200" baseline="0" dirty="0">
                <a:solidFill>
                  <a:schemeClr val="tx1"/>
                </a:solidFill>
                <a:latin typeface="+mn-lt"/>
                <a:ea typeface="+mn-ea"/>
                <a:cs typeface="+mn-cs"/>
              </a:rPr>
              <a:t>Follow us on social media!</a:t>
            </a:r>
          </a:p>
          <a:p>
            <a:pPr marL="0" indent="0">
              <a:buFont typeface="Arial" panose="020B0604020202020204" pitchFamily="34" charset="0"/>
              <a:buNone/>
            </a:pPr>
            <a:endParaRPr lang="en-GB" sz="1200" kern="1200" baseline="0" dirty="0">
              <a:solidFill>
                <a:schemeClr val="tx1"/>
              </a:solidFill>
              <a:latin typeface="+mn-lt"/>
              <a:ea typeface="+mn-ea"/>
              <a:cs typeface="+mn-cs"/>
            </a:endParaRPr>
          </a:p>
          <a:p>
            <a:pPr marL="0" indent="0">
              <a:buFont typeface="Arial" panose="020B0604020202020204" pitchFamily="34" charset="0"/>
              <a:buNone/>
            </a:pPr>
            <a:endParaRPr lang="en-GB"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latin typeface="+mn-lt"/>
                <a:ea typeface="+mn-ea"/>
                <a:cs typeface="+mn-cs"/>
              </a:rPr>
              <a:t>Facebook: </a:t>
            </a:r>
            <a:r>
              <a:rPr lang="en-GB" sz="1200" dirty="0">
                <a:latin typeface="Calibri" pitchFamily="34" charset="0"/>
              </a:rPr>
              <a:t> </a:t>
            </a:r>
            <a:r>
              <a:rPr lang="en-GB" sz="1200" u="sng" kern="1200" dirty="0">
                <a:solidFill>
                  <a:schemeClr val="tx1"/>
                </a:solidFill>
                <a:effectLst/>
                <a:latin typeface="+mn-lt"/>
                <a:ea typeface="+mn-ea"/>
                <a:cs typeface="+mn-cs"/>
                <a:hlinkClick r:id="rId3"/>
              </a:rPr>
              <a:t>www.facebook.com/RCNLibraries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latin typeface="+mn-lt"/>
                <a:ea typeface="+mn-ea"/>
                <a:cs typeface="+mn-cs"/>
              </a:rPr>
              <a:t>Twitter: </a:t>
            </a:r>
            <a:r>
              <a:rPr lang="en-GB" sz="1200" u="sng" kern="1200" dirty="0">
                <a:solidFill>
                  <a:schemeClr val="tx1"/>
                </a:solidFill>
                <a:effectLst/>
                <a:latin typeface="+mn-lt"/>
                <a:ea typeface="+mn-ea"/>
                <a:cs typeface="+mn-cs"/>
                <a:hlinkClick r:id="rId4"/>
              </a:rPr>
              <a:t>www.twitter.com/RCNLibraries</a:t>
            </a:r>
            <a:endParaRPr lang="en-GB" sz="1200" u="sng" kern="1200" dirty="0">
              <a:solidFill>
                <a:schemeClr val="tx1"/>
              </a:solidFill>
              <a:effectLst/>
              <a:latin typeface="+mn-lt"/>
              <a:ea typeface="+mn-ea"/>
              <a:cs typeface="+mn-cs"/>
            </a:endParaRPr>
          </a:p>
          <a:p>
            <a:r>
              <a:rPr lang="en-GB" sz="1200" kern="1200" baseline="0" dirty="0">
                <a:solidFill>
                  <a:schemeClr val="tx1"/>
                </a:solidFill>
                <a:latin typeface="+mn-lt"/>
                <a:ea typeface="+mn-ea"/>
                <a:cs typeface="+mn-cs"/>
              </a:rPr>
              <a:t>Instagram: </a:t>
            </a:r>
            <a:r>
              <a:rPr lang="en-GB" sz="1200" u="sng" kern="1200" dirty="0">
                <a:solidFill>
                  <a:schemeClr val="tx1"/>
                </a:solidFill>
                <a:effectLst/>
                <a:latin typeface="+mn-lt"/>
                <a:ea typeface="+mn-ea"/>
                <a:cs typeface="+mn-cs"/>
                <a:hlinkClick r:id="rId5"/>
              </a:rPr>
              <a:t>www.Instagram.com/RCNLibraries</a:t>
            </a:r>
            <a:r>
              <a:rPr lang="en-GB" sz="1200" kern="1200" dirty="0">
                <a:solidFill>
                  <a:schemeClr val="tx1"/>
                </a:solidFill>
                <a:effectLst/>
                <a:latin typeface="+mn-lt"/>
                <a:ea typeface="+mn-ea"/>
                <a:cs typeface="+mn-cs"/>
              </a:rPr>
              <a:t> </a:t>
            </a:r>
          </a:p>
          <a:p>
            <a:pPr marL="0" indent="0">
              <a:buFont typeface="Arial" panose="020B0604020202020204" pitchFamily="34" charset="0"/>
              <a:buNone/>
            </a:pPr>
            <a:endParaRPr lang="en-GB"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latin typeface="+mn-lt"/>
                <a:ea typeface="+mn-ea"/>
                <a:cs typeface="+mn-cs"/>
              </a:rPr>
              <a:t>Picture: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kern="1200" baseline="0" dirty="0">
                <a:solidFill>
                  <a:schemeClr val="tx1"/>
                </a:solidFill>
                <a:latin typeface="+mn-lt"/>
                <a:ea typeface="+mn-ea"/>
                <a:cs typeface="+mn-cs"/>
              </a:rPr>
              <a:t>Career Coach Academy – YouTube: </a:t>
            </a:r>
            <a:r>
              <a:rPr lang="en-GB" sz="1200" i="1" u="sng" kern="1200" dirty="0">
                <a:solidFill>
                  <a:schemeClr val="tx1"/>
                </a:solidFill>
                <a:effectLst/>
                <a:latin typeface="+mn-lt"/>
                <a:ea typeface="+mn-ea"/>
                <a:cs typeface="+mn-cs"/>
                <a:hlinkClick r:id="rId6"/>
              </a:rPr>
              <a:t>https://www.youtube.com/channel/UCaERHmpNOSrB7cqIIx5mQ8g</a:t>
            </a:r>
            <a:endParaRPr lang="en-GB" sz="1200" i="1" kern="1200" dirty="0">
              <a:solidFill>
                <a:srgbClr val="0C2E91"/>
              </a:solidFill>
              <a:effectLst/>
              <a:latin typeface="+mn-lt"/>
              <a:ea typeface="+mn-ea"/>
              <a:cs typeface="+mn-cs"/>
            </a:endParaRPr>
          </a:p>
          <a:p>
            <a:pPr marL="0" indent="0">
              <a:buFont typeface="Arial" panose="020B0604020202020204" pitchFamily="34" charset="0"/>
              <a:buNone/>
            </a:pPr>
            <a:endParaRPr lang="en-GB" sz="1200" kern="1200" baseline="0" dirty="0">
              <a:solidFill>
                <a:schemeClr val="tx1"/>
              </a:solidFill>
              <a:latin typeface="+mn-lt"/>
              <a:ea typeface="+mn-ea"/>
              <a:cs typeface="+mn-cs"/>
            </a:endParaRPr>
          </a:p>
          <a:p>
            <a:r>
              <a:rPr lang="en-GB" sz="1200" kern="1200" dirty="0">
                <a:solidFill>
                  <a:schemeClr val="tx1"/>
                </a:solidFill>
                <a:effectLst/>
                <a:latin typeface="+mn-lt"/>
                <a:ea typeface="+mn-ea"/>
                <a:cs typeface="+mn-cs"/>
              </a:rPr>
              <a:t> </a:t>
            </a:r>
          </a:p>
          <a:p>
            <a:pPr marL="0" indent="0">
              <a:buFont typeface="Arial" panose="020B0604020202020204" pitchFamily="34" charset="0"/>
              <a:buNone/>
            </a:pPr>
            <a:endParaRPr lang="en-GB"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29315D5-FEFD-4F78-B421-A246A63A39CB}" type="slidenum">
              <a:rPr lang="en-GB" smtClean="0"/>
              <a:pPr/>
              <a:t>14</a:t>
            </a:fld>
            <a:endParaRPr lang="en-GB"/>
          </a:p>
        </p:txBody>
      </p:sp>
    </p:spTree>
    <p:extLst>
      <p:ext uri="{BB962C8B-B14F-4D97-AF65-F5344CB8AC3E}">
        <p14:creationId xmlns:p14="http://schemas.microsoft.com/office/powerpoint/2010/main" val="18170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Commitment to Customer Service Excellence: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t>We are an award winning service and are committed to ongoing improvement through Customer Service Excellence. </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Recording enquiry Stats</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We have changed how we record our enquiry stats this over the last four years – this presentation gives a short history of those changes and the reasons for them</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Enquiries Survey</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aseline="0" dirty="0"/>
              <a:t>We moved to an enquiries survey which we use to record all enquiries received via the Library and Archive services’ main channels – phone, email, web chat and face to face</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Creation of the Feedback Report</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Reports created from the enquiries survey evolved into the Feedback Report which includes other forms of feedback received through other channels too.</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Closing the feedback loop</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This part of the presentation will cover how the outcomes of each quarterly report are fed back to users. </a:t>
            </a:r>
          </a:p>
          <a:p>
            <a:pPr marL="0" indent="0">
              <a:buFont typeface="Arial" panose="020B0604020202020204" pitchFamily="34" charset="0"/>
              <a:buNone/>
            </a:pPr>
            <a:endParaRPr lang="en-GB" baseline="0" dirty="0"/>
          </a:p>
          <a:p>
            <a:pPr marL="0" indent="0">
              <a:buFont typeface="Arial" panose="020B0604020202020204" pitchFamily="34" charset="0"/>
              <a:buNone/>
            </a:pPr>
            <a:endParaRPr lang="en-GB" baseline="0" dirty="0"/>
          </a:p>
          <a:p>
            <a:pPr marL="0" indent="0">
              <a:buFont typeface="Arial" panose="020B0604020202020204" pitchFamily="34" charset="0"/>
              <a:buNone/>
            </a:pPr>
            <a:r>
              <a:rPr lang="en-GB" i="1" baseline="0" dirty="0"/>
              <a:t>Picture: RCN Libraries - RCN Team of the Year: the Library and Archive Service team being handed their award by Sir Ian </a:t>
            </a:r>
            <a:r>
              <a:rPr lang="en-GB" i="1" baseline="0" dirty="0" err="1"/>
              <a:t>McKellen</a:t>
            </a:r>
            <a:endParaRPr lang="en-GB" i="1" baseline="0"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2</a:t>
            </a:fld>
            <a:endParaRPr lang="en-GB"/>
          </a:p>
        </p:txBody>
      </p:sp>
    </p:spTree>
    <p:extLst>
      <p:ext uri="{BB962C8B-B14F-4D97-AF65-F5344CB8AC3E}">
        <p14:creationId xmlns:p14="http://schemas.microsoft.com/office/powerpoint/2010/main" val="424130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our 2019 CSE assessment we fully met all of the criteria and achieved 16 compliance pluses (areas where we have gone above and beyond expectations) – our best result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Examples of areas were we excelled, relevant to this work, include:</a:t>
            </a:r>
          </a:p>
          <a:p>
            <a:endParaRPr lang="en-US" dirty="0"/>
          </a:p>
          <a:p>
            <a:r>
              <a:rPr lang="en-US" dirty="0"/>
              <a:t>1.2</a:t>
            </a:r>
            <a:r>
              <a:rPr lang="en-US" baseline="0" dirty="0"/>
              <a:t> Engagement and consultation </a:t>
            </a:r>
            <a:r>
              <a:rPr lang="mr-IN" baseline="0" dirty="0"/>
              <a:t>–</a:t>
            </a:r>
            <a:r>
              <a:rPr lang="en-US" baseline="0" dirty="0"/>
              <a:t> specifically about ensuring that processes are regularly reviewed to make sure that they are effective.</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2.1.4 We ensure that all customers and customer groups are treated fairly and this is confirmed by feedback and the measurement of customer experience</a:t>
            </a:r>
            <a:endParaRPr lang="en-US" baseline="0" dirty="0"/>
          </a:p>
          <a:p>
            <a:endParaRPr lang="en-US" baseline="0" dirty="0"/>
          </a:p>
          <a:p>
            <a:r>
              <a:rPr lang="en-US" baseline="0" dirty="0"/>
              <a:t>2.2.2 Staff understand customer needs</a:t>
            </a:r>
          </a:p>
          <a:p>
            <a:endParaRPr lang="en-US" baseline="0" dirty="0"/>
          </a:p>
          <a:p>
            <a:r>
              <a:rPr lang="en-US" sz="1200" kern="1200" dirty="0">
                <a:solidFill>
                  <a:schemeClr val="tx1"/>
                </a:solidFill>
                <a:latin typeface="+mn-lt"/>
                <a:ea typeface="+mn-ea"/>
                <a:cs typeface="+mn-cs"/>
              </a:rPr>
              <a:t>(Other</a:t>
            </a:r>
            <a:r>
              <a:rPr lang="en-US" sz="1200" kern="1200" baseline="0" dirty="0">
                <a:solidFill>
                  <a:schemeClr val="tx1"/>
                </a:solidFill>
                <a:latin typeface="+mn-lt"/>
                <a:ea typeface="+mn-ea"/>
                <a:cs typeface="+mn-cs"/>
              </a:rPr>
              <a:t> examples: </a:t>
            </a:r>
            <a:r>
              <a:rPr lang="en-US" sz="1200" kern="1200" dirty="0">
                <a:solidFill>
                  <a:schemeClr val="tx1"/>
                </a:solidFill>
                <a:latin typeface="+mn-lt"/>
                <a:ea typeface="+mn-ea"/>
                <a:cs typeface="+mn-cs"/>
              </a:rPr>
              <a:t>1.3.2 We </a:t>
            </a:r>
            <a:r>
              <a:rPr lang="en-US" sz="1200" kern="1200" dirty="0" err="1">
                <a:solidFill>
                  <a:schemeClr val="tx1"/>
                </a:solidFill>
                <a:latin typeface="+mn-lt"/>
                <a:ea typeface="+mn-ea"/>
                <a:cs typeface="+mn-cs"/>
              </a:rPr>
              <a:t>analyse</a:t>
            </a:r>
            <a:r>
              <a:rPr lang="en-US" sz="1200" kern="1200" dirty="0">
                <a:solidFill>
                  <a:schemeClr val="tx1"/>
                </a:solidFill>
                <a:latin typeface="+mn-lt"/>
                <a:ea typeface="+mn-ea"/>
                <a:cs typeface="+mn-cs"/>
              </a:rPr>
              <a:t> &amp; </a:t>
            </a:r>
            <a:r>
              <a:rPr lang="en-US" sz="1200" kern="1200" dirty="0" err="1">
                <a:solidFill>
                  <a:schemeClr val="tx1"/>
                </a:solidFill>
                <a:latin typeface="+mn-lt"/>
                <a:ea typeface="+mn-ea"/>
                <a:cs typeface="+mn-cs"/>
              </a:rPr>
              <a:t>publicise</a:t>
            </a:r>
            <a:r>
              <a:rPr lang="en-US" sz="1200" kern="1200" dirty="0">
                <a:solidFill>
                  <a:schemeClr val="tx1"/>
                </a:solidFill>
                <a:latin typeface="+mn-lt"/>
                <a:ea typeface="+mn-ea"/>
                <a:cs typeface="+mn-cs"/>
              </a:rPr>
              <a:t> satisfaction levels for the full range of customers for all main areas of our service &amp; we have improved services as a result</a:t>
            </a:r>
          </a:p>
          <a:p>
            <a:r>
              <a:rPr lang="en-US" sz="1200" kern="1200" dirty="0">
                <a:solidFill>
                  <a:schemeClr val="tx1"/>
                </a:solidFill>
                <a:latin typeface="+mn-lt"/>
                <a:ea typeface="+mn-ea"/>
                <a:cs typeface="+mn-cs"/>
              </a:rPr>
              <a:t>4.3.5 We regularly review and improve our complaints procedure, taking account of the views of customers, complainants and staff.</a:t>
            </a:r>
          </a:p>
          <a:p>
            <a:r>
              <a:rPr lang="en-US" baseline="0" dirty="0"/>
              <a:t>“</a:t>
            </a:r>
            <a:r>
              <a:rPr lang="en-US" sz="1200" kern="1200" dirty="0">
                <a:solidFill>
                  <a:schemeClr val="tx1"/>
                </a:solidFill>
                <a:latin typeface="+mn-lt"/>
                <a:ea typeface="+mn-ea"/>
                <a:cs typeface="+mn-cs"/>
              </a:rPr>
              <a:t>We have a strategy for engaging and involving customers using a range of methods appropriate to the needs of identified customer groups.”</a:t>
            </a:r>
            <a:endParaRPr lang="en-US" baseline="0" dirty="0"/>
          </a:p>
          <a:p>
            <a:r>
              <a:rPr lang="en-US" sz="1200" kern="1200" dirty="0">
                <a:solidFill>
                  <a:schemeClr val="tx1"/>
                </a:solidFill>
                <a:latin typeface="+mn-lt"/>
                <a:ea typeface="+mn-ea"/>
                <a:cs typeface="+mn-cs"/>
              </a:rPr>
              <a:t>2.2.4 We can demonstrate how customer facing staffs’ insight and experience is incorporated into internal processes, policy development and service planning.)</a:t>
            </a:r>
          </a:p>
          <a:p>
            <a:endParaRPr lang="en-US" sz="1200" kern="1200" dirty="0">
              <a:solidFill>
                <a:schemeClr val="tx1"/>
              </a:solidFill>
              <a:latin typeface="+mn-lt"/>
              <a:ea typeface="+mn-ea"/>
              <a:cs typeface="+mn-cs"/>
            </a:endParaRPr>
          </a:p>
          <a:p>
            <a:r>
              <a:rPr lang="en-GB" baseline="0" dirty="0"/>
              <a:t>The RCN library service has its largest library in London with 30 staff and a footfall of 72,500 in 2018  </a:t>
            </a:r>
          </a:p>
          <a:p>
            <a:r>
              <a:rPr lang="en-GB" baseline="0" dirty="0"/>
              <a:t>We have a big online presence as most of our library users are remote and don’t live anywhere near a library with just over 10,000 unique online users in Q4 2018.</a:t>
            </a:r>
          </a:p>
          <a:p>
            <a:r>
              <a:rPr lang="en-GB" baseline="0" dirty="0"/>
              <a:t>We received 9,500 face-to-face enquiries last year.</a:t>
            </a:r>
          </a:p>
          <a:p>
            <a:endParaRPr lang="en-GB" baseline="0" dirty="0"/>
          </a:p>
          <a:p>
            <a:r>
              <a:rPr lang="en-GB" baseline="0" dirty="0"/>
              <a:t>Pictures: </a:t>
            </a:r>
          </a:p>
          <a:p>
            <a:endParaRPr lang="en-GB" baseline="0" dirty="0"/>
          </a:p>
          <a:p>
            <a:r>
              <a:rPr lang="en-GB" i="1" baseline="0" dirty="0"/>
              <a:t>Summit CPA Group - 5 star rating animated: </a:t>
            </a:r>
            <a:r>
              <a:rPr lang="en-GB" i="1" dirty="0">
                <a:hlinkClick r:id="rId3"/>
              </a:rPr>
              <a:t>https://www.summitcpa.net/blog/customer-service-and-your-business</a:t>
            </a:r>
            <a:endParaRPr lang="en-US" i="1" dirty="0"/>
          </a:p>
          <a:p>
            <a:r>
              <a:rPr lang="en-US" i="1" dirty="0"/>
              <a:t>Customer Service Excellence®</a:t>
            </a:r>
            <a:r>
              <a:rPr lang="en-US" i="1" baseline="0" dirty="0"/>
              <a:t> - </a:t>
            </a:r>
            <a:r>
              <a:rPr lang="en-US" i="1" dirty="0"/>
              <a:t>Customer Service Excellence®</a:t>
            </a:r>
            <a:r>
              <a:rPr lang="en-US" i="1" baseline="0" dirty="0"/>
              <a:t> logo: </a:t>
            </a:r>
            <a:r>
              <a:rPr lang="en-GB" i="1" dirty="0">
                <a:hlinkClick r:id="rId4"/>
              </a:rPr>
              <a:t>https://www.rcn.org.uk/news-and-events/blogs/customer-service-excellence-ii</a:t>
            </a:r>
            <a:endParaRPr lang="en-US" i="1"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3</a:t>
            </a:fld>
            <a:endParaRPr lang="en-GB"/>
          </a:p>
        </p:txBody>
      </p:sp>
    </p:spTree>
    <p:extLst>
      <p:ext uri="{BB962C8B-B14F-4D97-AF65-F5344CB8AC3E}">
        <p14:creationId xmlns:p14="http://schemas.microsoft.com/office/powerpoint/2010/main" val="197148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In 2016 we used two Excel spreadsheets to record enquiries - this had several drawbacks including:</a:t>
            </a:r>
          </a:p>
          <a:p>
            <a:pPr marL="171450" indent="-171450">
              <a:buFontTx/>
              <a:buChar char="-"/>
            </a:pPr>
            <a:r>
              <a:rPr lang="en-GB" baseline="0" dirty="0"/>
              <a:t>data being overwritten</a:t>
            </a:r>
          </a:p>
          <a:p>
            <a:pPr marL="171450" indent="-171450">
              <a:buFontTx/>
              <a:buChar char="-"/>
            </a:pPr>
            <a:r>
              <a:rPr lang="en-GB" baseline="0" dirty="0"/>
              <a:t>It was only available to one user at a time and was always open on the main helpdesk</a:t>
            </a:r>
          </a:p>
          <a:p>
            <a:pPr marL="171450" indent="-171450">
              <a:buFontTx/>
              <a:buChar char="-"/>
            </a:pPr>
            <a:r>
              <a:rPr lang="en-GB" baseline="0" dirty="0"/>
              <a:t>spreadsheets were frequently left unsaved</a:t>
            </a:r>
          </a:p>
          <a:p>
            <a:pPr marL="171450" indent="-171450">
              <a:buFontTx/>
              <a:buChar char="-"/>
            </a:pPr>
            <a:r>
              <a:rPr lang="en-GB" baseline="0" dirty="0"/>
              <a:t>only numerical data could be recorded</a:t>
            </a:r>
          </a:p>
          <a:p>
            <a:pPr marL="171450" indent="-171450">
              <a:buFontTx/>
              <a:buChar char="-"/>
            </a:pPr>
            <a:r>
              <a:rPr lang="en-GB" baseline="0" dirty="0"/>
              <a:t>only face-to-face and phone enquiries were being recorded </a:t>
            </a:r>
          </a:p>
          <a:p>
            <a:pPr marL="171450" indent="-171450">
              <a:buFontTx/>
              <a:buChar char="-"/>
            </a:pPr>
            <a:endParaRPr lang="en-GB" baseline="0" dirty="0"/>
          </a:p>
          <a:p>
            <a:pPr marL="171450" indent="-171450">
              <a:buFont typeface="Arial"/>
              <a:buChar char="•"/>
            </a:pPr>
            <a:r>
              <a:rPr lang="en-GB" baseline="0" dirty="0"/>
              <a:t>Initially looked into whether there was anything in-house we could use but the main RCN enquiries system was not suited to what were doing.</a:t>
            </a:r>
          </a:p>
          <a:p>
            <a:pPr marL="171450" indent="-171450">
              <a:buFont typeface="Arial" panose="020B0604020202020204" pitchFamily="34" charset="0"/>
              <a:buChar char="•"/>
            </a:pPr>
            <a:r>
              <a:rPr lang="en-GB" baseline="0" dirty="0"/>
              <a:t>We set about deciding upon the aims of a new system for recording enquiries - this needed to include web chat and email enquiries too. A free text option would also allow us to find out more about what our users were telling us.</a:t>
            </a:r>
          </a:p>
          <a:p>
            <a:pPr marL="0" indent="0">
              <a:buFont typeface="Arial" panose="020B0604020202020204" pitchFamily="34" charset="0"/>
              <a:buNone/>
            </a:pPr>
            <a:r>
              <a:rPr lang="en-GB" baseline="0" dirty="0"/>
              <a:t> </a:t>
            </a:r>
          </a:p>
          <a:p>
            <a:pPr marL="0" indent="0">
              <a:buFont typeface="Arial" panose="020B0604020202020204" pitchFamily="34" charset="0"/>
              <a:buNone/>
            </a:pPr>
            <a:r>
              <a:rPr lang="en-GB" baseline="0" dirty="0"/>
              <a:t>Picture: </a:t>
            </a:r>
          </a:p>
          <a:p>
            <a:pPr marL="0" indent="0">
              <a:buFont typeface="Arial" panose="020B0604020202020204" pitchFamily="34" charset="0"/>
              <a:buNone/>
            </a:pPr>
            <a:r>
              <a:rPr lang="en-GB" i="1" baseline="0" dirty="0" err="1"/>
              <a:t>CleanPNG</a:t>
            </a:r>
            <a:r>
              <a:rPr lang="en-GB" i="1" baseline="0" dirty="0"/>
              <a:t> - 3D background: </a:t>
            </a:r>
            <a:r>
              <a:rPr lang="en-GB" i="1" dirty="0">
                <a:hlinkClick r:id="rId3"/>
              </a:rPr>
              <a:t>https://www.cleanpng.com/png-powerpoint-animation-computer-clip-art-2056485/preview.html</a:t>
            </a:r>
            <a:endParaRPr lang="en-GB" i="1" baseline="0"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4</a:t>
            </a:fld>
            <a:endParaRPr lang="en-GB"/>
          </a:p>
        </p:txBody>
      </p:sp>
    </p:spTree>
    <p:extLst>
      <p:ext uri="{BB962C8B-B14F-4D97-AF65-F5344CB8AC3E}">
        <p14:creationId xmlns:p14="http://schemas.microsoft.com/office/powerpoint/2010/main" val="238645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How </a:t>
            </a:r>
            <a:r>
              <a:rPr lang="en-GB" baseline="0" dirty="0"/>
              <a:t>the spreadsheets used to look!</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Picture: </a:t>
            </a:r>
          </a:p>
          <a:p>
            <a:pPr marL="0" indent="0">
              <a:buFont typeface="Arial" panose="020B0604020202020204" pitchFamily="34" charset="0"/>
              <a:buNone/>
            </a:pPr>
            <a:r>
              <a:rPr lang="en-GB" i="1" baseline="0" dirty="0"/>
              <a:t>Hercules </a:t>
            </a:r>
            <a:r>
              <a:rPr lang="en-GB" i="1" baseline="0" dirty="0" err="1"/>
              <a:t>cliparts</a:t>
            </a:r>
            <a:r>
              <a:rPr lang="en-GB" i="1" baseline="0" dirty="0"/>
              <a:t> </a:t>
            </a:r>
            <a:r>
              <a:rPr lang="en-GB" i="1" baseline="0" dirty="0">
                <a:hlinkClick r:id="rId3"/>
              </a:rPr>
              <a:t>–</a:t>
            </a:r>
            <a:r>
              <a:rPr lang="en-GB" i="1" baseline="0" dirty="0"/>
              <a:t> thumbs down free clip art </a:t>
            </a:r>
            <a:r>
              <a:rPr lang="en-GB" i="1" dirty="0">
                <a:hlinkClick r:id="rId3"/>
              </a:rPr>
              <a:t>https://retohercules.com/explore/thumbs-up-clipart-png.html</a:t>
            </a:r>
            <a:endParaRPr lang="en-GB" i="1"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5</a:t>
            </a:fld>
            <a:endParaRPr lang="en-GB"/>
          </a:p>
        </p:txBody>
      </p:sp>
    </p:spTree>
    <p:extLst>
      <p:ext uri="{BB962C8B-B14F-4D97-AF65-F5344CB8AC3E}">
        <p14:creationId xmlns:p14="http://schemas.microsoft.com/office/powerpoint/2010/main" val="341479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a:t>
            </a:r>
            <a:r>
              <a:rPr lang="en-GB" baseline="0" dirty="0"/>
              <a:t> tried Survey Monkey first as a quick, free option and asked for staff comments on how they found using this.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This included “In person”, “Over the phone” and “Via email” enquiries – web chat was added in later.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Also included an option to show if the enquiry took over 10 minutes.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Staff responded positively but found it more difficult to use during busier shifts when they had more than one enquiry to record</a:t>
            </a:r>
          </a:p>
        </p:txBody>
      </p:sp>
      <p:sp>
        <p:nvSpPr>
          <p:cNvPr id="4" name="Slide Number Placeholder 3"/>
          <p:cNvSpPr>
            <a:spLocks noGrp="1"/>
          </p:cNvSpPr>
          <p:nvPr>
            <p:ph type="sldNum" sz="quarter" idx="10"/>
          </p:nvPr>
        </p:nvSpPr>
        <p:spPr/>
        <p:txBody>
          <a:bodyPr/>
          <a:lstStyle/>
          <a:p>
            <a:fld id="{729315D5-FEFD-4F78-B421-A246A63A39CB}" type="slidenum">
              <a:rPr lang="en-GB" smtClean="0"/>
              <a:pPr/>
              <a:t>6</a:t>
            </a:fld>
            <a:endParaRPr lang="en-GB"/>
          </a:p>
        </p:txBody>
      </p:sp>
    </p:spTree>
    <p:extLst>
      <p:ext uri="{BB962C8B-B14F-4D97-AF65-F5344CB8AC3E}">
        <p14:creationId xmlns:p14="http://schemas.microsoft.com/office/powerpoint/2010/main" val="418579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a:t>
            </a:r>
            <a:r>
              <a:rPr lang="en-GB" baseline="0" dirty="0"/>
              <a:t> comments we received become the basis for our Library and Heritage Centre enquiries survey which we use on </a:t>
            </a:r>
            <a:r>
              <a:rPr lang="en-GB" baseline="0" dirty="0" err="1"/>
              <a:t>SmartSurvey</a:t>
            </a:r>
            <a:r>
              <a:rPr lang="en-GB" baseline="0" dirty="0"/>
              <a:t> (which is the survey software we use RCN-wide).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This simplified things, allowing multiple enquiries to be recorded at the same time.</a:t>
            </a:r>
          </a:p>
          <a:p>
            <a:pPr marL="0" indent="0">
              <a:buFont typeface="Arial" panose="020B0604020202020204" pitchFamily="34" charset="0"/>
              <a:buNone/>
            </a:pP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If you would like me to send a test version of the Enquiries Survey which you can try for yourself, please send an email to me at </a:t>
            </a:r>
            <a:r>
              <a:rPr lang="en-GB" baseline="0" dirty="0" err="1"/>
              <a:t>philip.segall@rcn.org.uk</a:t>
            </a: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7</a:t>
            </a:fld>
            <a:endParaRPr lang="en-GB"/>
          </a:p>
        </p:txBody>
      </p:sp>
    </p:spTree>
    <p:extLst>
      <p:ext uri="{BB962C8B-B14F-4D97-AF65-F5344CB8AC3E}">
        <p14:creationId xmlns:p14="http://schemas.microsoft.com/office/powerpoint/2010/main" val="168570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Enquiries are still separated according to whether they took under or over 10 minutes.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An option was added to allow staff to indicate whether the feedback they are supplying is positive, negative or neutral (which is usually a suggestion but could also an observation a library user has made).</a:t>
            </a:r>
          </a:p>
          <a:p>
            <a:endParaRPr lang="en-GB"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8</a:t>
            </a:fld>
            <a:endParaRPr lang="en-GB"/>
          </a:p>
        </p:txBody>
      </p:sp>
    </p:spTree>
    <p:extLst>
      <p:ext uri="{BB962C8B-B14F-4D97-AF65-F5344CB8AC3E}">
        <p14:creationId xmlns:p14="http://schemas.microsoft.com/office/powerpoint/2010/main" val="49109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Data from survey exported</a:t>
            </a:r>
            <a:r>
              <a:rPr lang="en-US" baseline="0" dirty="0"/>
              <a:t> to Excel and </a:t>
            </a:r>
            <a:r>
              <a:rPr lang="en-US" baseline="0" dirty="0" err="1"/>
              <a:t>analysed</a:t>
            </a:r>
            <a:r>
              <a:rPr lang="en-US" baseline="0" dirty="0"/>
              <a:t> on a monthly basis (now reported back every quarter but it is useful to do by month)</a:t>
            </a:r>
          </a:p>
          <a:p>
            <a:pPr marL="171450" indent="-171450">
              <a:buFont typeface="Arial" panose="020B0604020202020204" pitchFamily="34" charset="0"/>
              <a:buChar char="•"/>
            </a:pPr>
            <a:r>
              <a:rPr lang="en-US" baseline="0" dirty="0"/>
              <a:t>Separated into positive, neutral and negative feedback and these are counted</a:t>
            </a:r>
          </a:p>
          <a:p>
            <a:pPr marL="171450" indent="-171450">
              <a:buFont typeface="Arial" panose="020B0604020202020204" pitchFamily="34" charset="0"/>
              <a:buChar char="•"/>
            </a:pPr>
            <a:r>
              <a:rPr lang="en-US" baseline="0" dirty="0"/>
              <a:t>Useful quotes, unusual comments and suggestions are picked out</a:t>
            </a:r>
          </a:p>
          <a:p>
            <a:pPr marL="171450" indent="-171450">
              <a:buFont typeface="Arial" panose="020B0604020202020204" pitchFamily="34" charset="0"/>
              <a:buChar char="•"/>
            </a:pPr>
            <a:r>
              <a:rPr lang="en-US" baseline="0" dirty="0"/>
              <a:t>Categories are assigned to each piece of feedback according to their topic</a:t>
            </a:r>
          </a:p>
          <a:p>
            <a:pPr marL="171450" indent="-171450">
              <a:buFont typeface="Arial" panose="020B0604020202020204" pitchFamily="34" charset="0"/>
              <a:buChar char="•"/>
            </a:pPr>
            <a:r>
              <a:rPr lang="en-US" baseline="0" dirty="0"/>
              <a:t>Results are tabulated into overall totals and totals for each category</a:t>
            </a:r>
          </a:p>
          <a:p>
            <a:pPr marL="171450" indent="-171450">
              <a:buFont typeface="Arial" panose="020B0604020202020204" pitchFamily="34" charset="0"/>
              <a:buChar char="•"/>
            </a:pPr>
            <a:r>
              <a:rPr lang="en-US" dirty="0"/>
              <a:t>Categor</a:t>
            </a:r>
            <a:r>
              <a:rPr lang="en-US" baseline="0" dirty="0"/>
              <a:t>y headings are changeable – still evolving</a:t>
            </a:r>
            <a:endParaRPr lang="en-US" dirty="0"/>
          </a:p>
        </p:txBody>
      </p:sp>
      <p:sp>
        <p:nvSpPr>
          <p:cNvPr id="4" name="Slide Number Placeholder 3"/>
          <p:cNvSpPr>
            <a:spLocks noGrp="1"/>
          </p:cNvSpPr>
          <p:nvPr>
            <p:ph type="sldNum" sz="quarter" idx="10"/>
          </p:nvPr>
        </p:nvSpPr>
        <p:spPr/>
        <p:txBody>
          <a:bodyPr/>
          <a:lstStyle/>
          <a:p>
            <a:fld id="{729315D5-FEFD-4F78-B421-A246A63A39CB}" type="slidenum">
              <a:rPr lang="en-GB" smtClean="0"/>
              <a:pPr/>
              <a:t>9</a:t>
            </a:fld>
            <a:endParaRPr lang="en-GB"/>
          </a:p>
        </p:txBody>
      </p:sp>
    </p:spTree>
    <p:extLst>
      <p:ext uri="{BB962C8B-B14F-4D97-AF65-F5344CB8AC3E}">
        <p14:creationId xmlns:p14="http://schemas.microsoft.com/office/powerpoint/2010/main" val="3919815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A004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14401" y="3429000"/>
            <a:ext cx="10447866" cy="2082800"/>
          </a:xfrm>
          <a:prstGeom prst="rect">
            <a:avLst/>
          </a:prstGeom>
        </p:spPr>
        <p:txBody>
          <a:bodyPr>
            <a:normAutofit/>
          </a:bodyPr>
          <a:lstStyle>
            <a:lvl1pPr marL="0" indent="0" algn="ctr">
              <a:buNone/>
              <a:defRPr sz="5400" baseline="0">
                <a:solidFill>
                  <a:schemeClr val="bg1"/>
                </a:solidFill>
                <a:latin typeface="Georgia" panose="02040502050405020303" pitchFamily="18" charset="0"/>
              </a:defRPr>
            </a:lvl1pPr>
          </a:lstStyle>
          <a:p>
            <a:pPr lvl="0"/>
            <a:r>
              <a:rPr lang="en-US" dirty="0"/>
              <a:t>Presentation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6642" y="1165423"/>
            <a:ext cx="4043384" cy="1581919"/>
          </a:xfrm>
          <a:prstGeom prst="rect">
            <a:avLst/>
          </a:prstGeom>
        </p:spPr>
      </p:pic>
    </p:spTree>
    <p:extLst>
      <p:ext uri="{BB962C8B-B14F-4D97-AF65-F5344CB8AC3E}">
        <p14:creationId xmlns:p14="http://schemas.microsoft.com/office/powerpoint/2010/main" val="190211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 to Action page">
    <p:spTree>
      <p:nvGrpSpPr>
        <p:cNvPr id="1" name=""/>
        <p:cNvGrpSpPr/>
        <p:nvPr/>
      </p:nvGrpSpPr>
      <p:grpSpPr>
        <a:xfrm>
          <a:off x="0" y="0"/>
          <a:ext cx="0" cy="0"/>
          <a:chOff x="0" y="0"/>
          <a:chExt cx="0" cy="0"/>
        </a:xfrm>
      </p:grpSpPr>
      <p:sp>
        <p:nvSpPr>
          <p:cNvPr id="20" name="Rectangle 19"/>
          <p:cNvSpPr/>
          <p:nvPr userDrawn="1"/>
        </p:nvSpPr>
        <p:spPr>
          <a:xfrm>
            <a:off x="2679975" y="2245367"/>
            <a:ext cx="6831413" cy="2238003"/>
          </a:xfrm>
          <a:prstGeom prst="rect">
            <a:avLst/>
          </a:prstGeom>
          <a:solidFill>
            <a:srgbClr val="DA00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2" hasCustomPrompt="1"/>
          </p:nvPr>
        </p:nvSpPr>
        <p:spPr>
          <a:xfrm>
            <a:off x="3019425" y="2543175"/>
            <a:ext cx="6134100" cy="1562100"/>
          </a:xfrm>
          <a:prstGeom prst="rect">
            <a:avLst/>
          </a:prstGeom>
        </p:spPr>
        <p:txBody>
          <a:bodyPr/>
          <a:lstStyle>
            <a:lvl1pPr marL="0" indent="0" algn="ctr">
              <a:buNone/>
              <a:defRPr sz="2000" baseline="0">
                <a:solidFill>
                  <a:schemeClr val="bg1"/>
                </a:solidFill>
                <a:latin typeface="Georgia" panose="02040502050405020303" pitchFamily="18" charset="0"/>
              </a:defRPr>
            </a:lvl1pPr>
            <a:lvl2pPr marL="457200" indent="0" algn="ctr">
              <a:buNone/>
              <a:defRPr sz="2000">
                <a:solidFill>
                  <a:schemeClr val="bg1"/>
                </a:solidFill>
                <a:latin typeface="Georgia" panose="02040502050405020303" pitchFamily="18" charset="0"/>
              </a:defRPr>
            </a:lvl2pPr>
            <a:lvl3pPr marL="914400" indent="0" algn="ctr">
              <a:buNone/>
              <a:defRPr sz="2000">
                <a:solidFill>
                  <a:schemeClr val="bg1"/>
                </a:solidFill>
                <a:latin typeface="Georgia" panose="02040502050405020303" pitchFamily="18" charset="0"/>
              </a:defRPr>
            </a:lvl3pPr>
            <a:lvl4pPr marL="1371600" indent="0" algn="ctr">
              <a:buNone/>
              <a:defRPr sz="2000">
                <a:solidFill>
                  <a:schemeClr val="bg1"/>
                </a:solidFill>
                <a:latin typeface="Georgia" panose="02040502050405020303" pitchFamily="18" charset="0"/>
              </a:defRPr>
            </a:lvl4pPr>
            <a:lvl5pPr marL="1828800" indent="0" algn="ctr">
              <a:buNone/>
              <a:defRPr sz="2000">
                <a:solidFill>
                  <a:schemeClr val="bg1"/>
                </a:solidFill>
                <a:latin typeface="Georgia" panose="02040502050405020303" pitchFamily="18" charset="0"/>
              </a:defRPr>
            </a:lvl5pPr>
          </a:lstStyle>
          <a:p>
            <a:pPr lvl="0"/>
            <a:r>
              <a:rPr lang="en-US" dirty="0"/>
              <a:t>Click to add in calls to action </a:t>
            </a:r>
          </a:p>
          <a:p>
            <a:pPr lvl="0"/>
            <a:r>
              <a:rPr lang="en-US" dirty="0"/>
              <a:t>(address, email, web, telephone, </a:t>
            </a:r>
            <a:r>
              <a:rPr lang="en-US" dirty="0" err="1"/>
              <a:t>etc</a:t>
            </a:r>
            <a:r>
              <a:rPr lang="en-US" dirty="0"/>
              <a:t>)</a:t>
            </a:r>
            <a:endParaRPr lang="en-GB" dirty="0"/>
          </a:p>
        </p:txBody>
      </p:sp>
      <p:grpSp>
        <p:nvGrpSpPr>
          <p:cNvPr id="7" name="Group 6"/>
          <p:cNvGrpSpPr/>
          <p:nvPr userDrawn="1"/>
        </p:nvGrpSpPr>
        <p:grpSpPr>
          <a:xfrm>
            <a:off x="2544346" y="4483370"/>
            <a:ext cx="7114004" cy="806823"/>
            <a:chOff x="2269738" y="3719957"/>
            <a:chExt cx="6565004" cy="806823"/>
          </a:xfrm>
        </p:grpSpPr>
        <p:sp>
          <p:nvSpPr>
            <p:cNvPr id="8" name="Rectangle 7"/>
            <p:cNvSpPr/>
            <p:nvPr userDrawn="1"/>
          </p:nvSpPr>
          <p:spPr>
            <a:xfrm>
              <a:off x="2398392" y="3719957"/>
              <a:ext cx="6307697" cy="806823"/>
            </a:xfrm>
            <a:prstGeom prst="rect">
              <a:avLst/>
            </a:prstGeom>
            <a:solidFill>
              <a:srgbClr val="0045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2269738" y="3900230"/>
              <a:ext cx="6565004" cy="446276"/>
            </a:xfrm>
            <a:prstGeom prst="rect">
              <a:avLst/>
            </a:prstGeom>
            <a:noFill/>
          </p:spPr>
          <p:txBody>
            <a:bodyPr wrap="square" rtlCol="0">
              <a:spAutoFit/>
            </a:bodyPr>
            <a:lstStyle/>
            <a:p>
              <a:pPr algn="ctr"/>
              <a:r>
                <a:rPr lang="en-US" sz="2300" dirty="0">
                  <a:solidFill>
                    <a:schemeClr val="bg1"/>
                  </a:solidFill>
                  <a:latin typeface="Georgia"/>
                  <a:cs typeface="Georgia"/>
                </a:rPr>
                <a:t>www.rcn.org.uk</a:t>
              </a:r>
            </a:p>
          </p:txBody>
        </p:sp>
      </p:gr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2755" y="473074"/>
            <a:ext cx="2726490" cy="1069295"/>
          </a:xfrm>
          <a:prstGeom prst="rect">
            <a:avLst/>
          </a:prstGeom>
        </p:spPr>
      </p:pic>
    </p:spTree>
    <p:extLst>
      <p:ext uri="{BB962C8B-B14F-4D97-AF65-F5344CB8AC3E}">
        <p14:creationId xmlns:p14="http://schemas.microsoft.com/office/powerpoint/2010/main" val="700296968"/>
      </p:ext>
    </p:extLst>
  </p:cSld>
  <p:clrMapOvr>
    <a:masterClrMapping/>
  </p:clrMapOvr>
  <p:extLst>
    <p:ext uri="{DCECCB84-F9BA-43D5-87BE-67443E8EF086}">
      <p15:sldGuideLst xmlns:p15="http://schemas.microsoft.com/office/powerpoint/2012/main">
        <p15:guide id="1" orient="horz" pos="3475">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 to Action page_v2">
    <p:spTree>
      <p:nvGrpSpPr>
        <p:cNvPr id="1" name=""/>
        <p:cNvGrpSpPr/>
        <p:nvPr/>
      </p:nvGrpSpPr>
      <p:grpSpPr>
        <a:xfrm>
          <a:off x="0" y="0"/>
          <a:ext cx="0" cy="0"/>
          <a:chOff x="0" y="0"/>
          <a:chExt cx="0" cy="0"/>
        </a:xfrm>
      </p:grpSpPr>
      <p:grpSp>
        <p:nvGrpSpPr>
          <p:cNvPr id="2" name="Group 1"/>
          <p:cNvGrpSpPr/>
          <p:nvPr userDrawn="1"/>
        </p:nvGrpSpPr>
        <p:grpSpPr>
          <a:xfrm>
            <a:off x="2812663" y="4705265"/>
            <a:ext cx="6565004" cy="806823"/>
            <a:chOff x="2269738" y="3719957"/>
            <a:chExt cx="6565004" cy="806823"/>
          </a:xfrm>
        </p:grpSpPr>
        <p:sp>
          <p:nvSpPr>
            <p:cNvPr id="19" name="Rectangle 18"/>
            <p:cNvSpPr/>
            <p:nvPr userDrawn="1"/>
          </p:nvSpPr>
          <p:spPr>
            <a:xfrm>
              <a:off x="2398392" y="3719957"/>
              <a:ext cx="6307697" cy="806823"/>
            </a:xfrm>
            <a:prstGeom prst="rect">
              <a:avLst/>
            </a:prstGeom>
            <a:solidFill>
              <a:srgbClr val="0045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userDrawn="1"/>
          </p:nvSpPr>
          <p:spPr>
            <a:xfrm>
              <a:off x="2269738" y="3900230"/>
              <a:ext cx="6565004" cy="446276"/>
            </a:xfrm>
            <a:prstGeom prst="rect">
              <a:avLst/>
            </a:prstGeom>
            <a:noFill/>
          </p:spPr>
          <p:txBody>
            <a:bodyPr wrap="square" rtlCol="0">
              <a:spAutoFit/>
            </a:bodyPr>
            <a:lstStyle/>
            <a:p>
              <a:pPr algn="ctr"/>
              <a:r>
                <a:rPr lang="en-US" sz="2300" dirty="0">
                  <a:solidFill>
                    <a:schemeClr val="bg1"/>
                  </a:solidFill>
                  <a:latin typeface="Georgia"/>
                  <a:cs typeface="Georgia"/>
                </a:rPr>
                <a:t>www.rcn.org.uk</a:t>
              </a:r>
            </a:p>
          </p:txBody>
        </p:sp>
      </p:grpSp>
      <p:sp>
        <p:nvSpPr>
          <p:cNvPr id="4" name="Text Placeholder 3"/>
          <p:cNvSpPr>
            <a:spLocks noGrp="1"/>
          </p:cNvSpPr>
          <p:nvPr>
            <p:ph type="body" sz="quarter" idx="12" hasCustomPrompt="1"/>
          </p:nvPr>
        </p:nvSpPr>
        <p:spPr>
          <a:xfrm>
            <a:off x="2941317" y="1809749"/>
            <a:ext cx="6307697" cy="2371725"/>
          </a:xfrm>
          <a:prstGeom prst="rect">
            <a:avLst/>
          </a:prstGeom>
        </p:spPr>
        <p:txBody>
          <a:bodyPr/>
          <a:lstStyle>
            <a:lvl1pPr marL="0" indent="0" algn="ctr">
              <a:buNone/>
              <a:defRPr sz="2000" baseline="0">
                <a:latin typeface="Georgia" panose="02040502050405020303" pitchFamily="18" charset="0"/>
              </a:defRPr>
            </a:lvl1pPr>
            <a:lvl2pPr marL="457200" indent="0" algn="ctr">
              <a:buNone/>
              <a:defRPr sz="2000">
                <a:latin typeface="Georgia" panose="02040502050405020303" pitchFamily="18" charset="0"/>
              </a:defRPr>
            </a:lvl2pPr>
            <a:lvl3pPr marL="914400" indent="0" algn="ctr">
              <a:buNone/>
              <a:defRPr sz="2000">
                <a:latin typeface="Georgia" panose="02040502050405020303" pitchFamily="18" charset="0"/>
              </a:defRPr>
            </a:lvl3pPr>
            <a:lvl4pPr marL="1371600" indent="0" algn="ctr">
              <a:buNone/>
              <a:defRPr sz="2000">
                <a:latin typeface="Georgia" panose="02040502050405020303" pitchFamily="18" charset="0"/>
              </a:defRPr>
            </a:lvl4pPr>
            <a:lvl5pPr marL="1828800" indent="0" algn="ctr">
              <a:buNone/>
              <a:defRPr sz="2000">
                <a:latin typeface="Georgia" panose="02040502050405020303" pitchFamily="18" charset="0"/>
              </a:defRPr>
            </a:lvl5pPr>
          </a:lstStyle>
          <a:p>
            <a:pPr lvl="0"/>
            <a:r>
              <a:rPr lang="en-US" dirty="0"/>
              <a:t>Click to add in calls to action</a:t>
            </a:r>
          </a:p>
          <a:p>
            <a:pPr lvl="0"/>
            <a:r>
              <a:rPr lang="en-US" dirty="0"/>
              <a:t>(address, email, telephone number, </a:t>
            </a:r>
            <a:r>
              <a:rPr lang="en-US" dirty="0" err="1"/>
              <a:t>etc</a:t>
            </a:r>
            <a:r>
              <a:rPr lang="en-US" dirty="0"/>
              <a:t>)</a:t>
            </a:r>
            <a:endParaRPr lang="en-GB"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32755" y="473074"/>
            <a:ext cx="2726490" cy="1069295"/>
          </a:xfrm>
          <a:prstGeom prst="rect">
            <a:avLst/>
          </a:prstGeom>
        </p:spPr>
      </p:pic>
    </p:spTree>
    <p:extLst>
      <p:ext uri="{BB962C8B-B14F-4D97-AF65-F5344CB8AC3E}">
        <p14:creationId xmlns:p14="http://schemas.microsoft.com/office/powerpoint/2010/main" val="2158832183"/>
      </p:ext>
    </p:extLst>
  </p:cSld>
  <p:clrMapOvr>
    <a:masterClrMapping/>
  </p:clrMapOvr>
  <p:extLst>
    <p:ext uri="{DCECCB84-F9BA-43D5-87BE-67443E8EF086}">
      <p15:sldGuideLst xmlns:p15="http://schemas.microsoft.com/office/powerpoint/2012/main">
        <p15:guide id="1" orient="horz" pos="3475">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814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4288"/>
        </a:solidFill>
        <a:effectLst/>
      </p:bgPr>
    </p:bg>
    <p:spTree>
      <p:nvGrpSpPr>
        <p:cNvPr id="1" name=""/>
        <p:cNvGrpSpPr/>
        <p:nvPr/>
      </p:nvGrpSpPr>
      <p:grpSpPr>
        <a:xfrm>
          <a:off x="0" y="0"/>
          <a:ext cx="0" cy="0"/>
          <a:chOff x="0" y="0"/>
          <a:chExt cx="0" cy="0"/>
        </a:xfrm>
      </p:grpSpPr>
      <p:sp>
        <p:nvSpPr>
          <p:cNvPr id="13" name="Text Placeholder 2"/>
          <p:cNvSpPr>
            <a:spLocks noGrp="1"/>
          </p:cNvSpPr>
          <p:nvPr>
            <p:ph type="body" sz="quarter" idx="10" hasCustomPrompt="1"/>
          </p:nvPr>
        </p:nvSpPr>
        <p:spPr>
          <a:xfrm>
            <a:off x="914401" y="3409950"/>
            <a:ext cx="10447866" cy="2101850"/>
          </a:xfrm>
          <a:prstGeom prst="rect">
            <a:avLst/>
          </a:prstGeom>
        </p:spPr>
        <p:txBody>
          <a:bodyPr>
            <a:normAutofit/>
          </a:bodyPr>
          <a:lstStyle>
            <a:lvl1pPr marL="0" indent="0" algn="ctr">
              <a:buNone/>
              <a:defRPr sz="5400" baseline="0">
                <a:solidFill>
                  <a:schemeClr val="bg1"/>
                </a:solidFill>
                <a:latin typeface="Georgia" panose="02040502050405020303" pitchFamily="18" charset="0"/>
              </a:defRPr>
            </a:lvl1pPr>
          </a:lstStyle>
          <a:p>
            <a:pPr lvl="0"/>
            <a:r>
              <a:rPr lang="en-US" dirty="0"/>
              <a:t>Presentation 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6642" y="1165423"/>
            <a:ext cx="4043384" cy="1581919"/>
          </a:xfrm>
          <a:prstGeom prst="rect">
            <a:avLst/>
          </a:prstGeom>
        </p:spPr>
      </p:pic>
    </p:spTree>
    <p:extLst>
      <p:ext uri="{BB962C8B-B14F-4D97-AF65-F5344CB8AC3E}">
        <p14:creationId xmlns:p14="http://schemas.microsoft.com/office/powerpoint/2010/main" val="133408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3" name="Text Placeholder 2"/>
          <p:cNvSpPr>
            <a:spLocks noGrp="1"/>
          </p:cNvSpPr>
          <p:nvPr>
            <p:ph type="body" sz="quarter" idx="10" hasCustomPrompt="1"/>
          </p:nvPr>
        </p:nvSpPr>
        <p:spPr>
          <a:xfrm>
            <a:off x="914401" y="3587750"/>
            <a:ext cx="10447866" cy="914400"/>
          </a:xfrm>
          <a:prstGeom prst="rect">
            <a:avLst/>
          </a:prstGeom>
        </p:spPr>
        <p:txBody>
          <a:bodyPr>
            <a:normAutofit/>
          </a:bodyPr>
          <a:lstStyle>
            <a:lvl1pPr marL="0" indent="0" algn="ctr">
              <a:buNone/>
              <a:defRPr sz="5400" baseline="0">
                <a:solidFill>
                  <a:srgbClr val="DA0042"/>
                </a:solidFill>
                <a:latin typeface="Georgia" panose="02040502050405020303" pitchFamily="18" charset="0"/>
              </a:defRPr>
            </a:lvl1pPr>
          </a:lstStyle>
          <a:p>
            <a:pPr lvl="0"/>
            <a:r>
              <a:rPr lang="en-US" dirty="0"/>
              <a:t>Presentation 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97743" y="1060964"/>
            <a:ext cx="3481181" cy="1365276"/>
          </a:xfrm>
          <a:prstGeom prst="rect">
            <a:avLst/>
          </a:prstGeom>
        </p:spPr>
      </p:pic>
    </p:spTree>
    <p:extLst>
      <p:ext uri="{BB962C8B-B14F-4D97-AF65-F5344CB8AC3E}">
        <p14:creationId xmlns:p14="http://schemas.microsoft.com/office/powerpoint/2010/main" val="363693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 only page">
    <p:bg>
      <p:bgPr>
        <a:solidFill>
          <a:srgbClr val="DA0042"/>
        </a:solidFill>
        <a:effectLst/>
      </p:bgPr>
    </p:bg>
    <p:spTree>
      <p:nvGrpSpPr>
        <p:cNvPr id="1" name=""/>
        <p:cNvGrpSpPr/>
        <p:nvPr/>
      </p:nvGrpSpPr>
      <p:grpSpPr>
        <a:xfrm>
          <a:off x="0" y="0"/>
          <a:ext cx="0" cy="0"/>
          <a:chOff x="0" y="0"/>
          <a:chExt cx="0" cy="0"/>
        </a:xfrm>
      </p:grpSpPr>
      <p:pic>
        <p:nvPicPr>
          <p:cNvPr id="11" name="Picture 10" descr="header white_2016_no shadow_widescree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1349248"/>
          </a:xfrm>
          <a:prstGeom prst="rect">
            <a:avLst/>
          </a:prstGeom>
        </p:spPr>
      </p:pic>
      <p:sp>
        <p:nvSpPr>
          <p:cNvPr id="2" name="Rectangle 1"/>
          <p:cNvSpPr/>
          <p:nvPr userDrawn="1"/>
        </p:nvSpPr>
        <p:spPr>
          <a:xfrm>
            <a:off x="9791700" y="0"/>
            <a:ext cx="2352672" cy="1214438"/>
          </a:xfrm>
          <a:prstGeom prst="rect">
            <a:avLst/>
          </a:prstGeom>
          <a:solidFill>
            <a:srgbClr val="DA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2"/>
          <p:cNvSpPr>
            <a:spLocks noGrp="1"/>
          </p:cNvSpPr>
          <p:nvPr>
            <p:ph type="body" sz="quarter" idx="10" hasCustomPrompt="1"/>
          </p:nvPr>
        </p:nvSpPr>
        <p:spPr>
          <a:xfrm>
            <a:off x="425450" y="219075"/>
            <a:ext cx="9182100" cy="995363"/>
          </a:xfrm>
          <a:prstGeom prst="rect">
            <a:avLst/>
          </a:prstGeom>
        </p:spPr>
        <p:txBody>
          <a:bodyPr/>
          <a:lstStyle>
            <a:lvl1pPr marL="0" indent="0">
              <a:buNone/>
              <a:defRPr sz="3200">
                <a:solidFill>
                  <a:schemeClr val="bg1"/>
                </a:solidFill>
                <a:latin typeface="Georgia" panose="02040502050405020303" pitchFamily="18" charset="0"/>
              </a:defRPr>
            </a:lvl1pPr>
            <a:lvl2pPr marL="457200" indent="0">
              <a:buNone/>
              <a:defRPr sz="3200">
                <a:solidFill>
                  <a:schemeClr val="bg1"/>
                </a:solidFill>
                <a:latin typeface="Georgia" panose="02040502050405020303" pitchFamily="18" charset="0"/>
              </a:defRPr>
            </a:lvl2pPr>
            <a:lvl3pPr marL="914400" indent="0">
              <a:buNone/>
              <a:defRPr sz="3200">
                <a:solidFill>
                  <a:schemeClr val="bg1"/>
                </a:solidFill>
                <a:latin typeface="Georgia" panose="02040502050405020303" pitchFamily="18" charset="0"/>
              </a:defRPr>
            </a:lvl3pPr>
            <a:lvl4pPr marL="1371600" indent="0">
              <a:buNone/>
              <a:defRPr sz="3200">
                <a:solidFill>
                  <a:schemeClr val="bg1"/>
                </a:solidFill>
                <a:latin typeface="Georgia" panose="02040502050405020303" pitchFamily="18" charset="0"/>
              </a:defRPr>
            </a:lvl4pPr>
            <a:lvl5pPr marL="1828800" indent="0">
              <a:buNone/>
              <a:defRPr sz="3200">
                <a:solidFill>
                  <a:schemeClr val="bg1"/>
                </a:solidFill>
                <a:latin typeface="Georgia" panose="02040502050405020303" pitchFamily="18" charset="0"/>
              </a:defRPr>
            </a:lvl5pPr>
          </a:lstStyle>
          <a:p>
            <a:pPr lvl="0"/>
            <a:r>
              <a:rPr lang="en-US" dirty="0"/>
              <a:t>Click to slide title</a:t>
            </a:r>
          </a:p>
        </p:txBody>
      </p:sp>
      <p:sp>
        <p:nvSpPr>
          <p:cNvPr id="13" name="Text Placeholder 12"/>
          <p:cNvSpPr>
            <a:spLocks noGrp="1"/>
          </p:cNvSpPr>
          <p:nvPr>
            <p:ph type="body" sz="quarter" idx="11" hasCustomPrompt="1"/>
          </p:nvPr>
        </p:nvSpPr>
        <p:spPr>
          <a:xfrm>
            <a:off x="1924050" y="1628775"/>
            <a:ext cx="7683500" cy="4133850"/>
          </a:xfrm>
          <a:prstGeom prst="rect">
            <a:avLst/>
          </a:prstGeom>
        </p:spPr>
        <p:txBody>
          <a:bodyPr/>
          <a:lstStyle>
            <a:lvl1pPr marL="0" indent="0">
              <a:buNone/>
              <a:defRPr sz="2000">
                <a:solidFill>
                  <a:schemeClr val="bg1"/>
                </a:solidFill>
                <a:latin typeface="Georgia" panose="02040502050405020303" pitchFamily="18" charset="0"/>
              </a:defRPr>
            </a:lvl1pPr>
            <a:lvl2pPr marL="457200" indent="0">
              <a:buNone/>
              <a:defRPr sz="2000">
                <a:solidFill>
                  <a:schemeClr val="bg1"/>
                </a:solidFill>
                <a:latin typeface="Georgia" panose="02040502050405020303" pitchFamily="18" charset="0"/>
              </a:defRPr>
            </a:lvl2pPr>
            <a:lvl3pPr marL="914400" indent="0">
              <a:buNone/>
              <a:defRPr sz="2000">
                <a:solidFill>
                  <a:schemeClr val="bg1"/>
                </a:solidFill>
                <a:latin typeface="Georgia" panose="02040502050405020303" pitchFamily="18" charset="0"/>
              </a:defRPr>
            </a:lvl3pPr>
            <a:lvl4pPr marL="1371600" indent="0">
              <a:buNone/>
              <a:defRPr sz="2000">
                <a:solidFill>
                  <a:schemeClr val="bg1"/>
                </a:solidFill>
                <a:latin typeface="Georgia" panose="02040502050405020303" pitchFamily="18" charset="0"/>
              </a:defRPr>
            </a:lvl4pPr>
            <a:lvl5pPr marL="1828800" indent="0">
              <a:buNone/>
              <a:defRPr sz="2000">
                <a:solidFill>
                  <a:schemeClr val="bg1"/>
                </a:solidFill>
                <a:latin typeface="Georgia" panose="02040502050405020303" pitchFamily="18" charset="0"/>
              </a:defRPr>
            </a:lvl5pPr>
          </a:lstStyle>
          <a:p>
            <a:pPr lvl="0"/>
            <a:r>
              <a:rPr lang="en-US" dirty="0"/>
              <a:t>Click to edit body copy</a:t>
            </a:r>
            <a:endParaRPr lang="en-GB"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8143" y="175573"/>
            <a:ext cx="1720433" cy="673096"/>
          </a:xfrm>
          <a:prstGeom prst="rect">
            <a:avLst/>
          </a:prstGeom>
        </p:spPr>
      </p:pic>
    </p:spTree>
    <p:extLst>
      <p:ext uri="{BB962C8B-B14F-4D97-AF65-F5344CB8AC3E}">
        <p14:creationId xmlns:p14="http://schemas.microsoft.com/office/powerpoint/2010/main" val="394858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only page">
    <p:bg>
      <p:bgPr>
        <a:solidFill>
          <a:srgbClr val="004288"/>
        </a:solidFill>
        <a:effectLst/>
      </p:bgPr>
    </p:bg>
    <p:spTree>
      <p:nvGrpSpPr>
        <p:cNvPr id="1" name=""/>
        <p:cNvGrpSpPr/>
        <p:nvPr/>
      </p:nvGrpSpPr>
      <p:grpSpPr>
        <a:xfrm>
          <a:off x="0" y="0"/>
          <a:ext cx="0" cy="0"/>
          <a:chOff x="0" y="0"/>
          <a:chExt cx="0" cy="0"/>
        </a:xfrm>
      </p:grpSpPr>
      <p:pic>
        <p:nvPicPr>
          <p:cNvPr id="11" name="Picture 10" descr="header white_2016_no shadow_widescree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1349248"/>
          </a:xfrm>
          <a:prstGeom prst="rect">
            <a:avLst/>
          </a:prstGeom>
        </p:spPr>
      </p:pic>
      <p:sp>
        <p:nvSpPr>
          <p:cNvPr id="12" name="Text Placeholder 2"/>
          <p:cNvSpPr>
            <a:spLocks noGrp="1"/>
          </p:cNvSpPr>
          <p:nvPr>
            <p:ph type="body" sz="quarter" idx="10" hasCustomPrompt="1"/>
          </p:nvPr>
        </p:nvSpPr>
        <p:spPr>
          <a:xfrm>
            <a:off x="425450" y="219075"/>
            <a:ext cx="9182100" cy="995363"/>
          </a:xfrm>
          <a:prstGeom prst="rect">
            <a:avLst/>
          </a:prstGeom>
        </p:spPr>
        <p:txBody>
          <a:bodyPr/>
          <a:lstStyle>
            <a:lvl1pPr marL="0" indent="0">
              <a:buNone/>
              <a:defRPr sz="3200">
                <a:solidFill>
                  <a:schemeClr val="bg1"/>
                </a:solidFill>
                <a:latin typeface="Georgia" panose="02040502050405020303" pitchFamily="18" charset="0"/>
              </a:defRPr>
            </a:lvl1pPr>
            <a:lvl2pPr marL="457200" indent="0">
              <a:buNone/>
              <a:defRPr sz="3200">
                <a:solidFill>
                  <a:schemeClr val="bg1"/>
                </a:solidFill>
                <a:latin typeface="Georgia" panose="02040502050405020303" pitchFamily="18" charset="0"/>
              </a:defRPr>
            </a:lvl2pPr>
            <a:lvl3pPr marL="914400" indent="0">
              <a:buNone/>
              <a:defRPr sz="3200">
                <a:solidFill>
                  <a:schemeClr val="bg1"/>
                </a:solidFill>
                <a:latin typeface="Georgia" panose="02040502050405020303" pitchFamily="18" charset="0"/>
              </a:defRPr>
            </a:lvl3pPr>
            <a:lvl4pPr marL="1371600" indent="0">
              <a:buNone/>
              <a:defRPr sz="3200">
                <a:solidFill>
                  <a:schemeClr val="bg1"/>
                </a:solidFill>
                <a:latin typeface="Georgia" panose="02040502050405020303" pitchFamily="18" charset="0"/>
              </a:defRPr>
            </a:lvl4pPr>
            <a:lvl5pPr marL="1828800" indent="0">
              <a:buNone/>
              <a:defRPr sz="3200">
                <a:solidFill>
                  <a:schemeClr val="bg1"/>
                </a:solidFill>
                <a:latin typeface="Georgia" panose="02040502050405020303" pitchFamily="18" charset="0"/>
              </a:defRPr>
            </a:lvl5pPr>
          </a:lstStyle>
          <a:p>
            <a:pPr lvl="0"/>
            <a:r>
              <a:rPr lang="en-US" dirty="0"/>
              <a:t>Click to slide title</a:t>
            </a:r>
          </a:p>
        </p:txBody>
      </p:sp>
      <p:sp>
        <p:nvSpPr>
          <p:cNvPr id="13" name="Text Placeholder 12"/>
          <p:cNvSpPr>
            <a:spLocks noGrp="1"/>
          </p:cNvSpPr>
          <p:nvPr>
            <p:ph type="body" sz="quarter" idx="11" hasCustomPrompt="1"/>
          </p:nvPr>
        </p:nvSpPr>
        <p:spPr>
          <a:xfrm>
            <a:off x="1924050" y="1628775"/>
            <a:ext cx="7683500" cy="4133850"/>
          </a:xfrm>
          <a:prstGeom prst="rect">
            <a:avLst/>
          </a:prstGeom>
        </p:spPr>
        <p:txBody>
          <a:bodyPr/>
          <a:lstStyle>
            <a:lvl1pPr marL="0" indent="0">
              <a:buNone/>
              <a:defRPr sz="2000">
                <a:solidFill>
                  <a:schemeClr val="bg1"/>
                </a:solidFill>
                <a:latin typeface="Georgia" panose="02040502050405020303" pitchFamily="18" charset="0"/>
              </a:defRPr>
            </a:lvl1pPr>
            <a:lvl2pPr marL="457200" indent="0">
              <a:buNone/>
              <a:defRPr sz="2000">
                <a:solidFill>
                  <a:schemeClr val="bg1"/>
                </a:solidFill>
                <a:latin typeface="Georgia" panose="02040502050405020303" pitchFamily="18" charset="0"/>
              </a:defRPr>
            </a:lvl2pPr>
            <a:lvl3pPr marL="914400" indent="0">
              <a:buNone/>
              <a:defRPr sz="2000">
                <a:solidFill>
                  <a:schemeClr val="bg1"/>
                </a:solidFill>
                <a:latin typeface="Georgia" panose="02040502050405020303" pitchFamily="18" charset="0"/>
              </a:defRPr>
            </a:lvl3pPr>
            <a:lvl4pPr marL="1371600" indent="0">
              <a:buNone/>
              <a:defRPr sz="2000">
                <a:solidFill>
                  <a:schemeClr val="bg1"/>
                </a:solidFill>
                <a:latin typeface="Georgia" panose="02040502050405020303" pitchFamily="18" charset="0"/>
              </a:defRPr>
            </a:lvl4pPr>
            <a:lvl5pPr marL="1828800" indent="0">
              <a:buNone/>
              <a:defRPr sz="2000">
                <a:solidFill>
                  <a:schemeClr val="bg1"/>
                </a:solidFill>
                <a:latin typeface="Georgia" panose="02040502050405020303" pitchFamily="18" charset="0"/>
              </a:defRPr>
            </a:lvl5pPr>
          </a:lstStyle>
          <a:p>
            <a:pPr lvl="0"/>
            <a:r>
              <a:rPr lang="en-US" dirty="0"/>
              <a:t>Click to edit body copy</a:t>
            </a:r>
            <a:endParaRPr lang="en-GB" dirty="0"/>
          </a:p>
        </p:txBody>
      </p:sp>
      <p:sp>
        <p:nvSpPr>
          <p:cNvPr id="5" name="Rectangle 4"/>
          <p:cNvSpPr/>
          <p:nvPr userDrawn="1"/>
        </p:nvSpPr>
        <p:spPr>
          <a:xfrm>
            <a:off x="9791700" y="0"/>
            <a:ext cx="2352672" cy="1214438"/>
          </a:xfrm>
          <a:prstGeom prst="rect">
            <a:avLst/>
          </a:prstGeom>
          <a:solidFill>
            <a:srgbClr val="00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8143" y="175573"/>
            <a:ext cx="1720433" cy="673096"/>
          </a:xfrm>
          <a:prstGeom prst="rect">
            <a:avLst/>
          </a:prstGeom>
        </p:spPr>
      </p:pic>
    </p:spTree>
    <p:extLst>
      <p:ext uri="{BB962C8B-B14F-4D97-AF65-F5344CB8AC3E}">
        <p14:creationId xmlns:p14="http://schemas.microsoft.com/office/powerpoint/2010/main" val="142035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only page">
    <p:bg>
      <p:bgPr>
        <a:solidFill>
          <a:schemeClr val="bg1"/>
        </a:solidFill>
        <a:effectLst/>
      </p:bgPr>
    </p:bg>
    <p:spTree>
      <p:nvGrpSpPr>
        <p:cNvPr id="1" name=""/>
        <p:cNvGrpSpPr/>
        <p:nvPr/>
      </p:nvGrpSpPr>
      <p:grpSpPr>
        <a:xfrm>
          <a:off x="0" y="0"/>
          <a:ext cx="0" cy="0"/>
          <a:chOff x="0" y="0"/>
          <a:chExt cx="0" cy="0"/>
        </a:xfrm>
      </p:grpSpPr>
      <p:pic>
        <p:nvPicPr>
          <p:cNvPr id="11" name="Picture 10" descr="header white_2016_no shadow_widescree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1349248"/>
          </a:xfrm>
          <a:prstGeom prst="rect">
            <a:avLst/>
          </a:prstGeom>
        </p:spPr>
      </p:pic>
      <p:sp>
        <p:nvSpPr>
          <p:cNvPr id="12" name="Text Placeholder 2"/>
          <p:cNvSpPr>
            <a:spLocks noGrp="1"/>
          </p:cNvSpPr>
          <p:nvPr>
            <p:ph type="body" sz="quarter" idx="10" hasCustomPrompt="1"/>
          </p:nvPr>
        </p:nvSpPr>
        <p:spPr>
          <a:xfrm>
            <a:off x="425450" y="219075"/>
            <a:ext cx="9182100" cy="995363"/>
          </a:xfrm>
          <a:prstGeom prst="rect">
            <a:avLst/>
          </a:prstGeom>
        </p:spPr>
        <p:txBody>
          <a:bodyPr/>
          <a:lstStyle>
            <a:lvl1pPr marL="0" indent="0">
              <a:buNone/>
              <a:defRPr sz="3200">
                <a:solidFill>
                  <a:srgbClr val="DA0042"/>
                </a:solidFill>
                <a:latin typeface="Georgia" panose="02040502050405020303" pitchFamily="18" charset="0"/>
              </a:defRPr>
            </a:lvl1pPr>
            <a:lvl2pPr marL="457200" indent="0">
              <a:buNone/>
              <a:defRPr sz="3200">
                <a:solidFill>
                  <a:schemeClr val="bg1"/>
                </a:solidFill>
                <a:latin typeface="Georgia" panose="02040502050405020303" pitchFamily="18" charset="0"/>
              </a:defRPr>
            </a:lvl2pPr>
            <a:lvl3pPr marL="914400" indent="0">
              <a:buNone/>
              <a:defRPr sz="3200">
                <a:solidFill>
                  <a:schemeClr val="bg1"/>
                </a:solidFill>
                <a:latin typeface="Georgia" panose="02040502050405020303" pitchFamily="18" charset="0"/>
              </a:defRPr>
            </a:lvl3pPr>
            <a:lvl4pPr marL="1371600" indent="0">
              <a:buNone/>
              <a:defRPr sz="3200">
                <a:solidFill>
                  <a:schemeClr val="bg1"/>
                </a:solidFill>
                <a:latin typeface="Georgia" panose="02040502050405020303" pitchFamily="18" charset="0"/>
              </a:defRPr>
            </a:lvl4pPr>
            <a:lvl5pPr marL="1828800" indent="0">
              <a:buNone/>
              <a:defRPr sz="3200">
                <a:solidFill>
                  <a:schemeClr val="bg1"/>
                </a:solidFill>
                <a:latin typeface="Georgia" panose="02040502050405020303" pitchFamily="18" charset="0"/>
              </a:defRPr>
            </a:lvl5pPr>
          </a:lstStyle>
          <a:p>
            <a:pPr lvl="0"/>
            <a:r>
              <a:rPr lang="en-US" dirty="0"/>
              <a:t>Click to slide title</a:t>
            </a:r>
          </a:p>
        </p:txBody>
      </p:sp>
      <p:sp>
        <p:nvSpPr>
          <p:cNvPr id="13" name="Text Placeholder 12"/>
          <p:cNvSpPr>
            <a:spLocks noGrp="1"/>
          </p:cNvSpPr>
          <p:nvPr>
            <p:ph type="body" sz="quarter" idx="11" hasCustomPrompt="1"/>
          </p:nvPr>
        </p:nvSpPr>
        <p:spPr>
          <a:xfrm>
            <a:off x="1924050" y="1628775"/>
            <a:ext cx="7683500" cy="4133850"/>
          </a:xfrm>
          <a:prstGeom prst="rect">
            <a:avLst/>
          </a:prstGeom>
        </p:spPr>
        <p:txBody>
          <a:bodyPr/>
          <a:lstStyle>
            <a:lvl1pPr marL="0" indent="0">
              <a:buNone/>
              <a:defRPr sz="2000">
                <a:solidFill>
                  <a:srgbClr val="004288"/>
                </a:solidFill>
                <a:latin typeface="Georgia" panose="02040502050405020303" pitchFamily="18" charset="0"/>
              </a:defRPr>
            </a:lvl1pPr>
            <a:lvl2pPr marL="457200" indent="0">
              <a:buNone/>
              <a:defRPr sz="2000">
                <a:solidFill>
                  <a:schemeClr val="bg1"/>
                </a:solidFill>
                <a:latin typeface="Georgia" panose="02040502050405020303" pitchFamily="18" charset="0"/>
              </a:defRPr>
            </a:lvl2pPr>
            <a:lvl3pPr marL="914400" indent="0">
              <a:buNone/>
              <a:defRPr sz="2000">
                <a:solidFill>
                  <a:schemeClr val="bg1"/>
                </a:solidFill>
                <a:latin typeface="Georgia" panose="02040502050405020303" pitchFamily="18" charset="0"/>
              </a:defRPr>
            </a:lvl3pPr>
            <a:lvl4pPr marL="1371600" indent="0">
              <a:buNone/>
              <a:defRPr sz="2000">
                <a:solidFill>
                  <a:schemeClr val="bg1"/>
                </a:solidFill>
                <a:latin typeface="Georgia" panose="02040502050405020303" pitchFamily="18" charset="0"/>
              </a:defRPr>
            </a:lvl4pPr>
            <a:lvl5pPr marL="1828800" indent="0">
              <a:buNone/>
              <a:defRPr sz="2000">
                <a:solidFill>
                  <a:schemeClr val="bg1"/>
                </a:solidFill>
                <a:latin typeface="Georgia" panose="02040502050405020303" pitchFamily="18" charset="0"/>
              </a:defRPr>
            </a:lvl5pPr>
          </a:lstStyle>
          <a:p>
            <a:pPr lvl="0"/>
            <a:r>
              <a:rPr lang="en-US" dirty="0"/>
              <a:t>Click to edit body copy</a:t>
            </a:r>
            <a:endParaRPr lang="en-GB"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7669" y="175139"/>
            <a:ext cx="1710908" cy="670997"/>
          </a:xfrm>
          <a:prstGeom prst="rect">
            <a:avLst/>
          </a:prstGeom>
        </p:spPr>
      </p:pic>
    </p:spTree>
    <p:extLst>
      <p:ext uri="{BB962C8B-B14F-4D97-AF65-F5344CB8AC3E}">
        <p14:creationId xmlns:p14="http://schemas.microsoft.com/office/powerpoint/2010/main" val="183246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rgbClr val="DA0042"/>
        </a:solidFill>
        <a:effectLst/>
      </p:bgPr>
    </p:bg>
    <p:spTree>
      <p:nvGrpSpPr>
        <p:cNvPr id="1" name=""/>
        <p:cNvGrpSpPr/>
        <p:nvPr/>
      </p:nvGrpSpPr>
      <p:grpSpPr>
        <a:xfrm>
          <a:off x="0" y="0"/>
          <a:ext cx="0" cy="0"/>
          <a:chOff x="0" y="0"/>
          <a:chExt cx="0" cy="0"/>
        </a:xfrm>
      </p:grpSpPr>
      <p:pic>
        <p:nvPicPr>
          <p:cNvPr id="14" name="Picture 13" descr="header white_2016_no shadow_widescree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1349248"/>
          </a:xfrm>
          <a:prstGeom prst="rect">
            <a:avLst/>
          </a:prstGeom>
        </p:spPr>
      </p:pic>
      <p:sp>
        <p:nvSpPr>
          <p:cNvPr id="15" name="Picture Placeholder 2"/>
          <p:cNvSpPr>
            <a:spLocks noGrp="1"/>
          </p:cNvSpPr>
          <p:nvPr>
            <p:ph type="pic" sz="quarter" idx="10"/>
          </p:nvPr>
        </p:nvSpPr>
        <p:spPr>
          <a:xfrm>
            <a:off x="6443663" y="1789113"/>
            <a:ext cx="5291137" cy="4527550"/>
          </a:xfrm>
          <a:prstGeom prst="rect">
            <a:avLst/>
          </a:prstGeom>
        </p:spPr>
        <p:txBody>
          <a:bodyPr/>
          <a:lstStyle/>
          <a:p>
            <a:endParaRPr lang="en-GB"/>
          </a:p>
        </p:txBody>
      </p:sp>
      <p:sp>
        <p:nvSpPr>
          <p:cNvPr id="16" name="Text Placeholder 4"/>
          <p:cNvSpPr>
            <a:spLocks noGrp="1"/>
          </p:cNvSpPr>
          <p:nvPr>
            <p:ph type="body" sz="quarter" idx="11" hasCustomPrompt="1"/>
          </p:nvPr>
        </p:nvSpPr>
        <p:spPr>
          <a:xfrm>
            <a:off x="454025" y="228599"/>
            <a:ext cx="9420225" cy="1235075"/>
          </a:xfrm>
          <a:prstGeom prst="rect">
            <a:avLst/>
          </a:prstGeom>
        </p:spPr>
        <p:txBody>
          <a:bodyPr/>
          <a:lstStyle>
            <a:lvl1pPr marL="0" indent="0">
              <a:buNone/>
              <a:defRPr sz="3200">
                <a:solidFill>
                  <a:schemeClr val="bg1"/>
                </a:solidFill>
                <a:latin typeface="Georgia" panose="02040502050405020303" pitchFamily="18" charset="0"/>
              </a:defRPr>
            </a:lvl1pPr>
            <a:lvl2pPr marL="457200" indent="0">
              <a:buNone/>
              <a:defRPr sz="3200">
                <a:solidFill>
                  <a:schemeClr val="bg1"/>
                </a:solidFill>
                <a:latin typeface="Georgia" panose="02040502050405020303" pitchFamily="18" charset="0"/>
              </a:defRPr>
            </a:lvl2pPr>
            <a:lvl3pPr marL="914400" indent="0">
              <a:buNone/>
              <a:defRPr sz="3200">
                <a:solidFill>
                  <a:schemeClr val="bg1"/>
                </a:solidFill>
                <a:latin typeface="Georgia" panose="02040502050405020303" pitchFamily="18" charset="0"/>
              </a:defRPr>
            </a:lvl3pPr>
            <a:lvl4pPr marL="1371600" indent="0">
              <a:buNone/>
              <a:defRPr sz="3200">
                <a:solidFill>
                  <a:schemeClr val="bg1"/>
                </a:solidFill>
                <a:latin typeface="Georgia" panose="02040502050405020303" pitchFamily="18" charset="0"/>
              </a:defRPr>
            </a:lvl4pPr>
            <a:lvl5pPr marL="1828800" indent="0">
              <a:buNone/>
              <a:defRPr sz="3200">
                <a:solidFill>
                  <a:schemeClr val="bg1"/>
                </a:solidFill>
                <a:latin typeface="Georgia" panose="02040502050405020303" pitchFamily="18" charset="0"/>
              </a:defRPr>
            </a:lvl5pPr>
          </a:lstStyle>
          <a:p>
            <a:pPr lvl="0"/>
            <a:r>
              <a:rPr lang="en-US" dirty="0"/>
              <a:t>Click to edit slide title</a:t>
            </a:r>
            <a:endParaRPr lang="en-GB" dirty="0"/>
          </a:p>
        </p:txBody>
      </p:sp>
      <p:sp>
        <p:nvSpPr>
          <p:cNvPr id="17" name="Text Placeholder 10"/>
          <p:cNvSpPr>
            <a:spLocks noGrp="1"/>
          </p:cNvSpPr>
          <p:nvPr>
            <p:ph type="body" sz="quarter" idx="12" hasCustomPrompt="1"/>
          </p:nvPr>
        </p:nvSpPr>
        <p:spPr>
          <a:xfrm>
            <a:off x="550863" y="1773238"/>
            <a:ext cx="5545137" cy="4543425"/>
          </a:xfrm>
          <a:prstGeom prst="rect">
            <a:avLst/>
          </a:prstGeom>
        </p:spPr>
        <p:txBody>
          <a:bodyPr/>
          <a:lstStyle>
            <a:lvl1pPr marL="0" indent="0">
              <a:buNone/>
              <a:defRPr sz="2000" baseline="0">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Click to edit body copy</a:t>
            </a:r>
          </a:p>
        </p:txBody>
      </p:sp>
      <p:sp>
        <p:nvSpPr>
          <p:cNvPr id="6" name="Rectangle 5"/>
          <p:cNvSpPr/>
          <p:nvPr userDrawn="1"/>
        </p:nvSpPr>
        <p:spPr>
          <a:xfrm>
            <a:off x="9791700" y="0"/>
            <a:ext cx="2352672" cy="1214438"/>
          </a:xfrm>
          <a:prstGeom prst="rect">
            <a:avLst/>
          </a:prstGeom>
          <a:solidFill>
            <a:srgbClr val="DA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8143" y="175573"/>
            <a:ext cx="1720433" cy="673096"/>
          </a:xfrm>
          <a:prstGeom prst="rect">
            <a:avLst/>
          </a:prstGeom>
        </p:spPr>
      </p:pic>
    </p:spTree>
    <p:extLst>
      <p:ext uri="{BB962C8B-B14F-4D97-AF65-F5344CB8AC3E}">
        <p14:creationId xmlns:p14="http://schemas.microsoft.com/office/powerpoint/2010/main" val="235372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rgbClr val="004288"/>
        </a:solidFill>
        <a:effectLst/>
      </p:bgPr>
    </p:bg>
    <p:spTree>
      <p:nvGrpSpPr>
        <p:cNvPr id="1" name=""/>
        <p:cNvGrpSpPr/>
        <p:nvPr/>
      </p:nvGrpSpPr>
      <p:grpSpPr>
        <a:xfrm>
          <a:off x="0" y="0"/>
          <a:ext cx="0" cy="0"/>
          <a:chOff x="0" y="0"/>
          <a:chExt cx="0" cy="0"/>
        </a:xfrm>
      </p:grpSpPr>
      <p:pic>
        <p:nvPicPr>
          <p:cNvPr id="18" name="Picture 17" descr="header white_2016_no shadow_widescree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1349248"/>
          </a:xfrm>
          <a:prstGeom prst="rect">
            <a:avLst/>
          </a:prstGeom>
        </p:spPr>
      </p:pic>
      <p:sp>
        <p:nvSpPr>
          <p:cNvPr id="19" name="Picture Placeholder 2"/>
          <p:cNvSpPr>
            <a:spLocks noGrp="1"/>
          </p:cNvSpPr>
          <p:nvPr>
            <p:ph type="pic" sz="quarter" idx="10"/>
          </p:nvPr>
        </p:nvSpPr>
        <p:spPr>
          <a:xfrm>
            <a:off x="6443663" y="1789113"/>
            <a:ext cx="5291137" cy="4527550"/>
          </a:xfrm>
          <a:prstGeom prst="rect">
            <a:avLst/>
          </a:prstGeom>
        </p:spPr>
        <p:txBody>
          <a:bodyPr/>
          <a:lstStyle/>
          <a:p>
            <a:endParaRPr lang="en-GB"/>
          </a:p>
        </p:txBody>
      </p:sp>
      <p:sp>
        <p:nvSpPr>
          <p:cNvPr id="20" name="Text Placeholder 4"/>
          <p:cNvSpPr>
            <a:spLocks noGrp="1"/>
          </p:cNvSpPr>
          <p:nvPr>
            <p:ph type="body" sz="quarter" idx="11" hasCustomPrompt="1"/>
          </p:nvPr>
        </p:nvSpPr>
        <p:spPr>
          <a:xfrm>
            <a:off x="454025" y="228599"/>
            <a:ext cx="9420225" cy="1235075"/>
          </a:xfrm>
          <a:prstGeom prst="rect">
            <a:avLst/>
          </a:prstGeom>
        </p:spPr>
        <p:txBody>
          <a:bodyPr/>
          <a:lstStyle>
            <a:lvl1pPr marL="0" indent="0">
              <a:buNone/>
              <a:defRPr sz="3200">
                <a:solidFill>
                  <a:schemeClr val="bg1"/>
                </a:solidFill>
                <a:latin typeface="Georgia" panose="02040502050405020303" pitchFamily="18" charset="0"/>
              </a:defRPr>
            </a:lvl1pPr>
            <a:lvl2pPr marL="457200" indent="0">
              <a:buNone/>
              <a:defRPr sz="3200">
                <a:solidFill>
                  <a:schemeClr val="bg1"/>
                </a:solidFill>
                <a:latin typeface="Georgia" panose="02040502050405020303" pitchFamily="18" charset="0"/>
              </a:defRPr>
            </a:lvl2pPr>
            <a:lvl3pPr marL="914400" indent="0">
              <a:buNone/>
              <a:defRPr sz="3200">
                <a:solidFill>
                  <a:schemeClr val="bg1"/>
                </a:solidFill>
                <a:latin typeface="Georgia" panose="02040502050405020303" pitchFamily="18" charset="0"/>
              </a:defRPr>
            </a:lvl3pPr>
            <a:lvl4pPr marL="1371600" indent="0">
              <a:buNone/>
              <a:defRPr sz="3200">
                <a:solidFill>
                  <a:schemeClr val="bg1"/>
                </a:solidFill>
                <a:latin typeface="Georgia" panose="02040502050405020303" pitchFamily="18" charset="0"/>
              </a:defRPr>
            </a:lvl4pPr>
            <a:lvl5pPr marL="1828800" indent="0">
              <a:buNone/>
              <a:defRPr sz="3200">
                <a:solidFill>
                  <a:schemeClr val="bg1"/>
                </a:solidFill>
                <a:latin typeface="Georgia" panose="02040502050405020303" pitchFamily="18" charset="0"/>
              </a:defRPr>
            </a:lvl5pPr>
          </a:lstStyle>
          <a:p>
            <a:pPr lvl="0"/>
            <a:r>
              <a:rPr lang="en-US" dirty="0"/>
              <a:t>Click to edit slide title</a:t>
            </a:r>
            <a:endParaRPr lang="en-GB" dirty="0"/>
          </a:p>
        </p:txBody>
      </p:sp>
      <p:sp>
        <p:nvSpPr>
          <p:cNvPr id="21" name="Text Placeholder 10"/>
          <p:cNvSpPr>
            <a:spLocks noGrp="1"/>
          </p:cNvSpPr>
          <p:nvPr>
            <p:ph type="body" sz="quarter" idx="12" hasCustomPrompt="1"/>
          </p:nvPr>
        </p:nvSpPr>
        <p:spPr>
          <a:xfrm>
            <a:off x="550863" y="1773238"/>
            <a:ext cx="5545137" cy="4543425"/>
          </a:xfrm>
          <a:prstGeom prst="rect">
            <a:avLst/>
          </a:prstGeom>
        </p:spPr>
        <p:txBody>
          <a:bodyPr/>
          <a:lstStyle>
            <a:lvl1pPr marL="0" indent="0">
              <a:buNone/>
              <a:defRPr sz="2000" baseline="0">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Click to edit body copy</a:t>
            </a:r>
          </a:p>
        </p:txBody>
      </p:sp>
      <p:sp>
        <p:nvSpPr>
          <p:cNvPr id="6" name="Rectangle 5"/>
          <p:cNvSpPr/>
          <p:nvPr userDrawn="1"/>
        </p:nvSpPr>
        <p:spPr>
          <a:xfrm>
            <a:off x="9791700" y="0"/>
            <a:ext cx="2352672" cy="1214438"/>
          </a:xfrm>
          <a:prstGeom prst="rect">
            <a:avLst/>
          </a:prstGeom>
          <a:solidFill>
            <a:srgbClr val="00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8143" y="175573"/>
            <a:ext cx="1720433" cy="673096"/>
          </a:xfrm>
          <a:prstGeom prst="rect">
            <a:avLst/>
          </a:prstGeom>
        </p:spPr>
      </p:pic>
    </p:spTree>
    <p:extLst>
      <p:ext uri="{BB962C8B-B14F-4D97-AF65-F5344CB8AC3E}">
        <p14:creationId xmlns:p14="http://schemas.microsoft.com/office/powerpoint/2010/main" val="315716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ext and image">
    <p:bg>
      <p:bgPr>
        <a:solidFill>
          <a:schemeClr val="bg1"/>
        </a:solidFill>
        <a:effectLst/>
      </p:bgPr>
    </p:bg>
    <p:spTree>
      <p:nvGrpSpPr>
        <p:cNvPr id="1" name=""/>
        <p:cNvGrpSpPr/>
        <p:nvPr/>
      </p:nvGrpSpPr>
      <p:grpSpPr>
        <a:xfrm>
          <a:off x="0" y="0"/>
          <a:ext cx="0" cy="0"/>
          <a:chOff x="0" y="0"/>
          <a:chExt cx="0" cy="0"/>
        </a:xfrm>
      </p:grpSpPr>
      <p:pic>
        <p:nvPicPr>
          <p:cNvPr id="14" name="Picture 13" descr="header white_2016_no shadow_widescree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1349248"/>
          </a:xfrm>
          <a:prstGeom prst="rect">
            <a:avLst/>
          </a:prstGeom>
        </p:spPr>
      </p:pic>
      <p:sp>
        <p:nvSpPr>
          <p:cNvPr id="15" name="Picture Placeholder 2"/>
          <p:cNvSpPr>
            <a:spLocks noGrp="1"/>
          </p:cNvSpPr>
          <p:nvPr>
            <p:ph type="pic" sz="quarter" idx="10"/>
          </p:nvPr>
        </p:nvSpPr>
        <p:spPr>
          <a:xfrm>
            <a:off x="6443663" y="1789113"/>
            <a:ext cx="5291137" cy="4527550"/>
          </a:xfrm>
          <a:prstGeom prst="rect">
            <a:avLst/>
          </a:prstGeom>
        </p:spPr>
        <p:txBody>
          <a:bodyPr/>
          <a:lstStyle/>
          <a:p>
            <a:endParaRPr lang="en-GB"/>
          </a:p>
        </p:txBody>
      </p:sp>
      <p:sp>
        <p:nvSpPr>
          <p:cNvPr id="16" name="Text Placeholder 4"/>
          <p:cNvSpPr>
            <a:spLocks noGrp="1"/>
          </p:cNvSpPr>
          <p:nvPr>
            <p:ph type="body" sz="quarter" idx="11" hasCustomPrompt="1"/>
          </p:nvPr>
        </p:nvSpPr>
        <p:spPr>
          <a:xfrm>
            <a:off x="454025" y="228599"/>
            <a:ext cx="9420225" cy="1235075"/>
          </a:xfrm>
          <a:prstGeom prst="rect">
            <a:avLst/>
          </a:prstGeom>
        </p:spPr>
        <p:txBody>
          <a:bodyPr/>
          <a:lstStyle>
            <a:lvl1pPr marL="0" indent="0">
              <a:buNone/>
              <a:defRPr sz="3200">
                <a:solidFill>
                  <a:srgbClr val="DA0042"/>
                </a:solidFill>
                <a:latin typeface="Georgia" panose="02040502050405020303" pitchFamily="18" charset="0"/>
              </a:defRPr>
            </a:lvl1pPr>
            <a:lvl2pPr marL="457200" indent="0">
              <a:buNone/>
              <a:defRPr sz="3200">
                <a:solidFill>
                  <a:schemeClr val="bg1"/>
                </a:solidFill>
                <a:latin typeface="Georgia" panose="02040502050405020303" pitchFamily="18" charset="0"/>
              </a:defRPr>
            </a:lvl2pPr>
            <a:lvl3pPr marL="914400" indent="0">
              <a:buNone/>
              <a:defRPr sz="3200">
                <a:solidFill>
                  <a:schemeClr val="bg1"/>
                </a:solidFill>
                <a:latin typeface="Georgia" panose="02040502050405020303" pitchFamily="18" charset="0"/>
              </a:defRPr>
            </a:lvl3pPr>
            <a:lvl4pPr marL="1371600" indent="0">
              <a:buNone/>
              <a:defRPr sz="3200">
                <a:solidFill>
                  <a:schemeClr val="bg1"/>
                </a:solidFill>
                <a:latin typeface="Georgia" panose="02040502050405020303" pitchFamily="18" charset="0"/>
              </a:defRPr>
            </a:lvl4pPr>
            <a:lvl5pPr marL="1828800" indent="0">
              <a:buNone/>
              <a:defRPr sz="3200">
                <a:solidFill>
                  <a:schemeClr val="bg1"/>
                </a:solidFill>
                <a:latin typeface="Georgia" panose="02040502050405020303" pitchFamily="18" charset="0"/>
              </a:defRPr>
            </a:lvl5pPr>
          </a:lstStyle>
          <a:p>
            <a:pPr lvl="0"/>
            <a:r>
              <a:rPr lang="en-US" dirty="0"/>
              <a:t>Click to edit slide title</a:t>
            </a:r>
            <a:endParaRPr lang="en-GB" dirty="0"/>
          </a:p>
        </p:txBody>
      </p:sp>
      <p:sp>
        <p:nvSpPr>
          <p:cNvPr id="17" name="Text Placeholder 10"/>
          <p:cNvSpPr>
            <a:spLocks noGrp="1"/>
          </p:cNvSpPr>
          <p:nvPr>
            <p:ph type="body" sz="quarter" idx="12" hasCustomPrompt="1"/>
          </p:nvPr>
        </p:nvSpPr>
        <p:spPr>
          <a:xfrm>
            <a:off x="550863" y="1773238"/>
            <a:ext cx="5545137" cy="4543425"/>
          </a:xfrm>
          <a:prstGeom prst="rect">
            <a:avLst/>
          </a:prstGeom>
        </p:spPr>
        <p:txBody>
          <a:bodyPr/>
          <a:lstStyle>
            <a:lvl1pPr marL="0" indent="0">
              <a:buNone/>
              <a:defRPr sz="2000" baseline="0">
                <a:solidFill>
                  <a:srgbClr val="004288"/>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Click to edit body copy</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7669" y="175139"/>
            <a:ext cx="1710908" cy="670997"/>
          </a:xfrm>
          <a:prstGeom prst="rect">
            <a:avLst/>
          </a:prstGeom>
        </p:spPr>
      </p:pic>
    </p:spTree>
    <p:extLst>
      <p:ext uri="{BB962C8B-B14F-4D97-AF65-F5344CB8AC3E}">
        <p14:creationId xmlns:p14="http://schemas.microsoft.com/office/powerpoint/2010/main" val="246375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924070"/>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80" r:id="rId3"/>
    <p:sldLayoutId id="2147483683" r:id="rId4"/>
    <p:sldLayoutId id="2147483682" r:id="rId5"/>
    <p:sldLayoutId id="2147483694" r:id="rId6"/>
    <p:sldLayoutId id="2147483689" r:id="rId7"/>
    <p:sldLayoutId id="2147483690" r:id="rId8"/>
    <p:sldLayoutId id="2147483692" r:id="rId9"/>
    <p:sldLayoutId id="2147483674" r:id="rId10"/>
    <p:sldLayoutId id="2147483673" r:id="rId11"/>
    <p:sldLayoutId id="21474836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1.jpg"/><Relationship Id="rId5" Type="http://schemas.openxmlformats.org/officeDocument/2006/relationships/image" Target="../media/image26.png"/><Relationship Id="rId10" Type="http://schemas.openxmlformats.org/officeDocument/2006/relationships/image" Target="../media/image30.JPG"/><Relationship Id="rId4" Type="http://schemas.openxmlformats.org/officeDocument/2006/relationships/image" Target="../media/image25.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85051" y="165642"/>
            <a:ext cx="9182100" cy="995363"/>
          </a:xfrm>
        </p:spPr>
        <p:txBody>
          <a:bodyPr/>
          <a:lstStyle/>
          <a:p>
            <a:pPr algn="ctr"/>
            <a:r>
              <a:rPr lang="en-GB" sz="6000" dirty="0">
                <a:latin typeface="+mn-lt"/>
              </a:rPr>
              <a:t>Feedback reporting</a:t>
            </a:r>
          </a:p>
        </p:txBody>
      </p:sp>
      <p:pic>
        <p:nvPicPr>
          <p:cNvPr id="6" name="Picture 5"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41094" y="1446578"/>
            <a:ext cx="4384759" cy="562765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889143" y="4389115"/>
            <a:ext cx="3554371" cy="2062103"/>
          </a:xfrm>
          <a:prstGeom prst="rect">
            <a:avLst/>
          </a:prstGeom>
        </p:spPr>
        <p:txBody>
          <a:bodyPr wrap="none">
            <a:spAutoFit/>
          </a:bodyPr>
          <a:lstStyle/>
          <a:p>
            <a:r>
              <a:rPr lang="en-GB" sz="3200" dirty="0">
                <a:solidFill>
                  <a:schemeClr val="bg1"/>
                </a:solidFill>
                <a:latin typeface="Calibri" pitchFamily="34" charset="0"/>
              </a:rPr>
              <a:t>Phil Segall</a:t>
            </a:r>
          </a:p>
          <a:p>
            <a:r>
              <a:rPr lang="en-GB" sz="2400" dirty="0">
                <a:solidFill>
                  <a:schemeClr val="bg1"/>
                </a:solidFill>
                <a:latin typeface="Calibri" pitchFamily="34" charset="0"/>
              </a:rPr>
              <a:t>Information Assistant</a:t>
            </a:r>
          </a:p>
          <a:p>
            <a:endParaRPr lang="en-GB" sz="2400" dirty="0">
              <a:solidFill>
                <a:schemeClr val="bg1"/>
              </a:solidFill>
              <a:latin typeface="Calibri" pitchFamily="34" charset="0"/>
            </a:endParaRPr>
          </a:p>
          <a:p>
            <a:r>
              <a:rPr lang="en-GB" sz="2400" dirty="0">
                <a:solidFill>
                  <a:schemeClr val="bg1"/>
                </a:solidFill>
                <a:latin typeface="Calibri" pitchFamily="34" charset="0"/>
              </a:rPr>
              <a:t>Royal College of Nursing</a:t>
            </a:r>
          </a:p>
          <a:p>
            <a:r>
              <a:rPr lang="en-GB" sz="2400" dirty="0">
                <a:solidFill>
                  <a:schemeClr val="bg1"/>
                </a:solidFill>
                <a:latin typeface="Calibri" pitchFamily="34" charset="0"/>
              </a:rPr>
              <a:t>Library and Archive Service</a:t>
            </a:r>
            <a:endParaRPr lang="en-GB" sz="2400" dirty="0">
              <a:solidFill>
                <a:schemeClr val="bg1"/>
              </a:solidFill>
            </a:endParaRPr>
          </a:p>
        </p:txBody>
      </p:sp>
      <p:sp>
        <p:nvSpPr>
          <p:cNvPr id="7" name="Text Placeholder 2"/>
          <p:cNvSpPr txBox="1">
            <a:spLocks/>
          </p:cNvSpPr>
          <p:nvPr/>
        </p:nvSpPr>
        <p:spPr>
          <a:xfrm>
            <a:off x="8568972" y="5950002"/>
            <a:ext cx="3623028" cy="8443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Calibri" pitchFamily="34" charset="0"/>
              </a:rPr>
              <a:t> @</a:t>
            </a:r>
            <a:r>
              <a:rPr lang="en-GB" sz="3600" dirty="0" err="1">
                <a:latin typeface="Calibri" pitchFamily="34" charset="0"/>
              </a:rPr>
              <a:t>RCNLibraries</a:t>
            </a:r>
            <a:endParaRPr lang="en-GB" sz="3600" dirty="0">
              <a:latin typeface="Calibri" pitchFamily="34" charset="0"/>
            </a:endParaRPr>
          </a:p>
          <a:p>
            <a:pPr>
              <a:buFont typeface="Arial" panose="020B0604020202020204" pitchFamily="34" charset="0"/>
              <a:buChar char="•"/>
            </a:pPr>
            <a:endParaRPr lang="en-GB" sz="3600" dirty="0">
              <a:latin typeface="Calibri" pitchFamily="34" charset="0"/>
            </a:endParaRPr>
          </a:p>
          <a:p>
            <a:endParaRPr lang="en-GB" sz="4400" dirty="0">
              <a:latin typeface="Calibri" pitchFamily="34" charset="0"/>
            </a:endParaRPr>
          </a:p>
        </p:txBody>
      </p:sp>
      <p:pic>
        <p:nvPicPr>
          <p:cNvPr id="8" name="Picture 7"/>
          <p:cNvPicPr>
            <a:picLocks noChangeAspect="1"/>
          </p:cNvPicPr>
          <p:nvPr/>
        </p:nvPicPr>
        <p:blipFill>
          <a:blip r:embed="rId4"/>
          <a:stretch>
            <a:fillRect/>
          </a:stretch>
        </p:blipFill>
        <p:spPr>
          <a:xfrm>
            <a:off x="8599359" y="4741085"/>
            <a:ext cx="956199" cy="956199"/>
          </a:xfrm>
          <a:prstGeom prst="rect">
            <a:avLst/>
          </a:prstGeom>
        </p:spPr>
      </p:pic>
      <p:pic>
        <p:nvPicPr>
          <p:cNvPr id="9" name="Picture 8"/>
          <p:cNvPicPr>
            <a:picLocks noChangeAspect="1"/>
          </p:cNvPicPr>
          <p:nvPr/>
        </p:nvPicPr>
        <p:blipFill>
          <a:blip r:embed="rId5"/>
          <a:stretch>
            <a:fillRect/>
          </a:stretch>
        </p:blipFill>
        <p:spPr>
          <a:xfrm>
            <a:off x="9699198" y="4850884"/>
            <a:ext cx="1013025" cy="823927"/>
          </a:xfrm>
          <a:prstGeom prst="rect">
            <a:avLst/>
          </a:prstGeom>
        </p:spPr>
      </p:pic>
      <p:pic>
        <p:nvPicPr>
          <p:cNvPr id="11" name="Picture 10"/>
          <p:cNvPicPr>
            <a:picLocks noChangeAspect="1"/>
          </p:cNvPicPr>
          <p:nvPr/>
        </p:nvPicPr>
        <p:blipFill>
          <a:blip r:embed="rId6"/>
          <a:stretch>
            <a:fillRect/>
          </a:stretch>
        </p:blipFill>
        <p:spPr>
          <a:xfrm>
            <a:off x="10855863" y="4854216"/>
            <a:ext cx="875318" cy="875318"/>
          </a:xfrm>
          <a:prstGeom prst="rect">
            <a:avLst/>
          </a:prstGeom>
        </p:spPr>
      </p:pic>
    </p:spTree>
    <p:extLst>
      <p:ext uri="{BB962C8B-B14F-4D97-AF65-F5344CB8AC3E}">
        <p14:creationId xmlns:p14="http://schemas.microsoft.com/office/powerpoint/2010/main" val="1184616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p:cNvSpPr>
            <a:spLocks noGrp="1"/>
          </p:cNvSpPr>
          <p:nvPr>
            <p:ph type="body" sz="quarter" idx="10"/>
          </p:nvPr>
        </p:nvSpPr>
        <p:spPr>
          <a:xfrm>
            <a:off x="425450" y="219075"/>
            <a:ext cx="9182100" cy="995363"/>
          </a:xfrm>
        </p:spPr>
        <p:txBody>
          <a:bodyPr/>
          <a:lstStyle/>
          <a:p>
            <a:r>
              <a:rPr lang="en-US" sz="4800" dirty="0">
                <a:latin typeface="+mn-lt"/>
              </a:rPr>
              <a:t>Reporting back</a:t>
            </a:r>
          </a:p>
        </p:txBody>
      </p:sp>
      <p:sp>
        <p:nvSpPr>
          <p:cNvPr id="21" name="Text Placeholder 2"/>
          <p:cNvSpPr txBox="1">
            <a:spLocks/>
          </p:cNvSpPr>
          <p:nvPr/>
        </p:nvSpPr>
        <p:spPr>
          <a:xfrm>
            <a:off x="114302" y="1840635"/>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Agenda item at month meetings</a:t>
            </a:r>
          </a:p>
          <a:p>
            <a:pPr marL="0" indent="0">
              <a:buNone/>
            </a:pPr>
            <a:endParaRPr lang="en-GB" dirty="0">
              <a:solidFill>
                <a:schemeClr val="bg1"/>
              </a:solidFill>
            </a:endParaRPr>
          </a:p>
          <a:p>
            <a:pPr marL="342900" indent="-342900"/>
            <a:endParaRPr lang="en-GB" dirty="0">
              <a:solidFill>
                <a:schemeClr val="bg1"/>
              </a:solidFill>
            </a:endParaRPr>
          </a:p>
        </p:txBody>
      </p:sp>
      <p:sp>
        <p:nvSpPr>
          <p:cNvPr id="22" name="Text Placeholder 2"/>
          <p:cNvSpPr txBox="1">
            <a:spLocks/>
          </p:cNvSpPr>
          <p:nvPr/>
        </p:nvSpPr>
        <p:spPr>
          <a:xfrm>
            <a:off x="119449" y="2821239"/>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Year-on-year comparisons</a:t>
            </a:r>
            <a:endParaRPr lang="en-GB" dirty="0">
              <a:solidFill>
                <a:schemeClr val="bg1"/>
              </a:solidFill>
            </a:endParaRPr>
          </a:p>
          <a:p>
            <a:pPr marL="342900" indent="-342900"/>
            <a:endParaRPr lang="en-GB" dirty="0">
              <a:solidFill>
                <a:schemeClr val="bg1"/>
              </a:solidFill>
            </a:endParaRPr>
          </a:p>
        </p:txBody>
      </p:sp>
      <p:sp>
        <p:nvSpPr>
          <p:cNvPr id="23" name="Text Placeholder 2"/>
          <p:cNvSpPr txBox="1">
            <a:spLocks/>
          </p:cNvSpPr>
          <p:nvPr/>
        </p:nvSpPr>
        <p:spPr>
          <a:xfrm>
            <a:off x="106192" y="378344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Identified areas to improve</a:t>
            </a:r>
            <a:endParaRPr lang="en-GB" dirty="0">
              <a:solidFill>
                <a:schemeClr val="bg1"/>
              </a:solidFill>
            </a:endParaRPr>
          </a:p>
        </p:txBody>
      </p:sp>
      <p:sp>
        <p:nvSpPr>
          <p:cNvPr id="24" name="Text Placeholder 2"/>
          <p:cNvSpPr txBox="1">
            <a:spLocks/>
          </p:cNvSpPr>
          <p:nvPr/>
        </p:nvSpPr>
        <p:spPr>
          <a:xfrm>
            <a:off x="108857" y="469784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Evidence of key trends</a:t>
            </a:r>
            <a:endParaRPr lang="en-GB" dirty="0">
              <a:solidFill>
                <a:schemeClr val="bg1"/>
              </a:solidFill>
            </a:endParaRPr>
          </a:p>
        </p:txBody>
      </p:sp>
      <p:sp>
        <p:nvSpPr>
          <p:cNvPr id="25" name="Text Placeholder 2"/>
          <p:cNvSpPr txBox="1">
            <a:spLocks/>
          </p:cNvSpPr>
          <p:nvPr/>
        </p:nvSpPr>
        <p:spPr>
          <a:xfrm>
            <a:off x="127001" y="5557813"/>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Provoked useful discussions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232" y="2565843"/>
            <a:ext cx="6388768" cy="3599143"/>
          </a:xfrm>
          <a:prstGeom prst="rect">
            <a:avLst/>
          </a:prstGeom>
        </p:spPr>
      </p:pic>
    </p:spTree>
    <p:extLst>
      <p:ext uri="{BB962C8B-B14F-4D97-AF65-F5344CB8AC3E}">
        <p14:creationId xmlns:p14="http://schemas.microsoft.com/office/powerpoint/2010/main" val="1304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4800" dirty="0">
                <a:latin typeface="Calibri" panose="020F0502020204030204" pitchFamily="34" charset="0"/>
              </a:rPr>
              <a:t>Adding other feedback</a:t>
            </a:r>
          </a:p>
        </p:txBody>
      </p:sp>
      <p:sp>
        <p:nvSpPr>
          <p:cNvPr id="4" name="Text Placeholder 2"/>
          <p:cNvSpPr txBox="1">
            <a:spLocks/>
          </p:cNvSpPr>
          <p:nvPr/>
        </p:nvSpPr>
        <p:spPr>
          <a:xfrm>
            <a:off x="556054" y="1767016"/>
            <a:ext cx="5539946" cy="4549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GB" sz="4000" dirty="0">
              <a:solidFill>
                <a:schemeClr val="bg1"/>
              </a:solidFill>
            </a:endParaRPr>
          </a:p>
          <a:p>
            <a:pPr marL="342900" indent="-342900"/>
            <a:endParaRPr lang="en-GB" sz="4000" dirty="0">
              <a:solidFill>
                <a:schemeClr val="bg1"/>
              </a:solidFill>
            </a:endParaRPr>
          </a:p>
          <a:p>
            <a:pPr marL="342900" indent="-342900"/>
            <a:endParaRPr lang="en-GB" sz="4000" dirty="0">
              <a:solidFill>
                <a:schemeClr val="bg1"/>
              </a:solidFill>
            </a:endParaRPr>
          </a:p>
          <a:p>
            <a:pPr marL="342900" indent="-342900"/>
            <a:endParaRPr lang="en-GB" dirty="0">
              <a:solidFill>
                <a:schemeClr val="bg1"/>
              </a:solidFill>
            </a:endParaRPr>
          </a:p>
        </p:txBody>
      </p:sp>
      <p:sp>
        <p:nvSpPr>
          <p:cNvPr id="3" name="Rectangle 2"/>
          <p:cNvSpPr/>
          <p:nvPr/>
        </p:nvSpPr>
        <p:spPr>
          <a:xfrm>
            <a:off x="5562068" y="6211669"/>
            <a:ext cx="6096000" cy="369332"/>
          </a:xfrm>
          <a:prstGeom prst="rect">
            <a:avLst/>
          </a:prstGeom>
        </p:spPr>
        <p:txBody>
          <a:bodyPr>
            <a:spAutoFit/>
          </a:bodyPr>
          <a:lstStyle/>
          <a:p>
            <a:r>
              <a:rPr lang="en-US" i="1" dirty="0">
                <a:solidFill>
                  <a:srgbClr val="1779BA"/>
                </a:solidFill>
                <a:latin typeface="source sans pro"/>
              </a:rPr>
              <a:t>“</a:t>
            </a:r>
            <a:endParaRPr lang="en-GB" dirty="0"/>
          </a:p>
        </p:txBody>
      </p:sp>
      <p:sp>
        <p:nvSpPr>
          <p:cNvPr id="6" name="Text Placeholder 2"/>
          <p:cNvSpPr txBox="1">
            <a:spLocks/>
          </p:cNvSpPr>
          <p:nvPr/>
        </p:nvSpPr>
        <p:spPr>
          <a:xfrm>
            <a:off x="114302" y="1840635"/>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User feedback survey  </a:t>
            </a:r>
          </a:p>
          <a:p>
            <a:pPr marL="0" indent="0">
              <a:buNone/>
            </a:pPr>
            <a:endParaRPr lang="en-GB" dirty="0">
              <a:solidFill>
                <a:schemeClr val="bg1"/>
              </a:solidFill>
            </a:endParaRPr>
          </a:p>
          <a:p>
            <a:pPr marL="342900" indent="-342900"/>
            <a:endParaRPr lang="en-GB" dirty="0">
              <a:solidFill>
                <a:schemeClr val="bg1"/>
              </a:solidFill>
            </a:endParaRPr>
          </a:p>
        </p:txBody>
      </p:sp>
      <p:sp>
        <p:nvSpPr>
          <p:cNvPr id="7" name="Text Placeholder 2"/>
          <p:cNvSpPr txBox="1">
            <a:spLocks/>
          </p:cNvSpPr>
          <p:nvPr/>
        </p:nvSpPr>
        <p:spPr>
          <a:xfrm>
            <a:off x="128847" y="2581983"/>
            <a:ext cx="647007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Social media feedback</a:t>
            </a:r>
            <a:endParaRPr lang="en-GB" dirty="0">
              <a:solidFill>
                <a:schemeClr val="bg1"/>
              </a:solidFill>
            </a:endParaRPr>
          </a:p>
        </p:txBody>
      </p:sp>
      <p:sp>
        <p:nvSpPr>
          <p:cNvPr id="8" name="Text Placeholder 2"/>
          <p:cNvSpPr txBox="1">
            <a:spLocks/>
          </p:cNvSpPr>
          <p:nvPr/>
        </p:nvSpPr>
        <p:spPr>
          <a:xfrm>
            <a:off x="147249" y="3304926"/>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Smiley Survey Tablet App</a:t>
            </a:r>
            <a:endParaRPr lang="en-GB" dirty="0">
              <a:solidFill>
                <a:schemeClr val="bg1"/>
              </a:solidFill>
            </a:endParaRPr>
          </a:p>
        </p:txBody>
      </p:sp>
      <p:sp>
        <p:nvSpPr>
          <p:cNvPr id="9" name="Text Placeholder 2"/>
          <p:cNvSpPr txBox="1">
            <a:spLocks/>
          </p:cNvSpPr>
          <p:nvPr/>
        </p:nvSpPr>
        <p:spPr>
          <a:xfrm>
            <a:off x="147253" y="4027868"/>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Website feedback</a:t>
            </a:r>
            <a:endParaRPr lang="en-GB" dirty="0">
              <a:solidFill>
                <a:schemeClr val="bg1"/>
              </a:solidFill>
            </a:endParaRPr>
          </a:p>
        </p:txBody>
      </p:sp>
      <p:sp>
        <p:nvSpPr>
          <p:cNvPr id="10" name="Text Placeholder 2"/>
          <p:cNvSpPr txBox="1">
            <a:spLocks/>
          </p:cNvSpPr>
          <p:nvPr/>
        </p:nvSpPr>
        <p:spPr>
          <a:xfrm>
            <a:off x="152401" y="4787619"/>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Visitor book comments</a:t>
            </a:r>
            <a:endParaRPr lang="en-GB" dirty="0">
              <a:solidFill>
                <a:schemeClr val="bg1"/>
              </a:solidFill>
            </a:endParaRPr>
          </a:p>
        </p:txBody>
      </p:sp>
      <p:sp>
        <p:nvSpPr>
          <p:cNvPr id="11" name="Text Placeholder 2"/>
          <p:cNvSpPr txBox="1">
            <a:spLocks/>
          </p:cNvSpPr>
          <p:nvPr/>
        </p:nvSpPr>
        <p:spPr>
          <a:xfrm>
            <a:off x="175954" y="547375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Event feedback forms</a:t>
            </a:r>
            <a:endParaRPr lang="en-GB" dirty="0">
              <a:solidFill>
                <a:schemeClr val="bg1"/>
              </a:solidFill>
            </a:endParaRPr>
          </a:p>
        </p:txBody>
      </p:sp>
      <p:sp>
        <p:nvSpPr>
          <p:cNvPr id="12" name="Text Placeholder 2"/>
          <p:cNvSpPr txBox="1">
            <a:spLocks/>
          </p:cNvSpPr>
          <p:nvPr/>
        </p:nvSpPr>
        <p:spPr>
          <a:xfrm>
            <a:off x="181103" y="6178293"/>
            <a:ext cx="8985330"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Customer Service Lightning Feedback Survey</a:t>
            </a:r>
            <a:endParaRPr lang="en-GB" dirty="0">
              <a:solidFill>
                <a:schemeClr val="bg1"/>
              </a:solidFill>
            </a:endParaRPr>
          </a:p>
        </p:txBody>
      </p:sp>
      <p:pic>
        <p:nvPicPr>
          <p:cNvPr id="13" name="Picture 12"/>
          <p:cNvPicPr>
            <a:picLocks noChangeAspect="1"/>
          </p:cNvPicPr>
          <p:nvPr/>
        </p:nvPicPr>
        <p:blipFill>
          <a:blip r:embed="rId3"/>
          <a:stretch>
            <a:fillRect/>
          </a:stretch>
        </p:blipFill>
        <p:spPr>
          <a:xfrm>
            <a:off x="5173779" y="1295709"/>
            <a:ext cx="7018221" cy="2372669"/>
          </a:xfrm>
          <a:prstGeom prst="rect">
            <a:avLst/>
          </a:prstGeom>
        </p:spPr>
      </p:pic>
      <p:pic>
        <p:nvPicPr>
          <p:cNvPr id="14" name="Picture 13"/>
          <p:cNvPicPr>
            <a:picLocks noChangeAspect="1"/>
          </p:cNvPicPr>
          <p:nvPr/>
        </p:nvPicPr>
        <p:blipFill>
          <a:blip r:embed="rId4"/>
          <a:stretch>
            <a:fillRect/>
          </a:stretch>
        </p:blipFill>
        <p:spPr>
          <a:xfrm>
            <a:off x="6520681" y="1794575"/>
            <a:ext cx="5671319" cy="4517830"/>
          </a:xfrm>
          <a:prstGeom prst="rect">
            <a:avLst/>
          </a:prstGeom>
        </p:spPr>
      </p:pic>
      <p:pic>
        <p:nvPicPr>
          <p:cNvPr id="16" name="Picture 15"/>
          <p:cNvPicPr>
            <a:picLocks noChangeAspect="1"/>
          </p:cNvPicPr>
          <p:nvPr/>
        </p:nvPicPr>
        <p:blipFill>
          <a:blip r:embed="rId5"/>
          <a:stretch>
            <a:fillRect/>
          </a:stretch>
        </p:blipFill>
        <p:spPr>
          <a:xfrm>
            <a:off x="5375664" y="4684489"/>
            <a:ext cx="6816336" cy="2173511"/>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7503"/>
          <a:stretch/>
        </p:blipFill>
        <p:spPr>
          <a:xfrm rot="5400000">
            <a:off x="7113406" y="1090832"/>
            <a:ext cx="4094556" cy="6062634"/>
          </a:xfrm>
          <a:prstGeom prst="rect">
            <a:avLst/>
          </a:prstGeom>
        </p:spPr>
      </p:pic>
      <p:pic>
        <p:nvPicPr>
          <p:cNvPr id="17" name="Picture 16"/>
          <p:cNvPicPr>
            <a:picLocks noChangeAspect="1"/>
          </p:cNvPicPr>
          <p:nvPr/>
        </p:nvPicPr>
        <p:blipFill>
          <a:blip r:embed="rId8"/>
          <a:stretch>
            <a:fillRect/>
          </a:stretch>
        </p:blipFill>
        <p:spPr>
          <a:xfrm>
            <a:off x="5173001" y="1262132"/>
            <a:ext cx="7018221" cy="5588001"/>
          </a:xfrm>
          <a:prstGeom prst="rect">
            <a:avLst/>
          </a:prstGeom>
        </p:spPr>
      </p:pic>
      <p:pic>
        <p:nvPicPr>
          <p:cNvPr id="18" name="Picture 17"/>
          <p:cNvPicPr>
            <a:picLocks noChangeAspect="1"/>
          </p:cNvPicPr>
          <p:nvPr/>
        </p:nvPicPr>
        <p:blipFill>
          <a:blip r:embed="rId9"/>
          <a:stretch>
            <a:fillRect/>
          </a:stretch>
        </p:blipFill>
        <p:spPr>
          <a:xfrm>
            <a:off x="5173001" y="1248942"/>
            <a:ext cx="7019776" cy="555585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3875" y="5388571"/>
            <a:ext cx="3328011" cy="74656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9022" y="2008002"/>
            <a:ext cx="3322864" cy="3322864"/>
          </a:xfrm>
          <a:prstGeom prst="rect">
            <a:avLst/>
          </a:prstGeom>
        </p:spPr>
      </p:pic>
    </p:spTree>
    <p:extLst>
      <p:ext uri="{BB962C8B-B14F-4D97-AF65-F5344CB8AC3E}">
        <p14:creationId xmlns:p14="http://schemas.microsoft.com/office/powerpoint/2010/main" val="18015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xit" presetSubtype="0" fill="hold"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15" y="1143000"/>
            <a:ext cx="11324169" cy="216568"/>
          </a:xfrm>
          <a:prstGeom prst="rect">
            <a:avLst/>
          </a:prstGeom>
          <a:solidFill>
            <a:srgbClr val="00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344" y="1804737"/>
            <a:ext cx="6153655" cy="37134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7" y="84221"/>
            <a:ext cx="6087979" cy="66737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284" y="877511"/>
            <a:ext cx="8883029" cy="5904289"/>
          </a:xfrm>
          <a:prstGeom prst="rect">
            <a:avLst/>
          </a:prstGeom>
        </p:spPr>
      </p:pic>
    </p:spTree>
    <p:extLst>
      <p:ext uri="{BB962C8B-B14F-4D97-AF65-F5344CB8AC3E}">
        <p14:creationId xmlns:p14="http://schemas.microsoft.com/office/powerpoint/2010/main" val="78551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425450" y="219075"/>
            <a:ext cx="5998416" cy="995363"/>
          </a:xfrm>
        </p:spPr>
        <p:txBody>
          <a:bodyPr/>
          <a:lstStyle/>
          <a:p>
            <a:r>
              <a:rPr lang="en-GB" sz="4800" dirty="0">
                <a:latin typeface="Calibri" panose="020F0502020204030204" pitchFamily="34" charset="0"/>
              </a:rPr>
              <a:t>You said, we did</a:t>
            </a:r>
            <a:r>
              <a:rPr lang="mr-IN" sz="4800" dirty="0">
                <a:latin typeface="Calibri" panose="020F0502020204030204" pitchFamily="34" charset="0"/>
              </a:rPr>
              <a:t>…</a:t>
            </a:r>
            <a:r>
              <a:rPr lang="en-GB" sz="4800" dirty="0">
                <a:latin typeface="Calibri" panose="020F0502020204030204" pitchFamily="34" charset="0"/>
              </a:rPr>
              <a:t>.</a:t>
            </a:r>
          </a:p>
        </p:txBody>
      </p:sp>
      <p:sp>
        <p:nvSpPr>
          <p:cNvPr id="5" name="Text Placeholder 2"/>
          <p:cNvSpPr txBox="1">
            <a:spLocks/>
          </p:cNvSpPr>
          <p:nvPr/>
        </p:nvSpPr>
        <p:spPr>
          <a:xfrm>
            <a:off x="133352" y="1878735"/>
            <a:ext cx="6833877"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Feedback summary + response</a:t>
            </a:r>
          </a:p>
        </p:txBody>
      </p:sp>
      <p:sp>
        <p:nvSpPr>
          <p:cNvPr id="6" name="Text Placeholder 2"/>
          <p:cNvSpPr txBox="1">
            <a:spLocks/>
          </p:cNvSpPr>
          <p:nvPr/>
        </p:nvSpPr>
        <p:spPr>
          <a:xfrm>
            <a:off x="129486" y="3074005"/>
            <a:ext cx="647007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Noticeboard in library and online</a:t>
            </a:r>
            <a:endParaRPr lang="en-GB" dirty="0">
              <a:solidFill>
                <a:schemeClr val="bg1"/>
              </a:solidFill>
            </a:endParaRPr>
          </a:p>
        </p:txBody>
      </p:sp>
      <p:sp>
        <p:nvSpPr>
          <p:cNvPr id="7" name="Text Placeholder 2"/>
          <p:cNvSpPr txBox="1">
            <a:spLocks/>
          </p:cNvSpPr>
          <p:nvPr/>
        </p:nvSpPr>
        <p:spPr>
          <a:xfrm>
            <a:off x="133988" y="4264857"/>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Provide cards for more feedback</a:t>
            </a:r>
            <a:endParaRPr lang="en-GB" dirty="0">
              <a:solidFill>
                <a:schemeClr val="bg1"/>
              </a:solidFill>
            </a:endParaRPr>
          </a:p>
        </p:txBody>
      </p:sp>
      <p:sp>
        <p:nvSpPr>
          <p:cNvPr id="8" name="Text Placeholder 2"/>
          <p:cNvSpPr txBox="1">
            <a:spLocks/>
          </p:cNvSpPr>
          <p:nvPr/>
        </p:nvSpPr>
        <p:spPr>
          <a:xfrm>
            <a:off x="167586" y="535966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Link to online feedback form </a:t>
            </a:r>
            <a:endParaRPr lang="en-GB" dirty="0">
              <a:solidFill>
                <a:schemeClr val="bg1"/>
              </a:solidFill>
            </a:endParaRPr>
          </a:p>
        </p:txBody>
      </p:sp>
      <p:pic>
        <p:nvPicPr>
          <p:cNvPr id="9" name="Picture 8"/>
          <p:cNvPicPr>
            <a:picLocks noChangeAspect="1"/>
          </p:cNvPicPr>
          <p:nvPr/>
        </p:nvPicPr>
        <p:blipFill>
          <a:blip r:embed="rId3"/>
          <a:stretch>
            <a:fillRect/>
          </a:stretch>
        </p:blipFill>
        <p:spPr>
          <a:xfrm>
            <a:off x="7126697" y="1587283"/>
            <a:ext cx="5065303" cy="5065303"/>
          </a:xfrm>
          <a:prstGeom prst="rect">
            <a:avLst/>
          </a:prstGeom>
        </p:spPr>
      </p:pic>
      <p:pic>
        <p:nvPicPr>
          <p:cNvPr id="10" name="Picture 9"/>
          <p:cNvPicPr>
            <a:picLocks noChangeAspect="1"/>
          </p:cNvPicPr>
          <p:nvPr/>
        </p:nvPicPr>
        <p:blipFill>
          <a:blip r:embed="rId4"/>
          <a:stretch>
            <a:fillRect/>
          </a:stretch>
        </p:blipFill>
        <p:spPr>
          <a:xfrm>
            <a:off x="6309655" y="1531261"/>
            <a:ext cx="5882345" cy="5326739"/>
          </a:xfrm>
          <a:prstGeom prst="rect">
            <a:avLst/>
          </a:prstGeom>
        </p:spPr>
      </p:pic>
      <p:pic>
        <p:nvPicPr>
          <p:cNvPr id="11" name="Picture 10"/>
          <p:cNvPicPr>
            <a:picLocks noChangeAspect="1"/>
          </p:cNvPicPr>
          <p:nvPr/>
        </p:nvPicPr>
        <p:blipFill>
          <a:blip r:embed="rId5"/>
          <a:stretch>
            <a:fillRect/>
          </a:stretch>
        </p:blipFill>
        <p:spPr>
          <a:xfrm>
            <a:off x="6239801" y="1914074"/>
            <a:ext cx="5952199" cy="4453903"/>
          </a:xfrm>
          <a:prstGeom prst="rect">
            <a:avLst/>
          </a:prstGeom>
        </p:spPr>
      </p:pic>
    </p:spTree>
    <p:extLst>
      <p:ext uri="{BB962C8B-B14F-4D97-AF65-F5344CB8AC3E}">
        <p14:creationId xmlns:p14="http://schemas.microsoft.com/office/powerpoint/2010/main" val="382318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0"/>
          </p:nvPr>
        </p:nvSpPr>
        <p:spPr>
          <a:xfrm>
            <a:off x="425450" y="273939"/>
            <a:ext cx="9182100" cy="995363"/>
          </a:xfrm>
        </p:spPr>
        <p:txBody>
          <a:bodyPr/>
          <a:lstStyle/>
          <a:p>
            <a:r>
              <a:rPr lang="en-GB" sz="4800" dirty="0">
                <a:latin typeface="Calibri" panose="020F0502020204030204" pitchFamily="34" charset="0"/>
              </a:rPr>
              <a:t>Questions?</a:t>
            </a:r>
          </a:p>
        </p:txBody>
      </p:sp>
      <p:sp>
        <p:nvSpPr>
          <p:cNvPr id="9" name="Text Placeholder 2"/>
          <p:cNvSpPr>
            <a:spLocks noGrp="1"/>
          </p:cNvSpPr>
          <p:nvPr>
            <p:ph type="body" sz="quarter" idx="11"/>
          </p:nvPr>
        </p:nvSpPr>
        <p:spPr>
          <a:xfrm>
            <a:off x="1681496" y="3338618"/>
            <a:ext cx="3623028" cy="844340"/>
          </a:xfrm>
        </p:spPr>
        <p:txBody>
          <a:bodyPr/>
          <a:lstStyle/>
          <a:p>
            <a:r>
              <a:rPr lang="en-GB" sz="3600" dirty="0">
                <a:latin typeface="Calibri" pitchFamily="34" charset="0"/>
              </a:rPr>
              <a:t> @</a:t>
            </a:r>
            <a:r>
              <a:rPr lang="en-GB" sz="3600" dirty="0" err="1">
                <a:latin typeface="Calibri" pitchFamily="34" charset="0"/>
              </a:rPr>
              <a:t>RCNLibraries</a:t>
            </a:r>
            <a:endParaRPr lang="en-GB" sz="3600" dirty="0">
              <a:latin typeface="Calibri" pitchFamily="34" charset="0"/>
            </a:endParaRPr>
          </a:p>
          <a:p>
            <a:pPr>
              <a:buFont typeface="Arial" pitchFamily="34" charset="0"/>
              <a:buChar char="•"/>
            </a:pPr>
            <a:endParaRPr lang="en-GB" sz="3600" dirty="0">
              <a:latin typeface="Calibri" pitchFamily="34" charset="0"/>
            </a:endParaRPr>
          </a:p>
          <a:p>
            <a:endParaRPr lang="en-GB" sz="4400" dirty="0">
              <a:latin typeface="Calibri" pitchFamily="34" charset="0"/>
            </a:endParaRPr>
          </a:p>
        </p:txBody>
      </p:sp>
      <p:pic>
        <p:nvPicPr>
          <p:cNvPr id="10" name="Picture 9" descr="Image result for questions animation for powerpoint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19430" y="2149145"/>
            <a:ext cx="4084579" cy="464156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267250" y="1653041"/>
            <a:ext cx="1260092" cy="1260092"/>
          </a:xfrm>
          <a:prstGeom prst="rect">
            <a:avLst/>
          </a:prstGeom>
        </p:spPr>
      </p:pic>
      <p:sp>
        <p:nvSpPr>
          <p:cNvPr id="12" name="Text Placeholder 2"/>
          <p:cNvSpPr txBox="1">
            <a:spLocks/>
          </p:cNvSpPr>
          <p:nvPr/>
        </p:nvSpPr>
        <p:spPr>
          <a:xfrm>
            <a:off x="1647117" y="1941084"/>
            <a:ext cx="7112818" cy="8443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Calibri" pitchFamily="34" charset="0"/>
              </a:rPr>
              <a:t> </a:t>
            </a:r>
            <a:r>
              <a:rPr lang="en-GB" sz="3600" dirty="0" err="1">
                <a:latin typeface="Calibri" pitchFamily="34" charset="0"/>
              </a:rPr>
              <a:t>www.facebook.com</a:t>
            </a:r>
            <a:r>
              <a:rPr lang="en-GB" sz="3600" dirty="0">
                <a:latin typeface="Calibri" pitchFamily="34" charset="0"/>
              </a:rPr>
              <a:t>/</a:t>
            </a:r>
            <a:r>
              <a:rPr lang="en-GB" sz="3600" dirty="0" err="1">
                <a:latin typeface="Calibri" pitchFamily="34" charset="0"/>
              </a:rPr>
              <a:t>RCNLibraries</a:t>
            </a:r>
            <a:endParaRPr lang="en-GB" sz="3600" dirty="0">
              <a:latin typeface="Calibri" pitchFamily="34" charset="0"/>
            </a:endParaRPr>
          </a:p>
          <a:p>
            <a:endParaRPr lang="en-GB" sz="3600" dirty="0">
              <a:latin typeface="Calibri" pitchFamily="34" charset="0"/>
            </a:endParaRPr>
          </a:p>
        </p:txBody>
      </p:sp>
      <p:pic>
        <p:nvPicPr>
          <p:cNvPr id="16" name="Picture 15"/>
          <p:cNvPicPr>
            <a:picLocks noChangeAspect="1"/>
          </p:cNvPicPr>
          <p:nvPr/>
        </p:nvPicPr>
        <p:blipFill>
          <a:blip r:embed="rId5"/>
          <a:stretch>
            <a:fillRect/>
          </a:stretch>
        </p:blipFill>
        <p:spPr>
          <a:xfrm>
            <a:off x="280785" y="3074729"/>
            <a:ext cx="1362577" cy="1108229"/>
          </a:xfrm>
          <a:prstGeom prst="rect">
            <a:avLst/>
          </a:prstGeom>
        </p:spPr>
      </p:pic>
      <p:sp>
        <p:nvSpPr>
          <p:cNvPr id="17" name="Text Placeholder 2"/>
          <p:cNvSpPr txBox="1">
            <a:spLocks/>
          </p:cNvSpPr>
          <p:nvPr/>
        </p:nvSpPr>
        <p:spPr>
          <a:xfrm>
            <a:off x="1628440" y="4723499"/>
            <a:ext cx="3623028" cy="8443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Calibri" pitchFamily="34" charset="0"/>
              </a:rPr>
              <a:t> @</a:t>
            </a:r>
            <a:r>
              <a:rPr lang="en-GB" sz="3600" dirty="0" err="1">
                <a:latin typeface="Calibri" pitchFamily="34" charset="0"/>
              </a:rPr>
              <a:t>RCNLibraries</a:t>
            </a:r>
            <a:endParaRPr lang="en-GB" sz="3600" dirty="0">
              <a:latin typeface="Calibri" pitchFamily="34" charset="0"/>
            </a:endParaRPr>
          </a:p>
          <a:p>
            <a:pPr>
              <a:buFont typeface="Arial" panose="020B0604020202020204" pitchFamily="34" charset="0"/>
              <a:buChar char="•"/>
            </a:pPr>
            <a:endParaRPr lang="en-GB" sz="3600" dirty="0">
              <a:latin typeface="Calibri" pitchFamily="34" charset="0"/>
            </a:endParaRPr>
          </a:p>
          <a:p>
            <a:endParaRPr lang="en-GB" sz="4400" dirty="0">
              <a:latin typeface="Calibri" pitchFamily="34" charset="0"/>
            </a:endParaRPr>
          </a:p>
        </p:txBody>
      </p:sp>
      <p:pic>
        <p:nvPicPr>
          <p:cNvPr id="18" name="Picture 17"/>
          <p:cNvPicPr>
            <a:picLocks noChangeAspect="1"/>
          </p:cNvPicPr>
          <p:nvPr/>
        </p:nvPicPr>
        <p:blipFill>
          <a:blip r:embed="rId6"/>
          <a:stretch>
            <a:fillRect/>
          </a:stretch>
        </p:blipFill>
        <p:spPr>
          <a:xfrm>
            <a:off x="248748" y="4343763"/>
            <a:ext cx="1333111" cy="1333111"/>
          </a:xfrm>
          <a:prstGeom prst="rect">
            <a:avLst/>
          </a:prstGeom>
        </p:spPr>
      </p:pic>
      <p:sp>
        <p:nvSpPr>
          <p:cNvPr id="19" name="Text Placeholder 2"/>
          <p:cNvSpPr txBox="1">
            <a:spLocks/>
          </p:cNvSpPr>
          <p:nvPr/>
        </p:nvSpPr>
        <p:spPr>
          <a:xfrm>
            <a:off x="3305865" y="5958448"/>
            <a:ext cx="4980560" cy="8443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Calibri" pitchFamily="34" charset="0"/>
              </a:rPr>
              <a:t> </a:t>
            </a:r>
            <a:r>
              <a:rPr lang="en-GB" sz="3600" dirty="0" err="1">
                <a:latin typeface="Calibri" pitchFamily="34" charset="0"/>
              </a:rPr>
              <a:t>Philip.segall@rcn.org.uk</a:t>
            </a:r>
            <a:endParaRPr lang="en-GB" sz="3600" dirty="0">
              <a:latin typeface="Calibri" pitchFamily="34" charset="0"/>
            </a:endParaRPr>
          </a:p>
          <a:p>
            <a:pPr>
              <a:buFont typeface="Arial" panose="020B0604020202020204" pitchFamily="34" charset="0"/>
              <a:buChar char="•"/>
            </a:pPr>
            <a:endParaRPr lang="en-GB" sz="3600" dirty="0">
              <a:latin typeface="Calibri" pitchFamily="34" charset="0"/>
            </a:endParaRPr>
          </a:p>
          <a:p>
            <a:endParaRPr lang="en-GB" sz="4400" dirty="0">
              <a:latin typeface="Calibri" pitchFamily="34" charset="0"/>
            </a:endParaRPr>
          </a:p>
        </p:txBody>
      </p:sp>
      <p:pic>
        <p:nvPicPr>
          <p:cNvPr id="20" name="Picture 19"/>
          <p:cNvPicPr>
            <a:picLocks noChangeAspect="1"/>
          </p:cNvPicPr>
          <p:nvPr/>
        </p:nvPicPr>
        <p:blipFill>
          <a:blip r:embed="rId7"/>
          <a:stretch>
            <a:fillRect/>
          </a:stretch>
        </p:blipFill>
        <p:spPr>
          <a:xfrm>
            <a:off x="2673581" y="5883095"/>
            <a:ext cx="770300" cy="770300"/>
          </a:xfrm>
          <a:prstGeom prst="rect">
            <a:avLst/>
          </a:prstGeom>
        </p:spPr>
      </p:pic>
    </p:spTree>
    <p:extLst>
      <p:ext uri="{BB962C8B-B14F-4D97-AF65-F5344CB8AC3E}">
        <p14:creationId xmlns:p14="http://schemas.microsoft.com/office/powerpoint/2010/main" val="271826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4800" dirty="0">
                <a:latin typeface="Calibri" panose="020F0502020204030204" pitchFamily="34" charset="0"/>
              </a:rPr>
              <a:t>Overview</a:t>
            </a:r>
          </a:p>
        </p:txBody>
      </p:sp>
      <p:sp>
        <p:nvSpPr>
          <p:cNvPr id="4" name="Text Placeholder 2"/>
          <p:cNvSpPr txBox="1">
            <a:spLocks/>
          </p:cNvSpPr>
          <p:nvPr/>
        </p:nvSpPr>
        <p:spPr>
          <a:xfrm>
            <a:off x="298362" y="1803825"/>
            <a:ext cx="1151860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RCN Library and Archive Service and Customer Service Excellence</a:t>
            </a:r>
          </a:p>
          <a:p>
            <a:pPr marL="0" indent="0">
              <a:buNone/>
            </a:pPr>
            <a:endParaRPr lang="en-GB" dirty="0">
              <a:solidFill>
                <a:schemeClr val="bg1"/>
              </a:solidFill>
            </a:endParaRPr>
          </a:p>
          <a:p>
            <a:pPr marL="0" indent="0">
              <a:buNone/>
            </a:pPr>
            <a:endParaRPr lang="en-GB" dirty="0">
              <a:solidFill>
                <a:schemeClr val="bg1"/>
              </a:solidFill>
            </a:endParaRPr>
          </a:p>
          <a:p>
            <a:pPr marL="342900" indent="-342900"/>
            <a:endParaRPr lang="en-GB" dirty="0">
              <a:solidFill>
                <a:schemeClr val="bg1"/>
              </a:solidFill>
            </a:endParaRPr>
          </a:p>
        </p:txBody>
      </p:sp>
      <p:pic>
        <p:nvPicPr>
          <p:cNvPr id="7" name="Picture 6"/>
          <p:cNvPicPr>
            <a:picLocks noChangeAspect="1"/>
          </p:cNvPicPr>
          <p:nvPr/>
        </p:nvPicPr>
        <p:blipFill rotWithShape="1">
          <a:blip r:embed="rId3"/>
          <a:srcRect r="15346"/>
          <a:stretch/>
        </p:blipFill>
        <p:spPr>
          <a:xfrm>
            <a:off x="5796530" y="2815898"/>
            <a:ext cx="6395471" cy="3777408"/>
          </a:xfrm>
          <a:prstGeom prst="rect">
            <a:avLst/>
          </a:prstGeom>
        </p:spPr>
      </p:pic>
      <p:sp>
        <p:nvSpPr>
          <p:cNvPr id="8" name="Text Placeholder 2"/>
          <p:cNvSpPr txBox="1">
            <a:spLocks/>
          </p:cNvSpPr>
          <p:nvPr/>
        </p:nvSpPr>
        <p:spPr>
          <a:xfrm>
            <a:off x="303510" y="2784431"/>
            <a:ext cx="5941438"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Recording enquiry stats</a:t>
            </a:r>
            <a:endParaRPr lang="en-GB" dirty="0">
              <a:solidFill>
                <a:schemeClr val="bg1"/>
              </a:solidFill>
            </a:endParaRPr>
          </a:p>
          <a:p>
            <a:pPr marL="342900" indent="-342900"/>
            <a:endParaRPr lang="en-GB" dirty="0">
              <a:solidFill>
                <a:schemeClr val="bg1"/>
              </a:solidFill>
            </a:endParaRPr>
          </a:p>
        </p:txBody>
      </p:sp>
      <p:sp>
        <p:nvSpPr>
          <p:cNvPr id="9" name="Text Placeholder 2"/>
          <p:cNvSpPr txBox="1">
            <a:spLocks/>
          </p:cNvSpPr>
          <p:nvPr/>
        </p:nvSpPr>
        <p:spPr>
          <a:xfrm>
            <a:off x="290252" y="3709825"/>
            <a:ext cx="5941438"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Enquiries Survey </a:t>
            </a:r>
            <a:endParaRPr lang="en-GB" dirty="0">
              <a:solidFill>
                <a:schemeClr val="bg1"/>
              </a:solidFill>
            </a:endParaRPr>
          </a:p>
          <a:p>
            <a:pPr marL="342900" indent="-342900"/>
            <a:endParaRPr lang="en-GB" dirty="0">
              <a:solidFill>
                <a:schemeClr val="bg1"/>
              </a:solidFill>
            </a:endParaRPr>
          </a:p>
        </p:txBody>
      </p:sp>
      <p:sp>
        <p:nvSpPr>
          <p:cNvPr id="10" name="Text Placeholder 2"/>
          <p:cNvSpPr txBox="1">
            <a:spLocks/>
          </p:cNvSpPr>
          <p:nvPr/>
        </p:nvSpPr>
        <p:spPr>
          <a:xfrm>
            <a:off x="294505" y="5606677"/>
            <a:ext cx="5941438"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Closing the feedback loop</a:t>
            </a:r>
            <a:endParaRPr lang="en-GB" dirty="0">
              <a:solidFill>
                <a:schemeClr val="bg1"/>
              </a:solidFill>
            </a:endParaRPr>
          </a:p>
          <a:p>
            <a:pPr marL="342900" indent="-342900"/>
            <a:endParaRPr lang="en-GB" dirty="0">
              <a:solidFill>
                <a:schemeClr val="bg1"/>
              </a:solidFill>
            </a:endParaRPr>
          </a:p>
        </p:txBody>
      </p:sp>
      <p:sp>
        <p:nvSpPr>
          <p:cNvPr id="11" name="Text Placeholder 2"/>
          <p:cNvSpPr txBox="1">
            <a:spLocks/>
          </p:cNvSpPr>
          <p:nvPr/>
        </p:nvSpPr>
        <p:spPr>
          <a:xfrm>
            <a:off x="299650" y="4640382"/>
            <a:ext cx="6217264"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Creating the Feedback Report</a:t>
            </a:r>
            <a:endParaRPr lang="en-GB" dirty="0">
              <a:solidFill>
                <a:schemeClr val="bg1"/>
              </a:solidFill>
            </a:endParaRPr>
          </a:p>
          <a:p>
            <a:pPr marL="342900" indent="-342900"/>
            <a:endParaRPr lang="en-GB" dirty="0">
              <a:solidFill>
                <a:schemeClr val="bg1"/>
              </a:solidFill>
            </a:endParaRPr>
          </a:p>
        </p:txBody>
      </p:sp>
    </p:spTree>
    <p:extLst>
      <p:ext uri="{BB962C8B-B14F-4D97-AF65-F5344CB8AC3E}">
        <p14:creationId xmlns:p14="http://schemas.microsoft.com/office/powerpoint/2010/main" val="18015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425450" y="219075"/>
            <a:ext cx="9182100" cy="995363"/>
          </a:xfrm>
        </p:spPr>
        <p:txBody>
          <a:bodyPr/>
          <a:lstStyle/>
          <a:p>
            <a:r>
              <a:rPr lang="en-GB" sz="4800" dirty="0">
                <a:latin typeface="Calibri" panose="020F0502020204030204" pitchFamily="34" charset="0"/>
              </a:rPr>
              <a:t>The RCN Library and Archive Service</a:t>
            </a:r>
          </a:p>
        </p:txBody>
      </p:sp>
      <p:sp>
        <p:nvSpPr>
          <p:cNvPr id="7" name="Text Placeholder 2"/>
          <p:cNvSpPr txBox="1">
            <a:spLocks/>
          </p:cNvSpPr>
          <p:nvPr/>
        </p:nvSpPr>
        <p:spPr>
          <a:xfrm>
            <a:off x="306313" y="1797196"/>
            <a:ext cx="1151860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Customer Service Excellence </a:t>
            </a:r>
            <a:r>
              <a:rPr lang="mr-IN" sz="3200" dirty="0">
                <a:solidFill>
                  <a:schemeClr val="bg1"/>
                </a:solidFill>
              </a:rPr>
              <a:t>–</a:t>
            </a:r>
            <a:r>
              <a:rPr lang="en-GB" sz="3200" dirty="0">
                <a:solidFill>
                  <a:schemeClr val="bg1"/>
                </a:solidFill>
              </a:rPr>
              <a:t> </a:t>
            </a:r>
            <a:r>
              <a:rPr lang="en-GB" sz="3200" dirty="0" err="1">
                <a:solidFill>
                  <a:schemeClr val="bg1"/>
                </a:solidFill>
              </a:rPr>
              <a:t>ongoing</a:t>
            </a:r>
            <a:r>
              <a:rPr lang="en-GB" sz="3200" dirty="0">
                <a:solidFill>
                  <a:schemeClr val="bg1"/>
                </a:solidFill>
              </a:rPr>
              <a:t> commitment &amp; review</a:t>
            </a:r>
          </a:p>
          <a:p>
            <a:pPr marL="0" indent="0">
              <a:buNone/>
            </a:pPr>
            <a:endParaRPr lang="en-GB" dirty="0">
              <a:solidFill>
                <a:schemeClr val="bg1"/>
              </a:solidFill>
            </a:endParaRPr>
          </a:p>
          <a:p>
            <a:pPr marL="0" indent="0">
              <a:buNone/>
            </a:pPr>
            <a:endParaRPr lang="en-GB" dirty="0">
              <a:solidFill>
                <a:schemeClr val="bg1"/>
              </a:solidFill>
            </a:endParaRPr>
          </a:p>
          <a:p>
            <a:pPr marL="342900" indent="-342900"/>
            <a:endParaRPr lang="en-GB"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042" y="2477713"/>
            <a:ext cx="4129957" cy="4380286"/>
          </a:xfrm>
          <a:prstGeom prst="rect">
            <a:avLst/>
          </a:prstGeom>
        </p:spPr>
      </p:pic>
      <p:pic>
        <p:nvPicPr>
          <p:cNvPr id="8" name="Picture 7"/>
          <p:cNvPicPr>
            <a:picLocks noChangeAspect="1"/>
          </p:cNvPicPr>
          <p:nvPr/>
        </p:nvPicPr>
        <p:blipFill>
          <a:blip r:embed="rId4"/>
          <a:stretch>
            <a:fillRect/>
          </a:stretch>
        </p:blipFill>
        <p:spPr>
          <a:xfrm>
            <a:off x="10854221" y="5061255"/>
            <a:ext cx="1337779" cy="1686315"/>
          </a:xfrm>
          <a:prstGeom prst="rect">
            <a:avLst/>
          </a:prstGeom>
        </p:spPr>
      </p:pic>
      <p:sp>
        <p:nvSpPr>
          <p:cNvPr id="10" name="Text Placeholder 2"/>
          <p:cNvSpPr txBox="1">
            <a:spLocks/>
          </p:cNvSpPr>
          <p:nvPr/>
        </p:nvSpPr>
        <p:spPr>
          <a:xfrm>
            <a:off x="306313" y="3402339"/>
            <a:ext cx="7997818"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Covers Library &amp; Heritage Centre - London</a:t>
            </a:r>
          </a:p>
          <a:p>
            <a:pPr marL="0" indent="0">
              <a:buNone/>
            </a:pPr>
            <a:r>
              <a:rPr lang="en-GB" sz="3200" dirty="0">
                <a:solidFill>
                  <a:schemeClr val="bg1"/>
                </a:solidFill>
              </a:rPr>
              <a:t>        + Archive - mainly based in Edinburgh</a:t>
            </a:r>
            <a:endParaRPr lang="en-GB" dirty="0">
              <a:solidFill>
                <a:schemeClr val="bg1"/>
              </a:solidFill>
            </a:endParaRPr>
          </a:p>
        </p:txBody>
      </p:sp>
      <p:sp>
        <p:nvSpPr>
          <p:cNvPr id="11" name="Text Placeholder 2"/>
          <p:cNvSpPr txBox="1">
            <a:spLocks/>
          </p:cNvSpPr>
          <p:nvPr/>
        </p:nvSpPr>
        <p:spPr>
          <a:xfrm>
            <a:off x="306313" y="5417556"/>
            <a:ext cx="7490150"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Achieved 16 compliance pluses in 2019!</a:t>
            </a:r>
            <a:endParaRPr lang="en-GB" dirty="0">
              <a:solidFill>
                <a:schemeClr val="bg1"/>
              </a:solidFill>
            </a:endParaRPr>
          </a:p>
          <a:p>
            <a:pPr marL="0" indent="0">
              <a:buNone/>
            </a:pPr>
            <a:endParaRPr lang="en-GB" dirty="0">
              <a:solidFill>
                <a:schemeClr val="bg1"/>
              </a:solidFill>
            </a:endParaRPr>
          </a:p>
        </p:txBody>
      </p:sp>
    </p:spTree>
    <p:extLst>
      <p:ext uri="{BB962C8B-B14F-4D97-AF65-F5344CB8AC3E}">
        <p14:creationId xmlns:p14="http://schemas.microsoft.com/office/powerpoint/2010/main" val="11031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449" y="219075"/>
            <a:ext cx="10986576" cy="995363"/>
          </a:xfrm>
        </p:spPr>
        <p:txBody>
          <a:bodyPr/>
          <a:lstStyle/>
          <a:p>
            <a:r>
              <a:rPr lang="en-GB" sz="4800" dirty="0">
                <a:latin typeface="Calibri" panose="020F0502020204030204" pitchFamily="34" charset="0"/>
              </a:rPr>
              <a:t>Recording enquiries - aims</a:t>
            </a:r>
          </a:p>
        </p:txBody>
      </p:sp>
      <p:sp>
        <p:nvSpPr>
          <p:cNvPr id="5" name="Text Placeholder 2"/>
          <p:cNvSpPr txBox="1">
            <a:spLocks/>
          </p:cNvSpPr>
          <p:nvPr/>
        </p:nvSpPr>
        <p:spPr>
          <a:xfrm>
            <a:off x="316768" y="1803825"/>
            <a:ext cx="1151860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Moving from </a:t>
            </a:r>
            <a:r>
              <a:rPr lang="en-GB" sz="3200" dirty="0" err="1">
                <a:solidFill>
                  <a:schemeClr val="bg1"/>
                </a:solidFill>
              </a:rPr>
              <a:t>spreadsheets</a:t>
            </a:r>
            <a:r>
              <a:rPr lang="en-GB" sz="3200" dirty="0">
                <a:solidFill>
                  <a:schemeClr val="bg1"/>
                </a:solidFill>
              </a:rPr>
              <a:t> to an online survey</a:t>
            </a:r>
          </a:p>
          <a:p>
            <a:pPr marL="0" indent="0">
              <a:buNone/>
            </a:pPr>
            <a:endParaRPr lang="en-GB" dirty="0">
              <a:solidFill>
                <a:schemeClr val="bg1"/>
              </a:solidFill>
            </a:endParaRPr>
          </a:p>
          <a:p>
            <a:pPr marL="342900" indent="-342900"/>
            <a:endParaRPr lang="en-GB" dirty="0">
              <a:solidFill>
                <a:schemeClr val="bg1"/>
              </a:solidFill>
            </a:endParaRPr>
          </a:p>
        </p:txBody>
      </p:sp>
      <p:sp>
        <p:nvSpPr>
          <p:cNvPr id="7" name="Text Placeholder 2"/>
          <p:cNvSpPr txBox="1">
            <a:spLocks/>
          </p:cNvSpPr>
          <p:nvPr/>
        </p:nvSpPr>
        <p:spPr>
          <a:xfrm>
            <a:off x="340322" y="2986879"/>
            <a:ext cx="7997818"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Including all types of enquiries</a:t>
            </a:r>
          </a:p>
        </p:txBody>
      </p:sp>
      <p:sp>
        <p:nvSpPr>
          <p:cNvPr id="8" name="Text Placeholder 2"/>
          <p:cNvSpPr txBox="1">
            <a:spLocks/>
          </p:cNvSpPr>
          <p:nvPr/>
        </p:nvSpPr>
        <p:spPr>
          <a:xfrm>
            <a:off x="349724" y="4096318"/>
            <a:ext cx="7417816"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Adding a free text option</a:t>
            </a:r>
          </a:p>
          <a:p>
            <a:pPr>
              <a:buFont typeface="Wingdings" charset="2"/>
              <a:buChar char=""/>
            </a:pPr>
            <a:endParaRPr lang="en-GB" sz="3200" dirty="0">
              <a:solidFill>
                <a:schemeClr val="bg1"/>
              </a:solidFill>
            </a:endParaRPr>
          </a:p>
        </p:txBody>
      </p:sp>
      <p:pic>
        <p:nvPicPr>
          <p:cNvPr id="9" name="Picture 8"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89825" y="2757855"/>
            <a:ext cx="3644484" cy="364448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2"/>
          <p:cNvSpPr txBox="1">
            <a:spLocks/>
          </p:cNvSpPr>
          <p:nvPr/>
        </p:nvSpPr>
        <p:spPr>
          <a:xfrm>
            <a:off x="336465" y="5150541"/>
            <a:ext cx="7081351"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Collecting and responding to feedback</a:t>
            </a:r>
            <a:endParaRPr lang="en-GB" dirty="0">
              <a:solidFill>
                <a:schemeClr val="bg1"/>
              </a:solidFill>
            </a:endParaRPr>
          </a:p>
        </p:txBody>
      </p:sp>
    </p:spTree>
    <p:extLst>
      <p:ext uri="{BB962C8B-B14F-4D97-AF65-F5344CB8AC3E}">
        <p14:creationId xmlns:p14="http://schemas.microsoft.com/office/powerpoint/2010/main" val="34611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450" y="219075"/>
            <a:ext cx="5998416" cy="995363"/>
          </a:xfrm>
        </p:spPr>
        <p:txBody>
          <a:bodyPr/>
          <a:lstStyle/>
          <a:p>
            <a:r>
              <a:rPr lang="en-GB" sz="4800" dirty="0">
                <a:latin typeface="Calibri" panose="020F0502020204030204" pitchFamily="34" charset="0"/>
              </a:rPr>
              <a:t>Enquiries </a:t>
            </a:r>
            <a:r>
              <a:rPr lang="en-GB" sz="4800" dirty="0" err="1">
                <a:latin typeface="Calibri" panose="020F0502020204030204" pitchFamily="34" charset="0"/>
              </a:rPr>
              <a:t>Spreadsheets</a:t>
            </a:r>
            <a:r>
              <a:rPr lang="en-GB" sz="4800" dirty="0">
                <a:latin typeface="Calibri" panose="020F0502020204030204" pitchFamily="34" charset="0"/>
              </a:rPr>
              <a:t>  </a:t>
            </a:r>
          </a:p>
        </p:txBody>
      </p:sp>
      <p:pic>
        <p:nvPicPr>
          <p:cNvPr id="3" name="Picture 2"/>
          <p:cNvPicPr>
            <a:picLocks noChangeAspect="1"/>
          </p:cNvPicPr>
          <p:nvPr/>
        </p:nvPicPr>
        <p:blipFill>
          <a:blip r:embed="rId3"/>
          <a:stretch>
            <a:fillRect/>
          </a:stretch>
        </p:blipFill>
        <p:spPr>
          <a:xfrm>
            <a:off x="451119" y="1523324"/>
            <a:ext cx="11334733" cy="5004021"/>
          </a:xfrm>
          <a:prstGeom prst="rect">
            <a:avLst/>
          </a:prstGeom>
        </p:spPr>
      </p:pic>
      <p:pic>
        <p:nvPicPr>
          <p:cNvPr id="7" name="Picture 6"/>
          <p:cNvPicPr>
            <a:picLocks noChangeAspect="1"/>
          </p:cNvPicPr>
          <p:nvPr/>
        </p:nvPicPr>
        <p:blipFill>
          <a:blip r:embed="rId4"/>
          <a:stretch>
            <a:fillRect/>
          </a:stretch>
        </p:blipFill>
        <p:spPr>
          <a:xfrm>
            <a:off x="4154187" y="2042906"/>
            <a:ext cx="4515271" cy="4334658"/>
          </a:xfrm>
          <a:prstGeom prst="rect">
            <a:avLst/>
          </a:prstGeom>
        </p:spPr>
      </p:pic>
    </p:spTree>
    <p:extLst>
      <p:ext uri="{BB962C8B-B14F-4D97-AF65-F5344CB8AC3E}">
        <p14:creationId xmlns:p14="http://schemas.microsoft.com/office/powerpoint/2010/main" val="185754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a:latin typeface="+mn-lt"/>
              </a:rPr>
              <a:t>Survey Monkey trial</a:t>
            </a:r>
          </a:p>
        </p:txBody>
      </p:sp>
      <p:pic>
        <p:nvPicPr>
          <p:cNvPr id="7" name="Picture 6" descr="SurveyMonk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506" y="0"/>
            <a:ext cx="5539494" cy="6858000"/>
          </a:xfrm>
          <a:prstGeom prst="rect">
            <a:avLst/>
          </a:prstGeom>
        </p:spPr>
      </p:pic>
      <p:sp>
        <p:nvSpPr>
          <p:cNvPr id="8" name="Text Placeholder 2"/>
          <p:cNvSpPr txBox="1">
            <a:spLocks/>
          </p:cNvSpPr>
          <p:nvPr/>
        </p:nvSpPr>
        <p:spPr>
          <a:xfrm>
            <a:off x="114302" y="1840635"/>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Accessible from anywhere</a:t>
            </a:r>
          </a:p>
          <a:p>
            <a:pPr marL="0" indent="0">
              <a:buNone/>
            </a:pPr>
            <a:endParaRPr lang="en-GB" dirty="0">
              <a:solidFill>
                <a:schemeClr val="bg1"/>
              </a:solidFill>
            </a:endParaRPr>
          </a:p>
          <a:p>
            <a:pPr marL="342900" indent="-342900"/>
            <a:endParaRPr lang="en-GB" dirty="0">
              <a:solidFill>
                <a:schemeClr val="bg1"/>
              </a:solidFill>
            </a:endParaRPr>
          </a:p>
        </p:txBody>
      </p:sp>
      <p:sp>
        <p:nvSpPr>
          <p:cNvPr id="9" name="Text Placeholder 2"/>
          <p:cNvSpPr txBox="1">
            <a:spLocks/>
          </p:cNvSpPr>
          <p:nvPr/>
        </p:nvSpPr>
        <p:spPr>
          <a:xfrm>
            <a:off x="119449" y="2821239"/>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Quick and easy to complete</a:t>
            </a:r>
            <a:endParaRPr lang="en-GB" dirty="0">
              <a:solidFill>
                <a:schemeClr val="bg1"/>
              </a:solidFill>
            </a:endParaRPr>
          </a:p>
          <a:p>
            <a:pPr marL="342900" indent="-342900"/>
            <a:endParaRPr lang="en-GB" dirty="0">
              <a:solidFill>
                <a:schemeClr val="bg1"/>
              </a:solidFill>
            </a:endParaRPr>
          </a:p>
        </p:txBody>
      </p:sp>
      <p:sp>
        <p:nvSpPr>
          <p:cNvPr id="10" name="Text Placeholder 2"/>
          <p:cNvSpPr txBox="1">
            <a:spLocks/>
          </p:cNvSpPr>
          <p:nvPr/>
        </p:nvSpPr>
        <p:spPr>
          <a:xfrm>
            <a:off x="106192" y="378344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Staff found descriptive field useful</a:t>
            </a:r>
            <a:endParaRPr lang="en-GB" dirty="0">
              <a:solidFill>
                <a:schemeClr val="bg1"/>
              </a:solidFill>
            </a:endParaRPr>
          </a:p>
        </p:txBody>
      </p:sp>
      <p:sp>
        <p:nvSpPr>
          <p:cNvPr id="11" name="Text Placeholder 2"/>
          <p:cNvSpPr txBox="1">
            <a:spLocks/>
          </p:cNvSpPr>
          <p:nvPr/>
        </p:nvSpPr>
        <p:spPr>
          <a:xfrm>
            <a:off x="74527" y="4727239"/>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Lucida Grande"/>
              <a:buChar char="☒"/>
            </a:pPr>
            <a:r>
              <a:rPr lang="en-GB" sz="3200" dirty="0">
                <a:solidFill>
                  <a:schemeClr val="bg1"/>
                </a:solidFill>
              </a:rPr>
              <a:t> Time-consuming when recording</a:t>
            </a:r>
            <a:br>
              <a:rPr lang="en-GB" sz="3200" dirty="0">
                <a:solidFill>
                  <a:schemeClr val="bg1"/>
                </a:solidFill>
              </a:rPr>
            </a:br>
            <a:r>
              <a:rPr lang="en-GB" sz="3200" dirty="0">
                <a:solidFill>
                  <a:schemeClr val="bg1"/>
                </a:solidFill>
              </a:rPr>
              <a:t>   multiple enquiries</a:t>
            </a:r>
            <a:endParaRPr lang="en-GB" dirty="0">
              <a:solidFill>
                <a:schemeClr val="bg1"/>
              </a:solidFill>
            </a:endParaRPr>
          </a:p>
        </p:txBody>
      </p:sp>
      <p:sp>
        <p:nvSpPr>
          <p:cNvPr id="12" name="Text Placeholder 2"/>
          <p:cNvSpPr txBox="1">
            <a:spLocks/>
          </p:cNvSpPr>
          <p:nvPr/>
        </p:nvSpPr>
        <p:spPr>
          <a:xfrm>
            <a:off x="79676" y="6002318"/>
            <a:ext cx="6638697"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Lucida Grande"/>
              <a:buChar char="☒"/>
            </a:pPr>
            <a:r>
              <a:rPr lang="en-GB" sz="3200" dirty="0">
                <a:solidFill>
                  <a:schemeClr val="bg1"/>
                </a:solidFill>
              </a:rPr>
              <a:t> Retrieving data not straightforward </a:t>
            </a:r>
          </a:p>
        </p:txBody>
      </p:sp>
    </p:spTree>
    <p:extLst>
      <p:ext uri="{BB962C8B-B14F-4D97-AF65-F5344CB8AC3E}">
        <p14:creationId xmlns:p14="http://schemas.microsoft.com/office/powerpoint/2010/main" val="559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mph" presetSubtype="0" fill="hold" grpId="1" nodeType="clickEffect">
                                  <p:stCondLst>
                                    <p:cond delay="0"/>
                                  </p:stCondLst>
                                  <p:childTnLst>
                                    <p:animClr clrSpc="hsl" dir="cw">
                                      <p:cBhvr override="childStyle">
                                        <p:cTn id="21" dur="500" fill="hold"/>
                                        <p:tgtEl>
                                          <p:spTgt spid="8"/>
                                        </p:tgtEl>
                                        <p:attrNameLst>
                                          <p:attrName>style.color</p:attrName>
                                        </p:attrNameLst>
                                      </p:cBhvr>
                                      <p:by>
                                        <p:hsl h="0" s="-12549" l="-25098"/>
                                      </p:by>
                                    </p:animClr>
                                    <p:animClr clrSpc="hsl" dir="cw">
                                      <p:cBhvr>
                                        <p:cTn id="22" dur="500" fill="hold"/>
                                        <p:tgtEl>
                                          <p:spTgt spid="8"/>
                                        </p:tgtEl>
                                        <p:attrNameLst>
                                          <p:attrName>fillcolor</p:attrName>
                                        </p:attrNameLst>
                                      </p:cBhvr>
                                      <p:by>
                                        <p:hsl h="0" s="-12549" l="-25098"/>
                                      </p:by>
                                    </p:animClr>
                                    <p:animClr clrSpc="hsl" dir="cw">
                                      <p:cBhvr>
                                        <p:cTn id="23" dur="500" fill="hold"/>
                                        <p:tgtEl>
                                          <p:spTgt spid="8"/>
                                        </p:tgtEl>
                                        <p:attrNameLst>
                                          <p:attrName>stroke.color</p:attrName>
                                        </p:attrNameLst>
                                      </p:cBhvr>
                                      <p:by>
                                        <p:hsl h="0" s="-12549" l="-25098"/>
                                      </p:by>
                                    </p:animClr>
                                    <p:set>
                                      <p:cBhvr>
                                        <p:cTn id="24" dur="500" fill="hold"/>
                                        <p:tgtEl>
                                          <p:spTgt spid="8"/>
                                        </p:tgtEl>
                                        <p:attrNameLst>
                                          <p:attrName>fill.type</p:attrName>
                                        </p:attrNameLst>
                                      </p:cBhvr>
                                      <p:to>
                                        <p:strVal val="solid"/>
                                      </p:to>
                                    </p:set>
                                  </p:childTnLst>
                                </p:cTn>
                              </p:par>
                              <p:par>
                                <p:cTn id="25" presetID="24" presetClass="emph" presetSubtype="0" fill="hold" grpId="1" nodeType="withEffect">
                                  <p:stCondLst>
                                    <p:cond delay="0"/>
                                  </p:stCondLst>
                                  <p:childTnLst>
                                    <p:animClr clrSpc="hsl" dir="cw">
                                      <p:cBhvr override="childStyle">
                                        <p:cTn id="26" dur="500" fill="hold"/>
                                        <p:tgtEl>
                                          <p:spTgt spid="9"/>
                                        </p:tgtEl>
                                        <p:attrNameLst>
                                          <p:attrName>style.color</p:attrName>
                                        </p:attrNameLst>
                                      </p:cBhvr>
                                      <p:by>
                                        <p:hsl h="0" s="-12549" l="-25098"/>
                                      </p:by>
                                    </p:animClr>
                                    <p:animClr clrSpc="hsl" dir="cw">
                                      <p:cBhvr>
                                        <p:cTn id="27" dur="500" fill="hold"/>
                                        <p:tgtEl>
                                          <p:spTgt spid="9"/>
                                        </p:tgtEl>
                                        <p:attrNameLst>
                                          <p:attrName>fillcolor</p:attrName>
                                        </p:attrNameLst>
                                      </p:cBhvr>
                                      <p:by>
                                        <p:hsl h="0" s="-12549" l="-25098"/>
                                      </p:by>
                                    </p:animClr>
                                    <p:animClr clrSpc="hsl" dir="cw">
                                      <p:cBhvr>
                                        <p:cTn id="28" dur="500" fill="hold"/>
                                        <p:tgtEl>
                                          <p:spTgt spid="9"/>
                                        </p:tgtEl>
                                        <p:attrNameLst>
                                          <p:attrName>stroke.color</p:attrName>
                                        </p:attrNameLst>
                                      </p:cBhvr>
                                      <p:by>
                                        <p:hsl h="0" s="-12549" l="-25098"/>
                                      </p:by>
                                    </p:animClr>
                                    <p:set>
                                      <p:cBhvr>
                                        <p:cTn id="29" dur="500" fill="hold"/>
                                        <p:tgtEl>
                                          <p:spTgt spid="9"/>
                                        </p:tgtEl>
                                        <p:attrNameLst>
                                          <p:attrName>fill.type</p:attrName>
                                        </p:attrNameLst>
                                      </p:cBhvr>
                                      <p:to>
                                        <p:strVal val="solid"/>
                                      </p:to>
                                    </p:set>
                                  </p:childTnLst>
                                </p:cTn>
                              </p:par>
                              <p:par>
                                <p:cTn id="30" presetID="24"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0" s="-12549" l="-25098"/>
                                      </p:by>
                                    </p:animClr>
                                    <p:animClr clrSpc="hsl" dir="cw">
                                      <p:cBhvr>
                                        <p:cTn id="32" dur="500" fill="hold"/>
                                        <p:tgtEl>
                                          <p:spTgt spid="10"/>
                                        </p:tgtEl>
                                        <p:attrNameLst>
                                          <p:attrName>fillcolor</p:attrName>
                                        </p:attrNameLst>
                                      </p:cBhvr>
                                      <p:by>
                                        <p:hsl h="0" s="-12549" l="-25098"/>
                                      </p:by>
                                    </p:animClr>
                                    <p:animClr clrSpc="hsl" dir="cw">
                                      <p:cBhvr>
                                        <p:cTn id="33" dur="500" fill="hold"/>
                                        <p:tgtEl>
                                          <p:spTgt spid="10"/>
                                        </p:tgtEl>
                                        <p:attrNameLst>
                                          <p:attrName>stroke.color</p:attrName>
                                        </p:attrNameLst>
                                      </p:cBhvr>
                                      <p:by>
                                        <p:hsl h="0" s="-12549" l="-25098"/>
                                      </p:by>
                                    </p:animClr>
                                    <p:set>
                                      <p:cBhvr>
                                        <p:cTn id="34" dur="500" fill="hold"/>
                                        <p:tgtEl>
                                          <p:spTgt spid="10"/>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73800" y="1148080"/>
            <a:ext cx="5491480" cy="264160"/>
          </a:xfrm>
          <a:prstGeom prst="rect">
            <a:avLst/>
          </a:prstGeom>
          <a:solidFill>
            <a:srgbClr val="11418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113F82"/>
              </a:solidFill>
            </a:endParaRPr>
          </a:p>
        </p:txBody>
      </p:sp>
      <p:pic>
        <p:nvPicPr>
          <p:cNvPr id="5" name="Picture 4"/>
          <p:cNvPicPr>
            <a:picLocks noChangeAspect="1"/>
          </p:cNvPicPr>
          <p:nvPr/>
        </p:nvPicPr>
        <p:blipFill rotWithShape="1">
          <a:blip r:embed="rId3"/>
          <a:srcRect l="2201" r="4403"/>
          <a:stretch/>
        </p:blipFill>
        <p:spPr>
          <a:xfrm>
            <a:off x="36193" y="0"/>
            <a:ext cx="6295022" cy="6858000"/>
          </a:xfrm>
          <a:prstGeom prst="rect">
            <a:avLst/>
          </a:prstGeom>
        </p:spPr>
      </p:pic>
      <p:pic>
        <p:nvPicPr>
          <p:cNvPr id="6" name="Picture 5"/>
          <p:cNvPicPr>
            <a:picLocks noChangeAspect="1"/>
          </p:cNvPicPr>
          <p:nvPr/>
        </p:nvPicPr>
        <p:blipFill rotWithShape="1">
          <a:blip r:embed="rId4"/>
          <a:srcRect l="1096" r="4975"/>
          <a:stretch/>
        </p:blipFill>
        <p:spPr>
          <a:xfrm>
            <a:off x="6408667" y="-20320"/>
            <a:ext cx="5860168" cy="6858000"/>
          </a:xfrm>
          <a:prstGeom prst="rect">
            <a:avLst/>
          </a:prstGeom>
        </p:spPr>
      </p:pic>
    </p:spTree>
    <p:extLst>
      <p:ext uri="{BB962C8B-B14F-4D97-AF65-F5344CB8AC3E}">
        <p14:creationId xmlns:p14="http://schemas.microsoft.com/office/powerpoint/2010/main" val="331049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7143" y="0"/>
            <a:ext cx="5834857" cy="6858000"/>
          </a:xfrm>
          <a:prstGeom prst="rect">
            <a:avLst/>
          </a:prstGeom>
        </p:spPr>
      </p:pic>
      <p:sp>
        <p:nvSpPr>
          <p:cNvPr id="5" name="Text Placeholder 1"/>
          <p:cNvSpPr>
            <a:spLocks noGrp="1"/>
          </p:cNvSpPr>
          <p:nvPr>
            <p:ph type="body" sz="quarter" idx="10"/>
          </p:nvPr>
        </p:nvSpPr>
        <p:spPr>
          <a:xfrm>
            <a:off x="425450" y="219075"/>
            <a:ext cx="5998416" cy="995363"/>
          </a:xfrm>
        </p:spPr>
        <p:txBody>
          <a:bodyPr/>
          <a:lstStyle/>
          <a:p>
            <a:r>
              <a:rPr lang="en-GB" sz="4800" dirty="0">
                <a:latin typeface="Calibri" panose="020F0502020204030204" pitchFamily="34" charset="0"/>
              </a:rPr>
              <a:t>Enquiries Survey  </a:t>
            </a:r>
          </a:p>
        </p:txBody>
      </p:sp>
      <p:sp>
        <p:nvSpPr>
          <p:cNvPr id="9" name="Text Placeholder 2"/>
          <p:cNvSpPr txBox="1">
            <a:spLocks/>
          </p:cNvSpPr>
          <p:nvPr/>
        </p:nvSpPr>
        <p:spPr>
          <a:xfrm>
            <a:off x="114302" y="1840635"/>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Quick and easy to use </a:t>
            </a:r>
          </a:p>
          <a:p>
            <a:pPr marL="0" indent="0">
              <a:buNone/>
            </a:pPr>
            <a:endParaRPr lang="en-GB" dirty="0">
              <a:solidFill>
                <a:schemeClr val="bg1"/>
              </a:solidFill>
            </a:endParaRPr>
          </a:p>
          <a:p>
            <a:pPr marL="342900" indent="-342900"/>
            <a:endParaRPr lang="en-GB" dirty="0">
              <a:solidFill>
                <a:schemeClr val="bg1"/>
              </a:solidFill>
            </a:endParaRPr>
          </a:p>
        </p:txBody>
      </p:sp>
      <p:sp>
        <p:nvSpPr>
          <p:cNvPr id="10" name="Text Placeholder 2"/>
          <p:cNvSpPr txBox="1">
            <a:spLocks/>
          </p:cNvSpPr>
          <p:nvPr/>
        </p:nvSpPr>
        <p:spPr>
          <a:xfrm>
            <a:off x="119449" y="2968479"/>
            <a:ext cx="647007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Simple to record multiple</a:t>
            </a:r>
            <a:br>
              <a:rPr lang="en-GB" sz="3200" dirty="0">
                <a:solidFill>
                  <a:schemeClr val="bg1"/>
                </a:solidFill>
              </a:rPr>
            </a:br>
            <a:r>
              <a:rPr lang="en-GB" sz="3200" dirty="0">
                <a:solidFill>
                  <a:schemeClr val="bg1"/>
                </a:solidFill>
              </a:rPr>
              <a:t>    enquiries </a:t>
            </a:r>
            <a:endParaRPr lang="en-GB" dirty="0">
              <a:solidFill>
                <a:schemeClr val="bg1"/>
              </a:solidFill>
            </a:endParaRPr>
          </a:p>
        </p:txBody>
      </p:sp>
      <p:sp>
        <p:nvSpPr>
          <p:cNvPr id="11" name="Text Placeholder 2"/>
          <p:cNvSpPr txBox="1">
            <a:spLocks/>
          </p:cNvSpPr>
          <p:nvPr/>
        </p:nvSpPr>
        <p:spPr>
          <a:xfrm>
            <a:off x="110436" y="4317176"/>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Easy to retrieve + sort data </a:t>
            </a:r>
            <a:endParaRPr lang="en-GB" dirty="0">
              <a:solidFill>
                <a:schemeClr val="bg1"/>
              </a:solidFill>
            </a:endParaRPr>
          </a:p>
        </p:txBody>
      </p:sp>
      <p:pic>
        <p:nvPicPr>
          <p:cNvPr id="12" name="Picture 11"/>
          <p:cNvPicPr>
            <a:picLocks noChangeAspect="1"/>
          </p:cNvPicPr>
          <p:nvPr/>
        </p:nvPicPr>
        <p:blipFill rotWithShape="1">
          <a:blip r:embed="rId4"/>
          <a:srcRect l="1096" r="4975"/>
          <a:stretch/>
        </p:blipFill>
        <p:spPr>
          <a:xfrm>
            <a:off x="6331832" y="1"/>
            <a:ext cx="5860168" cy="6857999"/>
          </a:xfrm>
          <a:prstGeom prst="rect">
            <a:avLst/>
          </a:prstGeom>
        </p:spPr>
      </p:pic>
      <p:sp>
        <p:nvSpPr>
          <p:cNvPr id="13" name="Text Placeholder 2"/>
          <p:cNvSpPr txBox="1">
            <a:spLocks/>
          </p:cNvSpPr>
          <p:nvPr/>
        </p:nvSpPr>
        <p:spPr>
          <a:xfrm>
            <a:off x="110440" y="5426614"/>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Staff can record type of feedback</a:t>
            </a:r>
            <a:endParaRPr lang="en-GB" dirty="0">
              <a:solidFill>
                <a:schemeClr val="bg1"/>
              </a:solidFill>
            </a:endParaRPr>
          </a:p>
        </p:txBody>
      </p:sp>
    </p:spTree>
    <p:extLst>
      <p:ext uri="{BB962C8B-B14F-4D97-AF65-F5344CB8AC3E}">
        <p14:creationId xmlns:p14="http://schemas.microsoft.com/office/powerpoint/2010/main" val="147625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a:latin typeface="+mn-lt"/>
              </a:rPr>
              <a:t>Survey analysis</a:t>
            </a:r>
          </a:p>
        </p:txBody>
      </p:sp>
      <p:sp>
        <p:nvSpPr>
          <p:cNvPr id="8" name="Text Placeholder 2"/>
          <p:cNvSpPr txBox="1">
            <a:spLocks/>
          </p:cNvSpPr>
          <p:nvPr/>
        </p:nvSpPr>
        <p:spPr>
          <a:xfrm>
            <a:off x="114302" y="1840635"/>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Separating out responses</a:t>
            </a:r>
          </a:p>
          <a:p>
            <a:pPr marL="0" indent="0">
              <a:buNone/>
            </a:pPr>
            <a:endParaRPr lang="en-GB" dirty="0">
              <a:solidFill>
                <a:schemeClr val="bg1"/>
              </a:solidFill>
            </a:endParaRPr>
          </a:p>
          <a:p>
            <a:pPr marL="342900" indent="-342900"/>
            <a:endParaRPr lang="en-GB" dirty="0">
              <a:solidFill>
                <a:schemeClr val="bg1"/>
              </a:solidFill>
            </a:endParaRPr>
          </a:p>
        </p:txBody>
      </p:sp>
      <p:sp>
        <p:nvSpPr>
          <p:cNvPr id="9" name="Text Placeholder 2"/>
          <p:cNvSpPr txBox="1">
            <a:spLocks/>
          </p:cNvSpPr>
          <p:nvPr/>
        </p:nvSpPr>
        <p:spPr>
          <a:xfrm>
            <a:off x="119449" y="2821239"/>
            <a:ext cx="6015065"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Codifying into topics</a:t>
            </a:r>
            <a:endParaRPr lang="en-GB" dirty="0">
              <a:solidFill>
                <a:schemeClr val="bg1"/>
              </a:solidFill>
            </a:endParaRPr>
          </a:p>
        </p:txBody>
      </p:sp>
      <p:sp>
        <p:nvSpPr>
          <p:cNvPr id="10" name="Text Placeholder 2"/>
          <p:cNvSpPr txBox="1">
            <a:spLocks/>
          </p:cNvSpPr>
          <p:nvPr/>
        </p:nvSpPr>
        <p:spPr>
          <a:xfrm>
            <a:off x="106192" y="378344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Counting the frequency of each</a:t>
            </a:r>
            <a:endParaRPr lang="en-GB" dirty="0">
              <a:solidFill>
                <a:schemeClr val="bg1"/>
              </a:solidFill>
            </a:endParaRPr>
          </a:p>
        </p:txBody>
      </p:sp>
      <p:sp>
        <p:nvSpPr>
          <p:cNvPr id="13" name="Text Placeholder 2"/>
          <p:cNvSpPr txBox="1">
            <a:spLocks/>
          </p:cNvSpPr>
          <p:nvPr/>
        </p:nvSpPr>
        <p:spPr>
          <a:xfrm>
            <a:off x="108857" y="4697841"/>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Picking out key quotes</a:t>
            </a:r>
          </a:p>
        </p:txBody>
      </p:sp>
      <p:sp>
        <p:nvSpPr>
          <p:cNvPr id="14" name="Text Placeholder 2"/>
          <p:cNvSpPr txBox="1">
            <a:spLocks/>
          </p:cNvSpPr>
          <p:nvPr/>
        </p:nvSpPr>
        <p:spPr>
          <a:xfrm>
            <a:off x="127001" y="5557813"/>
            <a:ext cx="6446523" cy="60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
            </a:pPr>
            <a:r>
              <a:rPr lang="en-GB" sz="3200" dirty="0">
                <a:solidFill>
                  <a:schemeClr val="bg1"/>
                </a:solidFill>
              </a:rPr>
              <a:t> Identifying suggestions</a:t>
            </a:r>
          </a:p>
        </p:txBody>
      </p:sp>
      <p:sp>
        <p:nvSpPr>
          <p:cNvPr id="6" name="TextBox 5"/>
          <p:cNvSpPr txBox="1"/>
          <p:nvPr/>
        </p:nvSpPr>
        <p:spPr>
          <a:xfrm>
            <a:off x="725714" y="5061857"/>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rotWithShape="1">
          <a:blip r:embed="rId3"/>
          <a:srcRect b="6905"/>
          <a:stretch/>
        </p:blipFill>
        <p:spPr>
          <a:xfrm>
            <a:off x="4908279" y="1913365"/>
            <a:ext cx="7283721" cy="1683340"/>
          </a:xfrm>
          <a:prstGeom prst="rect">
            <a:avLst/>
          </a:prstGeom>
        </p:spPr>
      </p:pic>
      <p:pic>
        <p:nvPicPr>
          <p:cNvPr id="3" name="Picture 2"/>
          <p:cNvPicPr>
            <a:picLocks noChangeAspect="1"/>
          </p:cNvPicPr>
          <p:nvPr/>
        </p:nvPicPr>
        <p:blipFill rotWithShape="1">
          <a:blip r:embed="rId4"/>
          <a:srcRect l="440"/>
          <a:stretch/>
        </p:blipFill>
        <p:spPr>
          <a:xfrm>
            <a:off x="5000625" y="4540250"/>
            <a:ext cx="7191375" cy="1384300"/>
          </a:xfrm>
          <a:prstGeom prst="rect">
            <a:avLst/>
          </a:prstGeom>
        </p:spPr>
      </p:pic>
    </p:spTree>
    <p:extLst>
      <p:ext uri="{BB962C8B-B14F-4D97-AF65-F5344CB8AC3E}">
        <p14:creationId xmlns:p14="http://schemas.microsoft.com/office/powerpoint/2010/main" val="320688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E0F3D251C89446B75DB89CE14E3EA4" ma:contentTypeVersion="4" ma:contentTypeDescription="Create a new document." ma:contentTypeScope="" ma:versionID="057f23ca7754395f4edbbb49e5165be2">
  <xsd:schema xmlns:xsd="http://www.w3.org/2001/XMLSchema" xmlns:xs="http://www.w3.org/2001/XMLSchema" xmlns:p="http://schemas.microsoft.com/office/2006/metadata/properties" xmlns:ns2="16ff7e0e-ace3-4dfc-9cd2-7b1169d32197" xmlns:ns3="6ab3ada6-6cc4-4ec2-bd9f-de139cdef869" targetNamespace="http://schemas.microsoft.com/office/2006/metadata/properties" ma:root="true" ma:fieldsID="644ee45e01562e47f45f7854ab46e0bf" ns2:_="" ns3:_="">
    <xsd:import namespace="16ff7e0e-ace3-4dfc-9cd2-7b1169d32197"/>
    <xsd:import namespace="6ab3ada6-6cc4-4ec2-bd9f-de139cdef8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f7e0e-ace3-4dfc-9cd2-7b1169d321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b3ada6-6cc4-4ec2-bd9f-de139cdef86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788D44-A037-4CEC-9944-2C2BE4683DF5}">
  <ds:schemaRefs>
    <ds:schemaRef ds:uri="http://schemas.microsoft.com/office/2006/documentManagement/types"/>
    <ds:schemaRef ds:uri="http://schemas.openxmlformats.org/package/2006/metadata/core-properties"/>
    <ds:schemaRef ds:uri="16ff7e0e-ace3-4dfc-9cd2-7b1169d32197"/>
    <ds:schemaRef ds:uri="http://purl.org/dc/elements/1.1/"/>
    <ds:schemaRef ds:uri="6ab3ada6-6cc4-4ec2-bd9f-de139cdef869"/>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8DB1C18-55C9-488A-A470-E59A14DDAC2D}">
  <ds:schemaRefs>
    <ds:schemaRef ds:uri="http://schemas.microsoft.com/sharepoint/v3/contenttype/forms"/>
  </ds:schemaRefs>
</ds:datastoreItem>
</file>

<file path=customXml/itemProps3.xml><?xml version="1.0" encoding="utf-8"?>
<ds:datastoreItem xmlns:ds="http://schemas.openxmlformats.org/officeDocument/2006/customXml" ds:itemID="{C9430D9E-8ACF-49FD-898B-8B75883A8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ff7e0e-ace3-4dfc-9cd2-7b1169d32197"/>
    <ds:schemaRef ds:uri="6ab3ada6-6cc4-4ec2-bd9f-de139cdef8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8695</TotalTime>
  <Words>1905</Words>
  <Application>Microsoft Office PowerPoint</Application>
  <PresentationFormat>Widescreen</PresentationFormat>
  <Paragraphs>213</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Georgia</vt:lpstr>
      <vt:lpstr>Lucida Grande</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Royal College of Nursing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Adkins Juliet</dc:creator>
  <cp:lastModifiedBy>Loughran, Helen</cp:lastModifiedBy>
  <cp:revision>539</cp:revision>
  <cp:lastPrinted>2018-09-29T14:32:21Z</cp:lastPrinted>
  <dcterms:created xsi:type="dcterms:W3CDTF">2015-07-23T15:06:20Z</dcterms:created>
  <dcterms:modified xsi:type="dcterms:W3CDTF">2020-02-07T10:42:44Z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0x01010035E0F3D251C89446B75DB89CE14E3EA4</vt:lpwstr>
  </property>
</Properties>
</file>