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ZaAEgv5Is5bn3xUB/fa6zhhOs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315" autoAdjust="0"/>
  </p:normalViewPr>
  <p:slideViewPr>
    <p:cSldViewPr snapToGrid="0">
      <p:cViewPr varScale="1">
        <p:scale>
          <a:sx n="50" d="100"/>
          <a:sy n="50" d="100"/>
        </p:scale>
        <p:origin x="1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" name="Google Shape;17;p13" descr="Graphical user interface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685" y="196948"/>
            <a:ext cx="1986871" cy="79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0130" y="306504"/>
            <a:ext cx="635938" cy="396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" descr="A picture containing outdoor, sky, person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078" r="15258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 extrusionOk="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2" name="Google Shape;162;p1"/>
          <p:cNvSpPr txBox="1">
            <a:spLocks noGrp="1"/>
          </p:cNvSpPr>
          <p:nvPr>
            <p:ph type="ctrTitle"/>
          </p:nvPr>
        </p:nvSpPr>
        <p:spPr>
          <a:xfrm>
            <a:off x="184803" y="1311481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GB" sz="5400" dirty="0">
                <a:latin typeface="TUOS Stephenson" panose="02070503080000020004" pitchFamily="18" charset="0"/>
                <a:ea typeface="Arial"/>
                <a:cs typeface="Arial"/>
                <a:sym typeface="Arial"/>
              </a:rPr>
              <a:t>Virtual Library Commons</a:t>
            </a:r>
            <a:endParaRPr dirty="0">
              <a:latin typeface="TUOS Stephenson" panose="02070503080000020004" pitchFamily="18" charset="0"/>
            </a:endParaRPr>
          </a:p>
        </p:txBody>
      </p:sp>
      <p:sp>
        <p:nvSpPr>
          <p:cNvPr id="163" name="Google Shape;163;p1"/>
          <p:cNvSpPr txBox="1">
            <a:spLocks noGrp="1"/>
          </p:cNvSpPr>
          <p:nvPr>
            <p:ph type="subTitle" idx="1"/>
          </p:nvPr>
        </p:nvSpPr>
        <p:spPr>
          <a:xfrm>
            <a:off x="229830" y="5808883"/>
            <a:ext cx="3933306" cy="120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dirty="0">
                <a:latin typeface="TUOS Blake" panose="020B0503040000020004" pitchFamily="34" charset="0"/>
                <a:ea typeface="Arial"/>
                <a:cs typeface="Arial"/>
                <a:sym typeface="Arial"/>
              </a:rPr>
              <a:t>Ange Greenwood and </a:t>
            </a:r>
            <a:endParaRPr sz="2800" dirty="0">
              <a:latin typeface="TUOS Blake" panose="020B05030400000200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dirty="0">
                <a:latin typeface="TUOS Blake" panose="020B0503040000020004" pitchFamily="34" charset="0"/>
                <a:ea typeface="Arial"/>
                <a:cs typeface="Arial"/>
                <a:sym typeface="Arial"/>
              </a:rPr>
              <a:t>Rhian Whitehead-Wright</a:t>
            </a:r>
            <a:endParaRPr sz="2800" dirty="0">
              <a:latin typeface="TUOS Blake" panose="020B05030400000200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 txBox="1">
            <a:spLocks noGrp="1"/>
          </p:cNvSpPr>
          <p:nvPr>
            <p:ph type="ctrTitle"/>
          </p:nvPr>
        </p:nvSpPr>
        <p:spPr>
          <a:xfrm>
            <a:off x="-59730" y="-675881"/>
            <a:ext cx="12598703" cy="228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GB" u="sng" dirty="0">
                <a:latin typeface="TUOS Stephenson" panose="02070503080000020004" pitchFamily="18" charset="0"/>
                <a:ea typeface="Arial"/>
                <a:cs typeface="Arial"/>
                <a:sym typeface="Arial"/>
              </a:rPr>
              <a:t>VLC 2.0</a:t>
            </a:r>
            <a:br>
              <a:rPr lang="en-GB" u="sng" dirty="0">
                <a:latin typeface="TUOS Stephenson" panose="02070503080000020004" pitchFamily="18" charset="0"/>
                <a:ea typeface="Arial"/>
                <a:cs typeface="Arial"/>
                <a:sym typeface="Arial"/>
              </a:rPr>
            </a:br>
            <a:endParaRPr sz="3600" dirty="0">
              <a:latin typeface="TUOS Stephenson" panose="020705030800000200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 txBox="1">
            <a:spLocks noGrp="1"/>
          </p:cNvSpPr>
          <p:nvPr>
            <p:ph type="subTitle" idx="1"/>
          </p:nvPr>
        </p:nvSpPr>
        <p:spPr>
          <a:xfrm>
            <a:off x="1925254" y="7080144"/>
            <a:ext cx="9144000" cy="3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200" dirty="0"/>
              <a:t>Enquiries from staff and students about if we would run them again. </a:t>
            </a:r>
            <a:endParaRPr sz="2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200" dirty="0"/>
              <a:t>One longer session, staffing restraints, more staff on campus. </a:t>
            </a:r>
            <a:endParaRPr sz="2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200" dirty="0"/>
              <a:t>Automated email reminders – allows us to keep sign up open longer, less admin responsibilities </a:t>
            </a:r>
            <a:endParaRPr sz="22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200" dirty="0"/>
              <a:t>Started running during second lockdown so advertised with the ‘book a seat in the library’ or ‘book a virtual seat’</a:t>
            </a:r>
            <a:endParaRPr sz="22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200" dirty="0"/>
              <a:t>Wellbeing Wednesday </a:t>
            </a:r>
            <a:endParaRPr sz="2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AAF672-9F09-4E31-99DB-8DF858B3F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654" y="1257300"/>
            <a:ext cx="9085936" cy="52921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"/>
          <p:cNvSpPr txBox="1">
            <a:spLocks noGrp="1"/>
          </p:cNvSpPr>
          <p:nvPr>
            <p:ph type="ctrTitle"/>
          </p:nvPr>
        </p:nvSpPr>
        <p:spPr>
          <a:xfrm>
            <a:off x="-571501" y="993577"/>
            <a:ext cx="7734300" cy="20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u="sng" dirty="0">
                <a:latin typeface="TUOS Stephenson" panose="02070503080000020004" pitchFamily="18" charset="0"/>
                <a:ea typeface="Arial"/>
                <a:cs typeface="Arial"/>
                <a:sym typeface="Arial"/>
              </a:rPr>
              <a:t>Reflections and conclusions</a:t>
            </a:r>
            <a:endParaRPr u="sng" dirty="0">
              <a:latin typeface="TUOS Stephenson" panose="02070503080000020004" pitchFamily="18" charset="0"/>
            </a:endParaRPr>
          </a:p>
        </p:txBody>
      </p:sp>
      <p:sp>
        <p:nvSpPr>
          <p:cNvPr id="249" name="Google Shape;249;p11"/>
          <p:cNvSpPr txBox="1">
            <a:spLocks noGrp="1"/>
          </p:cNvSpPr>
          <p:nvPr>
            <p:ph type="subTitle" idx="1"/>
          </p:nvPr>
        </p:nvSpPr>
        <p:spPr>
          <a:xfrm>
            <a:off x="191146" y="3106785"/>
            <a:ext cx="6457950" cy="356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dirty="0">
              <a:latin typeface="TUOS Blake" panose="020B05030400000200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800" dirty="0">
                <a:latin typeface="TUOS Blake" panose="020B0503040000020004" pitchFamily="34" charset="0"/>
              </a:rPr>
              <a:t>We have provided a successful service!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GB" sz="2800" dirty="0">
              <a:latin typeface="TUOS Blake" panose="020B05030400000200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800" dirty="0">
                <a:latin typeface="TUOS Blake" panose="020B0503040000020004" pitchFamily="34" charset="0"/>
              </a:rPr>
              <a:t>Review and look at feedback again after Christmas.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GB" sz="2800" dirty="0">
              <a:latin typeface="TUOS Blake" panose="020B05030400000200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800" dirty="0">
                <a:latin typeface="TUOS Blake" panose="020B0503040000020004" pitchFamily="34" charset="0"/>
              </a:rPr>
              <a:t>Consider more collaborations within the VLC. </a:t>
            </a:r>
            <a:endParaRPr sz="2800" dirty="0">
              <a:latin typeface="TUOS Blake" panose="020B0503040000020004" pitchFamily="34" charset="0"/>
            </a:endParaRPr>
          </a:p>
        </p:txBody>
      </p:sp>
      <p:sp>
        <p:nvSpPr>
          <p:cNvPr id="8" name="Google Shape;217;p8">
            <a:extLst>
              <a:ext uri="{FF2B5EF4-FFF2-40B4-BE49-F238E27FC236}">
                <a16:creationId xmlns:a16="http://schemas.microsoft.com/office/drawing/2014/main" id="{515D1214-A9A3-467D-A6EC-84770AC0B083}"/>
              </a:ext>
            </a:extLst>
          </p:cNvPr>
          <p:cNvSpPr/>
          <p:nvPr/>
        </p:nvSpPr>
        <p:spPr>
          <a:xfrm>
            <a:off x="5510370" y="851518"/>
            <a:ext cx="6184806" cy="5154967"/>
          </a:xfrm>
          <a:custGeom>
            <a:avLst/>
            <a:gdLst/>
            <a:ahLst/>
            <a:cxnLst/>
            <a:rect l="l" t="t" r="r" b="b"/>
            <a:pathLst>
              <a:path w="6184806" h="5154967" extrusionOk="0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rgbClr val="7F7F7F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raphic 4" descr="Magnifying glass">
            <a:extLst>
              <a:ext uri="{FF2B5EF4-FFF2-40B4-BE49-F238E27FC236}">
                <a16:creationId xmlns:a16="http://schemas.microsoft.com/office/drawing/2014/main" id="{F9E915D7-950C-4A3A-9EF2-1B090C698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7787821" y="2227215"/>
            <a:ext cx="3282333" cy="32823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"/>
          <p:cNvSpPr txBox="1">
            <a:spLocks noGrp="1"/>
          </p:cNvSpPr>
          <p:nvPr>
            <p:ph type="ctrTitle"/>
          </p:nvPr>
        </p:nvSpPr>
        <p:spPr>
          <a:xfrm>
            <a:off x="315675" y="1388250"/>
            <a:ext cx="6338700" cy="28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dirty="0">
                <a:latin typeface="TUOS Stephenson" panose="02070503080000020004" pitchFamily="18" charset="0"/>
                <a:ea typeface="Arial"/>
                <a:cs typeface="Arial"/>
                <a:sym typeface="Arial"/>
              </a:rPr>
              <a:t>Come Together, Write Now.</a:t>
            </a:r>
            <a:endParaRPr dirty="0">
              <a:latin typeface="TUOS Stephenson" panose="02070503080000020004" pitchFamily="18" charset="0"/>
            </a:endParaRPr>
          </a:p>
        </p:txBody>
      </p:sp>
      <p:sp>
        <p:nvSpPr>
          <p:cNvPr id="170" name="Google Shape;170;p2"/>
          <p:cNvSpPr txBox="1">
            <a:spLocks noGrp="1"/>
          </p:cNvSpPr>
          <p:nvPr>
            <p:ph type="subTitle" idx="1"/>
          </p:nvPr>
        </p:nvSpPr>
        <p:spPr>
          <a:xfrm>
            <a:off x="1158896" y="3842882"/>
            <a:ext cx="4167000" cy="21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600"/>
              <a:t> </a:t>
            </a:r>
            <a:endParaRPr sz="2600"/>
          </a:p>
        </p:txBody>
      </p:sp>
      <p:sp>
        <p:nvSpPr>
          <p:cNvPr id="171" name="Google Shape;171;p2"/>
          <p:cNvSpPr/>
          <p:nvPr/>
        </p:nvSpPr>
        <p:spPr>
          <a:xfrm>
            <a:off x="5510370" y="851518"/>
            <a:ext cx="6184806" cy="5154967"/>
          </a:xfrm>
          <a:custGeom>
            <a:avLst/>
            <a:gdLst/>
            <a:ahLst/>
            <a:cxnLst/>
            <a:rect l="l" t="t" r="r" b="b"/>
            <a:pathLst>
              <a:path w="6184806" h="5154967" extrusionOk="0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rgbClr val="7F7F7F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" descr="Boo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1503" y="2129307"/>
            <a:ext cx="3217333" cy="321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685" y="196948"/>
            <a:ext cx="1986871" cy="79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0130" y="306504"/>
            <a:ext cx="635938" cy="396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>
            <a:spLocks noGrp="1"/>
          </p:cNvSpPr>
          <p:nvPr>
            <p:ph type="ctrTitle"/>
          </p:nvPr>
        </p:nvSpPr>
        <p:spPr>
          <a:xfrm>
            <a:off x="2955233" y="-384315"/>
            <a:ext cx="6281531" cy="150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u="sng" dirty="0" err="1">
                <a:latin typeface="TUOS Stephenson" panose="02070503080000020004" pitchFamily="18" charset="0"/>
                <a:ea typeface="Arial"/>
                <a:cs typeface="Arial"/>
                <a:sym typeface="Arial"/>
              </a:rPr>
              <a:t>LibCal</a:t>
            </a:r>
            <a:endParaRPr u="sng" dirty="0">
              <a:latin typeface="TUOS Stephenson" panose="020705030800000200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81" name="Google Shape;18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8295" y="1324635"/>
            <a:ext cx="9735406" cy="5427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ctrTitle"/>
          </p:nvPr>
        </p:nvSpPr>
        <p:spPr>
          <a:xfrm>
            <a:off x="1803641" y="-1193800"/>
            <a:ext cx="926327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u="sng" dirty="0">
                <a:latin typeface="TUOS Stephenson" panose="02070503080000020004" pitchFamily="18" charset="0"/>
                <a:ea typeface="Arial"/>
                <a:cs typeface="Arial"/>
                <a:sym typeface="Arial"/>
              </a:rPr>
              <a:t>Promotion</a:t>
            </a:r>
            <a:endParaRPr dirty="0">
              <a:latin typeface="TUOS Stephenson" panose="02070503080000020004" pitchFamily="18" charset="0"/>
            </a:endParaRPr>
          </a:p>
        </p:txBody>
      </p:sp>
      <p:pic>
        <p:nvPicPr>
          <p:cNvPr id="187" name="Google Shape;18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2887" y="1583635"/>
            <a:ext cx="5104779" cy="5051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1D6C3-75A5-49CD-BAF0-11BF60EDC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187295"/>
            <a:ext cx="11372850" cy="540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"/>
          <p:cNvSpPr txBox="1">
            <a:spLocks noGrp="1"/>
          </p:cNvSpPr>
          <p:nvPr>
            <p:ph type="ctrTitle"/>
          </p:nvPr>
        </p:nvSpPr>
        <p:spPr>
          <a:xfrm>
            <a:off x="1622474" y="-1193800"/>
            <a:ext cx="926327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u="sng" dirty="0">
                <a:latin typeface="TUOS Stephenson" panose="02070503080000020004" pitchFamily="18" charset="0"/>
                <a:ea typeface="Arial"/>
                <a:cs typeface="Arial"/>
                <a:sym typeface="Arial"/>
              </a:rPr>
              <a:t>Blackboard</a:t>
            </a:r>
            <a:endParaRPr dirty="0">
              <a:latin typeface="TUOS Stephenson" panose="02070503080000020004" pitchFamily="18" charset="0"/>
            </a:endParaRPr>
          </a:p>
        </p:txBody>
      </p:sp>
      <p:sp>
        <p:nvSpPr>
          <p:cNvPr id="198" name="Google Shape;198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99" name="Google Shape;19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478" y="1459988"/>
            <a:ext cx="11145043" cy="5067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>
            <a:spLocks noGrp="1"/>
          </p:cNvSpPr>
          <p:nvPr>
            <p:ph type="ctrTitle"/>
          </p:nvPr>
        </p:nvSpPr>
        <p:spPr>
          <a:xfrm>
            <a:off x="1106501" y="130258"/>
            <a:ext cx="9795638" cy="11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u="sng" dirty="0">
                <a:latin typeface="TUOS Stephenson" panose="02070503080000020004" pitchFamily="18" charset="0"/>
                <a:ea typeface="Arial"/>
                <a:cs typeface="Arial"/>
                <a:sym typeface="Arial"/>
              </a:rPr>
              <a:t>Format</a:t>
            </a:r>
            <a:endParaRPr dirty="0">
              <a:latin typeface="TUOS Stephenson" panose="02070503080000020004" pitchFamily="18" charset="0"/>
            </a:endParaRPr>
          </a:p>
        </p:txBody>
      </p:sp>
      <p:pic>
        <p:nvPicPr>
          <p:cNvPr id="207" name="Google Shape;20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7682" y="2133526"/>
            <a:ext cx="5828261" cy="32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7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685" y="196948"/>
            <a:ext cx="1986871" cy="79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0130" y="306504"/>
            <a:ext cx="635938" cy="39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0FA8FC0-B9CA-429A-B5C8-432065630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65" y="2133526"/>
            <a:ext cx="5828260" cy="32783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 txBox="1">
            <a:spLocks noGrp="1"/>
          </p:cNvSpPr>
          <p:nvPr>
            <p:ph type="ctrTitle"/>
          </p:nvPr>
        </p:nvSpPr>
        <p:spPr>
          <a:xfrm>
            <a:off x="485634" y="1116300"/>
            <a:ext cx="3919451" cy="149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u="sng" dirty="0">
                <a:latin typeface="TUOS Stephenson" panose="02070503080000020004" pitchFamily="18" charset="0"/>
                <a:ea typeface="Arial"/>
                <a:cs typeface="Arial" panose="020B0604020202020204" pitchFamily="34" charset="0"/>
                <a:sym typeface="Arial"/>
              </a:rPr>
              <a:t>Statistics</a:t>
            </a:r>
            <a:endParaRPr dirty="0">
              <a:latin typeface="TUOS Stephenson" panose="02070503080000020004" pitchFamily="18" charset="0"/>
              <a:cs typeface="Arial" panose="020B0604020202020204" pitchFamily="34" charset="0"/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subTitle" idx="1"/>
          </p:nvPr>
        </p:nvSpPr>
        <p:spPr>
          <a:xfrm>
            <a:off x="496824" y="3578149"/>
            <a:ext cx="5122098" cy="21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GB" sz="2800" dirty="0">
                <a:latin typeface="TUOS Blake" panose="020B0503040000020004" pitchFamily="34" charset="0"/>
              </a:rPr>
              <a:t>Over 520 attendees attended across 96 sessions.</a:t>
            </a:r>
            <a:endParaRPr sz="2800" dirty="0">
              <a:latin typeface="TUOS Blake" panose="020B0503040000020004" pitchFamily="34" charset="0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800" dirty="0">
              <a:latin typeface="TUOS Blake" panose="020B0503040000020004" pitchFamily="34" charset="0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GB" sz="2800" dirty="0">
                <a:latin typeface="TUOS Blake" panose="020B0503040000020004" pitchFamily="34" charset="0"/>
              </a:rPr>
              <a:t>Average of 5.4 students per session.</a:t>
            </a:r>
            <a:endParaRPr sz="2800" dirty="0">
              <a:latin typeface="TUOS Blake" panose="020B0503040000020004" pitchFamily="34" charset="0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5510370" y="851518"/>
            <a:ext cx="6184806" cy="5154967"/>
          </a:xfrm>
          <a:custGeom>
            <a:avLst/>
            <a:gdLst/>
            <a:ahLst/>
            <a:cxnLst/>
            <a:rect l="l" t="t" r="r" b="b"/>
            <a:pathLst>
              <a:path w="6184806" h="5154967" extrusionOk="0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rgbClr val="7F7F7F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8" descr="Statistic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1503" y="2129307"/>
            <a:ext cx="3217333" cy="321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685" y="196948"/>
            <a:ext cx="1986871" cy="79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8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0130" y="306504"/>
            <a:ext cx="635938" cy="396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 txBox="1">
            <a:spLocks noGrp="1"/>
          </p:cNvSpPr>
          <p:nvPr>
            <p:ph type="ctrTitle"/>
          </p:nvPr>
        </p:nvSpPr>
        <p:spPr>
          <a:xfrm>
            <a:off x="1730155" y="-1231900"/>
            <a:ext cx="926327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u="sng" dirty="0">
                <a:latin typeface="TUOS Stephenson" panose="02070503080000020004" pitchFamily="18" charset="0"/>
                <a:ea typeface="Arial"/>
                <a:cs typeface="Arial"/>
                <a:sym typeface="Arial"/>
              </a:rPr>
              <a:t>Feedback</a:t>
            </a:r>
            <a:endParaRPr dirty="0">
              <a:latin typeface="TUOS Stephenson" panose="020705030800000200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F5B7E5-8EC1-4963-B6D2-4789109F747B}"/>
              </a:ext>
            </a:extLst>
          </p:cNvPr>
          <p:cNvSpPr/>
          <p:nvPr/>
        </p:nvSpPr>
        <p:spPr>
          <a:xfrm>
            <a:off x="8831943" y="2030362"/>
            <a:ext cx="3086101" cy="1713077"/>
          </a:xfrm>
          <a:prstGeom prst="ellipse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>
            <a:noFill/>
          </a:ln>
          <a:effectLst>
            <a:glow rad="635000">
              <a:schemeClr val="accent1">
                <a:alpha val="40000"/>
              </a:schemeClr>
            </a:glow>
            <a:outerShdw blurRad="635000" dist="50800" dir="5400000" algn="ctr" rotWithShape="0">
              <a:schemeClr val="accent5">
                <a:lumMod val="40000"/>
                <a:lumOff val="60000"/>
                <a:alpha val="60000"/>
              </a:schemeClr>
            </a:outerShdw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Google Shape;237;p9">
            <a:extLst>
              <a:ext uri="{FF2B5EF4-FFF2-40B4-BE49-F238E27FC236}">
                <a16:creationId xmlns:a16="http://schemas.microsoft.com/office/drawing/2014/main" id="{BA8A5951-C8BF-4DB0-921B-8FE12596DFA7}"/>
              </a:ext>
            </a:extLst>
          </p:cNvPr>
          <p:cNvSpPr txBox="1"/>
          <p:nvPr/>
        </p:nvSpPr>
        <p:spPr>
          <a:xfrm>
            <a:off x="9153685" y="2470076"/>
            <a:ext cx="244261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UOS Blake" panose="020B0503040000020004" pitchFamily="34" charset="0"/>
                <a:ea typeface="Calibri"/>
                <a:cs typeface="Calibri"/>
                <a:sym typeface="Calibri"/>
              </a:rPr>
              <a:t>Students helped each other</a:t>
            </a:r>
            <a:endParaRPr dirty="0">
              <a:latin typeface="TUOS Blake" panose="020B05030400000200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9696C4-009A-4709-91C3-608CC6B76BDF}"/>
              </a:ext>
            </a:extLst>
          </p:cNvPr>
          <p:cNvSpPr/>
          <p:nvPr/>
        </p:nvSpPr>
        <p:spPr>
          <a:xfrm>
            <a:off x="1477255" y="1951613"/>
            <a:ext cx="3086101" cy="1713077"/>
          </a:xfrm>
          <a:prstGeom prst="ellipse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>
            <a:noFill/>
          </a:ln>
          <a:effectLst>
            <a:glow rad="635000">
              <a:schemeClr val="accent1">
                <a:alpha val="40000"/>
              </a:schemeClr>
            </a:glow>
            <a:outerShdw blurRad="635000" dist="50800" dir="5400000" algn="ctr" rotWithShape="0">
              <a:schemeClr val="accent5">
                <a:lumMod val="40000"/>
                <a:lumOff val="60000"/>
                <a:alpha val="60000"/>
              </a:schemeClr>
            </a:outerShdw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Google Shape;230;p9">
            <a:extLst>
              <a:ext uri="{FF2B5EF4-FFF2-40B4-BE49-F238E27FC236}">
                <a16:creationId xmlns:a16="http://schemas.microsoft.com/office/drawing/2014/main" id="{C5774B83-467A-4215-A0F2-D7AA59C1478F}"/>
              </a:ext>
            </a:extLst>
          </p:cNvPr>
          <p:cNvSpPr txBox="1"/>
          <p:nvPr/>
        </p:nvSpPr>
        <p:spPr>
          <a:xfrm>
            <a:off x="1711156" y="2420660"/>
            <a:ext cx="261829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TUOS Blake" panose="020B0503040000020004" pitchFamily="34" charset="0"/>
                <a:ea typeface="Calibri"/>
                <a:cs typeface="Calibri"/>
                <a:sym typeface="Calibri"/>
              </a:rPr>
              <a:t>Helped students to focus</a:t>
            </a:r>
            <a:endParaRPr sz="2400" dirty="0">
              <a:solidFill>
                <a:schemeClr val="dk1"/>
              </a:solidFill>
              <a:latin typeface="TUOS Blake" panose="020B05030400000200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C101AF-D2C7-4348-881E-70AF3431A992}"/>
              </a:ext>
            </a:extLst>
          </p:cNvPr>
          <p:cNvSpPr/>
          <p:nvPr/>
        </p:nvSpPr>
        <p:spPr>
          <a:xfrm>
            <a:off x="5098621" y="2017246"/>
            <a:ext cx="3086101" cy="1713077"/>
          </a:xfrm>
          <a:prstGeom prst="ellipse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>
            <a:noFill/>
          </a:ln>
          <a:effectLst>
            <a:glow rad="635000">
              <a:schemeClr val="accent1">
                <a:alpha val="40000"/>
              </a:schemeClr>
            </a:glow>
            <a:outerShdw blurRad="635000" dist="50800" dir="5400000" algn="ctr" rotWithShape="0">
              <a:schemeClr val="accent5">
                <a:lumMod val="40000"/>
                <a:lumOff val="60000"/>
                <a:alpha val="60000"/>
              </a:schemeClr>
            </a:outerShdw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Google Shape;235;p9">
            <a:extLst>
              <a:ext uri="{FF2B5EF4-FFF2-40B4-BE49-F238E27FC236}">
                <a16:creationId xmlns:a16="http://schemas.microsoft.com/office/drawing/2014/main" id="{DAF3DA4C-3962-487A-9EBE-CABAB4FCA8C2}"/>
              </a:ext>
            </a:extLst>
          </p:cNvPr>
          <p:cNvSpPr txBox="1"/>
          <p:nvPr/>
        </p:nvSpPr>
        <p:spPr>
          <a:xfrm>
            <a:off x="5745842" y="2386238"/>
            <a:ext cx="190361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UOS Blake" panose="020B0503040000020004" pitchFamily="34" charset="0"/>
                <a:ea typeface="Calibri"/>
                <a:cs typeface="Calibri"/>
                <a:sym typeface="Calibri"/>
              </a:rPr>
              <a:t>Increased productivity</a:t>
            </a:r>
            <a:endParaRPr sz="2400" dirty="0">
              <a:solidFill>
                <a:schemeClr val="dk1"/>
              </a:solidFill>
              <a:latin typeface="TUOS Blake" panose="020B05030400000200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7FF0E9-6C43-4A8B-8602-1A3106E39DA5}"/>
              </a:ext>
            </a:extLst>
          </p:cNvPr>
          <p:cNvSpPr/>
          <p:nvPr/>
        </p:nvSpPr>
        <p:spPr>
          <a:xfrm>
            <a:off x="359591" y="4706127"/>
            <a:ext cx="3086101" cy="1713077"/>
          </a:xfrm>
          <a:prstGeom prst="ellipse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>
            <a:noFill/>
          </a:ln>
          <a:effectLst>
            <a:glow rad="635000">
              <a:schemeClr val="accent1">
                <a:alpha val="40000"/>
              </a:schemeClr>
            </a:glow>
            <a:outerShdw blurRad="635000" dist="50800" dir="5400000" algn="ctr" rotWithShape="0">
              <a:schemeClr val="accent5">
                <a:lumMod val="40000"/>
                <a:lumOff val="60000"/>
                <a:alpha val="60000"/>
              </a:schemeClr>
            </a:outerShdw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Google Shape;231;p9">
            <a:extLst>
              <a:ext uri="{FF2B5EF4-FFF2-40B4-BE49-F238E27FC236}">
                <a16:creationId xmlns:a16="http://schemas.microsoft.com/office/drawing/2014/main" id="{B598C59C-06E7-476E-B9BA-62C8D98C3AD8}"/>
              </a:ext>
            </a:extLst>
          </p:cNvPr>
          <p:cNvSpPr txBox="1"/>
          <p:nvPr/>
        </p:nvSpPr>
        <p:spPr>
          <a:xfrm>
            <a:off x="562351" y="5254885"/>
            <a:ext cx="268057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UOS Blake" panose="020B0503040000020004" pitchFamily="34" charset="0"/>
                <a:ea typeface="Calibri"/>
                <a:cs typeface="Calibri"/>
                <a:sym typeface="Calibri"/>
              </a:rPr>
              <a:t>Feeling connected to others</a:t>
            </a:r>
            <a:endParaRPr sz="2400" dirty="0">
              <a:solidFill>
                <a:schemeClr val="dk1"/>
              </a:solidFill>
              <a:latin typeface="TUOS Blake" panose="020B05030400000200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47D9A1-7CC1-4FA1-8D41-589899FD386D}"/>
              </a:ext>
            </a:extLst>
          </p:cNvPr>
          <p:cNvSpPr/>
          <p:nvPr/>
        </p:nvSpPr>
        <p:spPr>
          <a:xfrm>
            <a:off x="7907324" y="4667661"/>
            <a:ext cx="3086101" cy="1713077"/>
          </a:xfrm>
          <a:prstGeom prst="ellipse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>
            <a:noFill/>
          </a:ln>
          <a:effectLst>
            <a:glow rad="635000">
              <a:schemeClr val="accent1">
                <a:alpha val="40000"/>
              </a:schemeClr>
            </a:glow>
            <a:outerShdw blurRad="635000" dist="50800" dir="5400000" algn="ctr" rotWithShape="0">
              <a:schemeClr val="accent5">
                <a:lumMod val="40000"/>
                <a:lumOff val="60000"/>
                <a:alpha val="60000"/>
              </a:schemeClr>
            </a:outerShdw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Google Shape;233;p9">
            <a:extLst>
              <a:ext uri="{FF2B5EF4-FFF2-40B4-BE49-F238E27FC236}">
                <a16:creationId xmlns:a16="http://schemas.microsoft.com/office/drawing/2014/main" id="{30EA42E6-A605-40E1-90F9-68EBEA750E93}"/>
              </a:ext>
            </a:extLst>
          </p:cNvPr>
          <p:cNvSpPr txBox="1"/>
          <p:nvPr/>
        </p:nvSpPr>
        <p:spPr>
          <a:xfrm>
            <a:off x="8349208" y="5064663"/>
            <a:ext cx="220233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UOS Blake" panose="020B0503040000020004" pitchFamily="34" charset="0"/>
                <a:ea typeface="Calibri"/>
                <a:cs typeface="Calibri"/>
                <a:sym typeface="Calibri"/>
              </a:rPr>
              <a:t>Longer time to book sessions</a:t>
            </a:r>
            <a:endParaRPr sz="2400" dirty="0">
              <a:solidFill>
                <a:schemeClr val="dk1"/>
              </a:solidFill>
              <a:latin typeface="TUOS Blake" panose="020B05030400000200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8F414D-CA95-41B9-8C76-356B3793B2C7}"/>
              </a:ext>
            </a:extLst>
          </p:cNvPr>
          <p:cNvSpPr/>
          <p:nvPr/>
        </p:nvSpPr>
        <p:spPr>
          <a:xfrm>
            <a:off x="4081130" y="4630067"/>
            <a:ext cx="3086101" cy="1713077"/>
          </a:xfrm>
          <a:prstGeom prst="ellipse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>
            <a:noFill/>
          </a:ln>
          <a:effectLst>
            <a:glow rad="635000">
              <a:schemeClr val="accent1">
                <a:alpha val="40000"/>
              </a:schemeClr>
            </a:glow>
            <a:outerShdw blurRad="635000" dist="50800" dir="5400000" algn="ctr" rotWithShape="0">
              <a:schemeClr val="accent5">
                <a:lumMod val="40000"/>
                <a:lumOff val="60000"/>
                <a:alpha val="60000"/>
              </a:schemeClr>
            </a:outerShdw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Google Shape;232;p9">
            <a:extLst>
              <a:ext uri="{FF2B5EF4-FFF2-40B4-BE49-F238E27FC236}">
                <a16:creationId xmlns:a16="http://schemas.microsoft.com/office/drawing/2014/main" id="{06BFD709-CE49-4E0C-BAB1-51B791FF404D}"/>
              </a:ext>
            </a:extLst>
          </p:cNvPr>
          <p:cNvSpPr txBox="1"/>
          <p:nvPr/>
        </p:nvSpPr>
        <p:spPr>
          <a:xfrm>
            <a:off x="4224729" y="5053531"/>
            <a:ext cx="279890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UOS Blake" panose="020B0503040000020004" pitchFamily="34" charset="0"/>
                <a:ea typeface="Calibri"/>
                <a:cs typeface="Calibri"/>
                <a:sym typeface="Calibri"/>
              </a:rPr>
              <a:t>More/longer/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UOS Blake" panose="020B0503040000020004" pitchFamily="34" charset="0"/>
                <a:ea typeface="Calibri"/>
                <a:cs typeface="Calibri"/>
                <a:sym typeface="Calibri"/>
              </a:rPr>
              <a:t>later sessions</a:t>
            </a:r>
            <a:endParaRPr dirty="0">
              <a:latin typeface="TUOS Blake" panose="020B05030400000200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157</Words>
  <Application>Microsoft Office PowerPoint</Application>
  <PresentationFormat>Widescreen</PresentationFormat>
  <Paragraphs>35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TUOS Blake</vt:lpstr>
      <vt:lpstr>TUOS Stephenson</vt:lpstr>
      <vt:lpstr>Office Theme</vt:lpstr>
      <vt:lpstr>Custom Design</vt:lpstr>
      <vt:lpstr>Virtual Library Commons</vt:lpstr>
      <vt:lpstr>Come Together, Write Now.</vt:lpstr>
      <vt:lpstr>LibCal</vt:lpstr>
      <vt:lpstr>Promotion</vt:lpstr>
      <vt:lpstr>PowerPoint Presentation</vt:lpstr>
      <vt:lpstr>Blackboard</vt:lpstr>
      <vt:lpstr>Format</vt:lpstr>
      <vt:lpstr>Statistics</vt:lpstr>
      <vt:lpstr>Feedback</vt:lpstr>
      <vt:lpstr>VLC 2.0 </vt:lpstr>
      <vt:lpstr>Reflections and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Library Commons</dc:title>
  <dc:creator>Rhian Whitehead-Wright</dc:creator>
  <cp:lastModifiedBy>Rhian Whitehead-Wright</cp:lastModifiedBy>
  <cp:revision>18</cp:revision>
  <dcterms:created xsi:type="dcterms:W3CDTF">2020-11-11T16:01:04Z</dcterms:created>
  <dcterms:modified xsi:type="dcterms:W3CDTF">2020-11-27T13:10:40Z</dcterms:modified>
</cp:coreProperties>
</file>