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7" r:id="rId3"/>
    <p:sldId id="278" r:id="rId4"/>
    <p:sldId id="297" r:id="rId5"/>
    <p:sldId id="295" r:id="rId6"/>
    <p:sldId id="279" r:id="rId7"/>
    <p:sldId id="257" r:id="rId8"/>
    <p:sldId id="263" r:id="rId9"/>
    <p:sldId id="281" r:id="rId10"/>
    <p:sldId id="264" r:id="rId11"/>
    <p:sldId id="260" r:id="rId12"/>
    <p:sldId id="258" r:id="rId13"/>
    <p:sldId id="280" r:id="rId14"/>
    <p:sldId id="283" r:id="rId15"/>
    <p:sldId id="287" r:id="rId16"/>
    <p:sldId id="284" r:id="rId17"/>
    <p:sldId id="299" r:id="rId18"/>
    <p:sldId id="298" r:id="rId19"/>
    <p:sldId id="291" r:id="rId20"/>
    <p:sldId id="292" r:id="rId21"/>
    <p:sldId id="293" r:id="rId22"/>
    <p:sldId id="288" r:id="rId23"/>
    <p:sldId id="289" r:id="rId24"/>
    <p:sldId id="290" r:id="rId25"/>
    <p:sldId id="294" r:id="rId26"/>
    <p:sldId id="274" r:id="rId27"/>
    <p:sldId id="270" r:id="rId28"/>
    <p:sldId id="275" r:id="rId29"/>
    <p:sldId id="272" r:id="rId30"/>
    <p:sldId id="261" r:id="rId31"/>
    <p:sldId id="259" r:id="rId32"/>
    <p:sldId id="269" r:id="rId33"/>
    <p:sldId id="262" r:id="rId34"/>
    <p:sldId id="273" r:id="rId35"/>
    <p:sldId id="265" r:id="rId36"/>
    <p:sldId id="266" r:id="rId37"/>
    <p:sldId id="267" r:id="rId38"/>
    <p:sldId id="268" r:id="rId39"/>
    <p:sldId id="271" r:id="rId4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6" autoAdjust="0"/>
    <p:restoredTop sz="89578" autoAdjust="0"/>
  </p:normalViewPr>
  <p:slideViewPr>
    <p:cSldViewPr>
      <p:cViewPr varScale="1">
        <p:scale>
          <a:sx n="116" d="100"/>
          <a:sy n="116" d="100"/>
        </p:scale>
        <p:origin x="108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21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95F9D-D06B-411A-A89A-47C8BB5C2807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CE219-B28C-4DB5-BD29-C64FF03B4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410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BE085-DC97-42DE-8FE1-483B062FB0C9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AC7E-FEEA-48BC-B693-C9CBB6EFAC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123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My name is Laura and I look after the teaching</a:t>
            </a:r>
            <a:r>
              <a:rPr lang="en-GB" baseline="0" dirty="0" smtClean="0"/>
              <a:t> practice collection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089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479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68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07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257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Most of our items are KS 1&amp;</a:t>
            </a:r>
            <a:r>
              <a:rPr lang="en-GB" baseline="0" dirty="0" smtClean="0"/>
              <a:t> 2 as we are a primary </a:t>
            </a:r>
            <a:r>
              <a:rPr lang="en-GB" baseline="0" dirty="0" err="1" smtClean="0"/>
              <a:t>ed</a:t>
            </a:r>
            <a:r>
              <a:rPr lang="en-GB" baseline="0" dirty="0" smtClean="0"/>
              <a:t>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(Talk about the catalogue record)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(Show topic box and draw attention to photo and contents tick list)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33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3) bags and box’s larger</a:t>
            </a:r>
            <a:r>
              <a:rPr lang="en-GB" baseline="0" dirty="0" smtClean="0"/>
              <a:t> to smaller, less cumbersome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4) reduce and standardise the formatting of labels</a:t>
            </a:r>
            <a:r>
              <a:rPr lang="en-GB" dirty="0" smtClean="0"/>
              <a:t>                                                        (show topic box, re-labels, pics, tick list)</a:t>
            </a: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Rub out pencil marks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smtClean="0"/>
              <a:t>Meet </a:t>
            </a:r>
            <a:r>
              <a:rPr lang="en-GB" baseline="0" dirty="0" smtClean="0"/>
              <a:t>Elizabeth, lady in waiting to Anne Boleyn. Show examples of Tudor dress for repairs and new hat,</a:t>
            </a:r>
            <a:r>
              <a:rPr lang="en-GB" dirty="0" smtClean="0"/>
              <a:t> hooped skirt</a:t>
            </a:r>
            <a:r>
              <a:rPr lang="en-GB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Items still have De Montfort stamps. Gradually replacing them with UOB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Important</a:t>
            </a:r>
            <a:r>
              <a:rPr lang="en-GB" baseline="0" dirty="0" smtClean="0"/>
              <a:t> to have ownership and pride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Reduced the length of Classmark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Make resources – </a:t>
            </a:r>
            <a:r>
              <a:rPr lang="en-GB" dirty="0" err="1" smtClean="0"/>
              <a:t>Sparklebox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Summer jobs</a:t>
            </a:r>
            <a:r>
              <a:rPr lang="en-GB" dirty="0"/>
              <a:t> </a:t>
            </a:r>
            <a:r>
              <a:rPr lang="en-GB" dirty="0" smtClean="0"/>
              <a:t>– i.e. last year deep cleaned topic boxes and washed dressing up clothes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01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Firm but don’t want to discourage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( show teachable </a:t>
            </a:r>
            <a:r>
              <a:rPr lang="en-GB" dirty="0" err="1" smtClean="0"/>
              <a:t>touchables</a:t>
            </a:r>
            <a:r>
              <a:rPr lang="en-GB" dirty="0" smtClean="0"/>
              <a:t> -  replacement leather and mirror)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54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893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516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98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a long and illustrious history of teaching in Bedford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796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09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690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55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Matt</a:t>
            </a:r>
            <a:r>
              <a:rPr lang="en-GB" baseline="0" dirty="0" smtClean="0"/>
              <a:t> and Sarah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29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 album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117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175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hold two phonics schemes, Jolly</a:t>
            </a:r>
            <a:r>
              <a:rPr lang="en-GB" baseline="0" dirty="0" smtClean="0"/>
              <a:t> Phonics and Read Write </a:t>
            </a:r>
            <a:r>
              <a:rPr lang="en-GB" baseline="0" dirty="0" err="1" smtClean="0"/>
              <a:t>Inc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28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096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50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7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First set 1903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One missing, probably holding the camera, affluent families with means to support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We have an archive,</a:t>
            </a:r>
            <a:r>
              <a:rPr lang="en-GB" baseline="0" dirty="0" smtClean="0"/>
              <a:t> which goes right back to the 1903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12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30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Very popular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246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Dual language books too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627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536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We’ve simplified the Dewey system where we can too, to just 3 digits after the decimal point</a:t>
            </a:r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63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Science and geography overlap. We decided to move all items into one or the other, thus being easier for the student to locate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54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30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Used a lot,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Many people find teaching RE difficult as they have little personal knowledge of the different  religious beliefs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51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emotistones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768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</a:t>
            </a:r>
            <a:r>
              <a:rPr lang="en-GB" baseline="0" dirty="0" smtClean="0"/>
              <a:t> only have the parachutes now, as schools are well equipped with sports equipment.</a:t>
            </a:r>
          </a:p>
          <a:p>
            <a:r>
              <a:rPr lang="en-GB" baseline="0" dirty="0" smtClean="0"/>
              <a:t>The parachutes can be used for PE, PSHE, after schools clubs and wet play times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To </a:t>
            </a:r>
            <a:r>
              <a:rPr lang="en-GB" baseline="0" dirty="0" err="1" smtClean="0"/>
              <a:t>summerise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theTP</a:t>
            </a:r>
            <a:r>
              <a:rPr lang="en-GB" baseline="0" dirty="0" smtClean="0"/>
              <a:t> can be borrowed by any student or staff, to be used tin schools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2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45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Probably since 1976, but 1989 is as far back as currant staff can recall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748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Anyone can make use of this room, nurses use</a:t>
            </a:r>
            <a:r>
              <a:rPr lang="en-GB" baseline="0" dirty="0" smtClean="0"/>
              <a:t> it a lot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13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Examples of types of resources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96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display shows how </a:t>
            </a:r>
            <a:r>
              <a:rPr lang="en-GB" dirty="0" err="1" smtClean="0"/>
              <a:t>storysacks</a:t>
            </a:r>
            <a:r>
              <a:rPr lang="en-GB" dirty="0" smtClean="0"/>
              <a:t> can be used and linked into whole topic learning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52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2057400"/>
            <a:ext cx="2514600" cy="2667000"/>
          </a:xfrm>
        </p:spPr>
        <p:txBody>
          <a:bodyPr/>
          <a:lstStyle>
            <a:lvl1pPr algn="ctr">
              <a:defRPr sz="4500"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5800" y="5562600"/>
            <a:ext cx="4419600" cy="94615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400800"/>
            <a:ext cx="19050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400800"/>
            <a:ext cx="43434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4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609600"/>
            <a:ext cx="2000250" cy="5334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609600"/>
            <a:ext cx="5848350" cy="5334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4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1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9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1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0960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001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</a:defRPr>
            </a:lvl1pPr>
          </a:lstStyle>
          <a:p>
            <a:fld id="{7B3EE3BE-B59E-4098-AA09-6431F35F485E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00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</a:defRPr>
            </a:lvl1pPr>
          </a:lstStyle>
          <a:p>
            <a:fld id="{A5B9437E-4383-4781-8051-A2E7769A2E93}" type="slidenum">
              <a:rPr lang="en-GB" smtClean="0"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7.wdp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microsoft.com/office/2007/relationships/hdphoto" Target="../media/hdphoto6.wdp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.jpe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microsoft.com/office/2007/relationships/hdphoto" Target="../media/hdphoto9.wdp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microsoft.com/office/2007/relationships/hdphoto" Target="../media/hdphoto12.wdp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microsoft.com/office/2007/relationships/hdphoto" Target="../media/hdphoto2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microsoft.com/office/2007/relationships/hdphoto" Target="../media/hdphoto24.wdp"/><Relationship Id="rId5" Type="http://schemas.openxmlformats.org/officeDocument/2006/relationships/image" Target="../media/image4.jpeg"/><Relationship Id="rId10" Type="http://schemas.openxmlformats.org/officeDocument/2006/relationships/image" Target="../media/image68.png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microsoft.com/office/2007/relationships/hdphoto" Target="../media/hdphoto26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microsoft.com/office/2007/relationships/hdphoto" Target="../media/hdphoto25.wdp"/><Relationship Id="rId10" Type="http://schemas.openxmlformats.org/officeDocument/2006/relationships/image" Target="../media/image4.jpeg"/><Relationship Id="rId4" Type="http://schemas.openxmlformats.org/officeDocument/2006/relationships/image" Target="../media/image70.png"/><Relationship Id="rId9" Type="http://schemas.microsoft.com/office/2007/relationships/hdphoto" Target="../media/hdphoto2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.jpeg"/><Relationship Id="rId4" Type="http://schemas.microsoft.com/office/2007/relationships/hdphoto" Target="../media/hdphoto2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4.jpeg"/><Relationship Id="rId4" Type="http://schemas.microsoft.com/office/2007/relationships/hdphoto" Target="../media/hdphoto2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3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.jpeg"/><Relationship Id="rId4" Type="http://schemas.microsoft.com/office/2007/relationships/hdphoto" Target="../media/hdphoto3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6"/>
            <a:ext cx="8208912" cy="1470025"/>
          </a:xfrm>
        </p:spPr>
        <p:txBody>
          <a:bodyPr/>
          <a:lstStyle/>
          <a:p>
            <a:pPr algn="ctr"/>
            <a:r>
              <a:rPr lang="en-GB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Welcome to Bedford</a:t>
            </a:r>
            <a:br>
              <a:rPr lang="en-GB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Teaching Practice Collection</a:t>
            </a:r>
            <a:endParaRPr lang="en-GB" sz="5400" dirty="0">
              <a:solidFill>
                <a:schemeClr val="accent6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5" y="209707"/>
            <a:ext cx="2628885" cy="683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8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3" b="90667" l="10000" r="81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71" y="967239"/>
            <a:ext cx="3519264" cy="527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1" b="96182" l="24182" r="80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635" y="967239"/>
            <a:ext cx="5427685" cy="542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112474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Historical</a:t>
            </a:r>
          </a:p>
          <a:p>
            <a:pPr algn="ctr"/>
            <a:r>
              <a:rPr lang="en-GB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Costumes</a:t>
            </a:r>
          </a:p>
        </p:txBody>
      </p:sp>
      <p:pic>
        <p:nvPicPr>
          <p:cNvPr id="10" name="Picture 9" descr="cid:image001.jpg@01D28DCB.E037655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76399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0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Multicultural</a:t>
            </a:r>
            <a:r>
              <a:rPr lang="en-GB" sz="5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Costumes 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190" y="1772816"/>
            <a:ext cx="5832648" cy="466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27872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0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Shelving with Hanging Bags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784" y="1484784"/>
            <a:ext cx="6660232" cy="4995174"/>
          </a:xfrm>
          <a:prstGeom prst="rect">
            <a:avLst/>
          </a:prstGeom>
        </p:spPr>
      </p:pic>
      <p:pic>
        <p:nvPicPr>
          <p:cNvPr id="7" name="Picture 6" descr="cid:image001.jpg@01D28DCB.E037655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0545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7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7728"/>
            <a:ext cx="8001000" cy="990600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The Collection</a:t>
            </a:r>
            <a:r>
              <a:rPr lang="en-GB" altLang="en-US" dirty="0">
                <a:latin typeface="Arial" panose="020B0604020202020204" pitchFamily="34" charset="0"/>
              </a:rPr>
              <a:t/>
            </a:r>
            <a:br>
              <a:rPr lang="en-GB" altLang="en-US" dirty="0">
                <a:latin typeface="Arial" panose="020B0604020202020204" pitchFamily="34" charset="0"/>
              </a:rPr>
            </a:b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2089" y="38380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41" y="1409046"/>
            <a:ext cx="8001000" cy="4114800"/>
          </a:xfrm>
        </p:spPr>
        <p:txBody>
          <a:bodyPr/>
          <a:lstStyle/>
          <a:p>
            <a:r>
              <a:rPr lang="en-GB" sz="2000" dirty="0" smtClean="0"/>
              <a:t>All our items have either a green or blue label – green for books, blue for resources</a:t>
            </a:r>
          </a:p>
          <a:p>
            <a:endParaRPr lang="en-GB" sz="2000" dirty="0" smtClean="0"/>
          </a:p>
          <a:p>
            <a:r>
              <a:rPr lang="en-GB" sz="2000" dirty="0" smtClean="0"/>
              <a:t>We have put subject stickers in the top right corner</a:t>
            </a:r>
          </a:p>
          <a:p>
            <a:endParaRPr lang="en-GB" sz="1100" dirty="0" smtClean="0"/>
          </a:p>
          <a:p>
            <a:r>
              <a:rPr lang="en-GB" sz="2000" dirty="0" smtClean="0"/>
              <a:t>These make it easier for colleagues to locate the items for both pickings and shelving</a:t>
            </a:r>
          </a:p>
          <a:p>
            <a:endParaRPr lang="en-GB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0447" y="4209041"/>
            <a:ext cx="2729540" cy="2047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46" y="3895867"/>
            <a:ext cx="3268981" cy="24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9346"/>
            <a:ext cx="8001000" cy="990600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The Collection</a:t>
            </a:r>
            <a:r>
              <a:rPr lang="en-GB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</a:b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8392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02110"/>
            <a:ext cx="8712968" cy="1152128"/>
          </a:xfrm>
        </p:spPr>
        <p:txBody>
          <a:bodyPr/>
          <a:lstStyle/>
          <a:p>
            <a:r>
              <a:rPr lang="en-GB" sz="2000" dirty="0" smtClean="0"/>
              <a:t>The catalogue shows the pack contents</a:t>
            </a:r>
          </a:p>
          <a:p>
            <a:r>
              <a:rPr lang="en-GB" sz="2000" dirty="0" smtClean="0"/>
              <a:t>The </a:t>
            </a:r>
            <a:r>
              <a:rPr lang="en-GB" sz="2000" dirty="0" err="1" smtClean="0"/>
              <a:t>Keystage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The type of storage it’s in i.e. hanging bag, flip box, topic box</a:t>
            </a:r>
            <a:endParaRPr lang="en-GB" sz="2000" dirty="0"/>
          </a:p>
        </p:txBody>
      </p:sp>
      <p:sp>
        <p:nvSpPr>
          <p:cNvPr id="4" name="Oval 3"/>
          <p:cNvSpPr/>
          <p:nvPr/>
        </p:nvSpPr>
        <p:spPr bwMode="auto">
          <a:xfrm>
            <a:off x="2555776" y="5589240"/>
            <a:ext cx="792088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769" y="2381582"/>
            <a:ext cx="5552437" cy="42381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555776" y="5805320"/>
            <a:ext cx="792088" cy="432048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788024" y="2924944"/>
            <a:ext cx="1584176" cy="504056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28820"/>
            <a:ext cx="8001000" cy="990600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So what do we actually do?</a:t>
            </a:r>
            <a:r>
              <a:rPr lang="en-GB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</a:b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001000" cy="4972282"/>
          </a:xfrm>
        </p:spPr>
        <p:txBody>
          <a:bodyPr/>
          <a:lstStyle/>
          <a:p>
            <a:r>
              <a:rPr lang="en-GB" sz="2000" dirty="0" smtClean="0"/>
              <a:t>Jo and I look after the Teaching Practice Collection</a:t>
            </a:r>
          </a:p>
          <a:p>
            <a:endParaRPr lang="en-GB" sz="2000" dirty="0" smtClean="0"/>
          </a:p>
          <a:p>
            <a:r>
              <a:rPr lang="en-GB" sz="2000" dirty="0" smtClean="0"/>
              <a:t>Alongside Adele who is the Academic Librarian for Education</a:t>
            </a:r>
          </a:p>
          <a:p>
            <a:endParaRPr lang="en-GB" sz="2000" dirty="0" smtClean="0"/>
          </a:p>
          <a:p>
            <a:r>
              <a:rPr lang="en-GB" sz="2000" dirty="0" smtClean="0"/>
              <a:t>We try to see things through the eyes of the student</a:t>
            </a: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/>
              <a:t>Clean, mend and label where </a:t>
            </a:r>
            <a:r>
              <a:rPr lang="en-GB" sz="2000" dirty="0" smtClean="0"/>
              <a:t>necessary</a:t>
            </a:r>
          </a:p>
          <a:p>
            <a:endParaRPr lang="en-GB" sz="2000" dirty="0"/>
          </a:p>
          <a:p>
            <a:r>
              <a:rPr lang="en-GB" sz="2000" dirty="0" smtClean="0"/>
              <a:t>Promote </a:t>
            </a:r>
            <a:r>
              <a:rPr lang="en-GB" sz="2000" dirty="0"/>
              <a:t>the collection to colleagues and students at other </a:t>
            </a:r>
            <a:r>
              <a:rPr lang="en-GB" sz="2000" dirty="0" smtClean="0"/>
              <a:t>sites</a:t>
            </a:r>
          </a:p>
          <a:p>
            <a:endParaRPr lang="en-GB" sz="2000" dirty="0"/>
          </a:p>
          <a:p>
            <a:r>
              <a:rPr lang="en-GB" sz="2000" dirty="0" smtClean="0"/>
              <a:t>Summer jobs i.e. washing, deep cleaning </a:t>
            </a:r>
            <a:r>
              <a:rPr lang="en-GB" sz="2000" dirty="0" err="1" smtClean="0"/>
              <a:t>ect</a:t>
            </a:r>
            <a:r>
              <a:rPr lang="en-GB" sz="2000" dirty="0" smtClean="0"/>
              <a:t>.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</p:txBody>
      </p:sp>
      <p:pic>
        <p:nvPicPr>
          <p:cNvPr id="6" name="Picture 5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576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1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101127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5541" y="476672"/>
            <a:ext cx="8001000" cy="5760640"/>
          </a:xfrm>
        </p:spPr>
        <p:txBody>
          <a:bodyPr/>
          <a:lstStyle/>
          <a:p>
            <a:r>
              <a:rPr lang="en-GB" sz="2000" dirty="0"/>
              <a:t>Check returned items </a:t>
            </a: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If there’s </a:t>
            </a:r>
            <a:r>
              <a:rPr lang="en-GB" sz="2000" dirty="0"/>
              <a:t>a problem, email the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    student asking </a:t>
            </a:r>
            <a:r>
              <a:rPr lang="en-GB" sz="2000" dirty="0"/>
              <a:t>them </a:t>
            </a:r>
            <a:r>
              <a:rPr lang="en-GB" sz="2000" dirty="0" smtClean="0"/>
              <a:t>to return </a:t>
            </a:r>
          </a:p>
          <a:p>
            <a:pPr marL="0" indent="0">
              <a:buNone/>
            </a:pPr>
            <a:r>
              <a:rPr lang="en-GB" sz="2000" dirty="0" smtClean="0"/>
              <a:t>     or </a:t>
            </a:r>
            <a:r>
              <a:rPr lang="en-GB" sz="2000" dirty="0"/>
              <a:t>replace the </a:t>
            </a:r>
            <a:r>
              <a:rPr lang="en-GB" sz="2000" dirty="0" smtClean="0"/>
              <a:t>missing or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damaged item, include </a:t>
            </a:r>
            <a:r>
              <a:rPr lang="en-GB" sz="2000" dirty="0"/>
              <a:t>a </a:t>
            </a:r>
            <a:r>
              <a:rPr lang="en-GB" sz="2000" dirty="0" smtClean="0"/>
              <a:t>link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where they can obtain a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replacement</a:t>
            </a:r>
          </a:p>
          <a:p>
            <a:endParaRPr lang="en-GB" sz="2000" dirty="0"/>
          </a:p>
          <a:p>
            <a:r>
              <a:rPr lang="en-GB" sz="2000" dirty="0" smtClean="0"/>
              <a:t>We </a:t>
            </a:r>
            <a:r>
              <a:rPr lang="en-GB" sz="2000" dirty="0"/>
              <a:t>ask them to replace it </a:t>
            </a:r>
            <a:r>
              <a:rPr lang="en-GB" sz="2000" dirty="0" smtClean="0"/>
              <a:t>rather</a:t>
            </a:r>
          </a:p>
          <a:p>
            <a:pPr marL="0" indent="0">
              <a:buNone/>
            </a:pPr>
            <a:r>
              <a:rPr lang="en-GB" sz="2000" dirty="0" smtClean="0"/>
              <a:t>     </a:t>
            </a:r>
            <a:r>
              <a:rPr lang="en-GB" sz="2000" dirty="0"/>
              <a:t>than </a:t>
            </a:r>
            <a:r>
              <a:rPr lang="en-GB" sz="2000" dirty="0" smtClean="0"/>
              <a:t>pay, </a:t>
            </a:r>
            <a:r>
              <a:rPr lang="en-GB" sz="2000" dirty="0"/>
              <a:t>as the money gets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swallowed </a:t>
            </a:r>
            <a:r>
              <a:rPr lang="en-GB" sz="2000" dirty="0"/>
              <a:t>up into the </a:t>
            </a:r>
            <a:r>
              <a:rPr lang="en-GB" sz="2000" dirty="0" smtClean="0"/>
              <a:t>general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</a:t>
            </a:r>
            <a:r>
              <a:rPr lang="en-GB" sz="2000" dirty="0"/>
              <a:t>coffers, it’s then difficult to get </a:t>
            </a:r>
            <a:r>
              <a:rPr lang="en-GB" sz="2000" dirty="0" smtClean="0"/>
              <a:t>a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</a:t>
            </a:r>
            <a:r>
              <a:rPr lang="en-GB" sz="2000" dirty="0"/>
              <a:t>replacement due to time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involved </a:t>
            </a:r>
            <a:r>
              <a:rPr lang="en-GB" sz="2000" dirty="0"/>
              <a:t>and procurement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procedures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8" r="4047" b="13562"/>
          <a:stretch/>
        </p:blipFill>
        <p:spPr>
          <a:xfrm>
            <a:off x="4644008" y="260648"/>
            <a:ext cx="4320480" cy="5559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012160" y="1124744"/>
            <a:ext cx="2664296" cy="288032"/>
          </a:xfrm>
          <a:prstGeom prst="rect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9552" y="836712"/>
            <a:ext cx="8001000" cy="4114800"/>
          </a:xfrm>
        </p:spPr>
        <p:txBody>
          <a:bodyPr/>
          <a:lstStyle/>
          <a:p>
            <a:r>
              <a:rPr lang="en-GB" sz="2000" dirty="0"/>
              <a:t>We try to be aware of trends e.g. big books and </a:t>
            </a:r>
            <a:r>
              <a:rPr lang="en-GB" sz="2000" dirty="0" err="1"/>
              <a:t>photopacks</a:t>
            </a:r>
            <a:r>
              <a:rPr lang="en-GB" sz="2000" dirty="0"/>
              <a:t> are not as popular as they once were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We regularly change displays. We have a board and table outside the TP room and a small table on the ground floor. These help to promote the collection</a:t>
            </a:r>
          </a:p>
          <a:p>
            <a:endParaRPr lang="en-GB" sz="2000" dirty="0"/>
          </a:p>
          <a:p>
            <a:r>
              <a:rPr lang="en-GB" sz="2000" dirty="0"/>
              <a:t>We’ve created new areas – Early Years, EAL &amp; MFL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0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My Essential Kit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Sewing kit</a:t>
            </a:r>
          </a:p>
          <a:p>
            <a:r>
              <a:rPr lang="en-GB" sz="2000" dirty="0" smtClean="0"/>
              <a:t>Pritt stick </a:t>
            </a:r>
          </a:p>
          <a:p>
            <a:r>
              <a:rPr lang="en-GB" sz="2000" dirty="0" smtClean="0"/>
              <a:t>Cord for drawstrings</a:t>
            </a:r>
          </a:p>
          <a:p>
            <a:r>
              <a:rPr lang="en-GB" sz="2000" dirty="0" smtClean="0"/>
              <a:t>Matches</a:t>
            </a:r>
          </a:p>
          <a:p>
            <a:r>
              <a:rPr lang="en-GB" sz="2000" dirty="0" smtClean="0"/>
              <a:t>Sticky-stuff remover</a:t>
            </a:r>
          </a:p>
          <a:p>
            <a:r>
              <a:rPr lang="en-GB" sz="2000" dirty="0" smtClean="0"/>
              <a:t>Double-sided tape 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raft knife </a:t>
            </a:r>
          </a:p>
          <a:p>
            <a:r>
              <a:rPr lang="en-GB" sz="2000" dirty="0" smtClean="0"/>
              <a:t>Stapler </a:t>
            </a:r>
          </a:p>
          <a:p>
            <a:r>
              <a:rPr lang="en-GB" sz="2000" dirty="0" smtClean="0"/>
              <a:t>Paper towels</a:t>
            </a:r>
          </a:p>
          <a:p>
            <a:r>
              <a:rPr lang="en-GB" sz="2000" dirty="0" smtClean="0"/>
              <a:t>Book cleaner</a:t>
            </a:r>
          </a:p>
          <a:p>
            <a:endParaRPr lang="en-GB" dirty="0"/>
          </a:p>
        </p:txBody>
      </p:sp>
      <p:pic>
        <p:nvPicPr>
          <p:cNvPr id="4" name="Picture 3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8e7711e1-6f22-4cfc-8ea7-f3441e4e2095@eurprd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616427"/>
            <a:ext cx="5215138" cy="39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45db2d8b-9336-41a2-ad22-06847267c98d@eurprd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347912" y="1295762"/>
            <a:ext cx="5369569" cy="402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tools 031"/>
          <p:cNvPicPr>
            <a:picLocks noChangeAspect="1" noChangeArrowheads="1"/>
          </p:cNvPicPr>
          <p:nvPr/>
        </p:nvPicPr>
        <p:blipFill>
          <a:blip r:embed="rId5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16584" y="1287521"/>
            <a:ext cx="5369570" cy="402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4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2656"/>
            <a:ext cx="8001000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History of Teacher Training</a:t>
            </a:r>
            <a:b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 Bedford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23256"/>
            <a:ext cx="8001000" cy="5274096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1903 – Bedford Physical Training College (BPTC) was founded by Margaret Stansfeld with just 13 students  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1952 – BPTC went under the control of the LEA and was renamed Bedford College of Physical Education (BCPE)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1976 – BCPE 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became Bedford College of Higher Education (BCHE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)  </a:t>
            </a:r>
          </a:p>
          <a:p>
            <a:endParaRPr lang="en-GB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1994 – BCHE leaves the LEA and becomes part of                     De Montfort University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2006 – De Montfort leaves Bedford. The University of Luton merges with Bedford and UOB is born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8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tools 024"/>
          <p:cNvPicPr>
            <a:picLocks noChangeAspect="1" noChangeArrowheads="1"/>
          </p:cNvPicPr>
          <p:nvPr/>
        </p:nvPicPr>
        <p:blipFill>
          <a:blip r:embed="rId3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47056"/>
            <a:ext cx="3672408" cy="489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0" name="Picture 4" descr="20131108_105922"/>
          <p:cNvPicPr>
            <a:picLocks noChangeAspect="1" noChangeArrowheads="1"/>
          </p:cNvPicPr>
          <p:nvPr/>
        </p:nvPicPr>
        <p:blipFill>
          <a:blip r:embed="rId4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20270" y="1880530"/>
            <a:ext cx="48959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617" y="31418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7af0afd5-a409-4a94-84b4-c8a9ab363c77@eurprd06"/>
          <p:cNvPicPr>
            <a:picLocks noChangeAspect="1" noChangeArrowheads="1"/>
          </p:cNvPicPr>
          <p:nvPr/>
        </p:nvPicPr>
        <p:blipFill>
          <a:blip r:embed="rId3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70368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7f6acee-3c3f-45e3-be91-f7c46ce6c94b@eurprd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776531" cy="358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021288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6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83652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4155" y="1700808"/>
            <a:ext cx="3265959" cy="2736303"/>
          </a:xfrm>
        </p:spPr>
        <p:txBody>
          <a:bodyPr/>
          <a:lstStyle/>
          <a:p>
            <a:r>
              <a:rPr lang="en-GB" sz="2000" dirty="0" smtClean="0"/>
              <a:t>This is a poster we have up at the Milton Keynes                                                        site promoting the Teaching Practice resources </a:t>
            </a:r>
          </a:p>
          <a:p>
            <a:endParaRPr lang="en-GB" sz="2000" dirty="0"/>
          </a:p>
          <a:p>
            <a:r>
              <a:rPr lang="en-GB" sz="2000" dirty="0"/>
              <a:t>We have recently produced a photograph album which is going to the other sites and out to the staff inductions</a:t>
            </a:r>
          </a:p>
          <a:p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683568" y="6926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27306"/>
            <a:ext cx="4147308" cy="5843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323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Posters</a:t>
            </a:r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7728"/>
            <a:ext cx="8001000" cy="990600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Staff Inductions</a:t>
            </a:r>
            <a:r>
              <a:rPr lang="en-GB" altLang="en-US" dirty="0">
                <a:latin typeface="Arial" panose="020B0604020202020204" pitchFamily="34" charset="0"/>
              </a:rPr>
              <a:t/>
            </a:r>
            <a:br>
              <a:rPr lang="en-GB" altLang="en-US" dirty="0">
                <a:latin typeface="Arial" panose="020B0604020202020204" pitchFamily="34" charset="0"/>
              </a:rPr>
            </a:b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5541" y="1409046"/>
            <a:ext cx="8001000" cy="4828266"/>
          </a:xfrm>
        </p:spPr>
        <p:txBody>
          <a:bodyPr/>
          <a:lstStyle/>
          <a:p>
            <a:r>
              <a:rPr lang="en-GB" sz="2000" dirty="0" smtClean="0"/>
              <a:t>At staff inductions, we send a representative from the LR team. They take examples of resources, run a PowerPoint that we use on open days and the photograph album of resources 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732" y="2991544"/>
            <a:ext cx="3539904" cy="2654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81" y="2996952"/>
            <a:ext cx="4674762" cy="262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001000" cy="4828266"/>
          </a:xfrm>
        </p:spPr>
        <p:txBody>
          <a:bodyPr/>
          <a:lstStyle/>
          <a:p>
            <a:endParaRPr lang="en-GB" sz="2000" dirty="0" smtClean="0"/>
          </a:p>
          <a:p>
            <a:r>
              <a:rPr lang="en-GB" sz="2000" dirty="0" smtClean="0"/>
              <a:t>On open days we encourage students who hope to be Teachers  to look at the collection and offer them a guided tour</a:t>
            </a:r>
          </a:p>
          <a:p>
            <a:endParaRPr lang="en-GB" sz="2000" dirty="0"/>
          </a:p>
          <a:p>
            <a:r>
              <a:rPr lang="en-GB" sz="2000" dirty="0" smtClean="0"/>
              <a:t>In September when the new starters arrive, we will give a guided tour which takes in the Teaching Resource room, especially if the course they’re on is QTS or Education Studies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2264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01000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Open Days 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ff666f12-b1f8-4966-82ac-373013f30001@eurprd06"/>
          <p:cNvPicPr>
            <a:picLocks noChangeAspect="1" noChangeArrowheads="1"/>
          </p:cNvPicPr>
          <p:nvPr/>
        </p:nvPicPr>
        <p:blipFill>
          <a:blip r:embed="rId3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35" y="3117953"/>
            <a:ext cx="4720101" cy="35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06a2c76-e6a8-4a9d-bed4-8c5a99141056@eurprd06"/>
          <p:cNvPicPr>
            <a:picLocks noChangeAspect="1" noChangeArrowheads="1"/>
          </p:cNvPicPr>
          <p:nvPr/>
        </p:nvPicPr>
        <p:blipFill>
          <a:blip r:embed="rId4" cstate="email"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5040560" cy="378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946188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9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Phonics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54" l="12162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251" y="1794989"/>
            <a:ext cx="2482164" cy="25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9459">
            <a:off x="858539" y="1583670"/>
            <a:ext cx="1907324" cy="238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53" y="4221088"/>
            <a:ext cx="273833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8872">
            <a:off x="6588223" y="1980435"/>
            <a:ext cx="1352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467785"/>
            <a:ext cx="1905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2262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7967">
            <a:off x="6022037" y="3791626"/>
            <a:ext cx="2766398" cy="276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id:image001.jpg@01D28DCB.E037655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10112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86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Big Books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9862">
            <a:off x="5610202" y="1417415"/>
            <a:ext cx="2718840" cy="403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id:image001.jpg@01D28DCB.E037655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723" y="31418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5183">
            <a:off x="609433" y="1243487"/>
            <a:ext cx="3001229" cy="380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305" y="4178463"/>
            <a:ext cx="3532036" cy="2649027"/>
          </a:xfrm>
          <a:prstGeom prst="rect">
            <a:avLst/>
          </a:prstGeom>
        </p:spPr>
      </p:pic>
      <p:sp>
        <p:nvSpPr>
          <p:cNvPr id="5" name="AutoShape 4" descr="data:image/png;base64,iVBORw0KGgoAAAANSUhEUgAAAPcAAAD3CAYAAADBjMJTAAAgAElEQVR4Xuy9aZCl6VUe+Hx337fc9z2zqrq6qrqq926hbklICCFAMiAhJEASFhiLxYANOMIzdoxncBD2zHjCjE1gE0hCQhIDA0LC2lrqbqlXdVf1UntlVeW+31zuvt+J55z3vfdmdavKf+1RdmRXLje/+33ve9bnPOe8DgDM/W7tJxqu5m86wCkACf7sBx8/WIEfrMB/fyvQBJ5sAv9y/g+8TzlU7Kar+Tf//T3GD+74ByvwgxX4fivQAB5zZn6/+m0HeOwHy/SDFfjBCvyPswL04M7s71eb9pEaTTw+/2+8T/6P84g/eJIfrMD/f1Zg+veqj7kcfNs88f4h5b76B17nYx/8gCh7s+mg0WjoZ7MJOA35GxccOI6b/+erEA7HkEilAJcDOA7QdKPZbMJx+Dq+hj+2r+Z11ZbIz/i1MS3BYBD1eh3lctncG9+zKa9v1KqoVCpoNGool0rwer3w+XyoVqut67lc+n6O42pdX98H4O+CIT+q5RxK2TQqlToq1QZcHh+CwRDcbi/ccAMuN/hYLrerdf/2OeRZWmaQL2uiUMwjl8vA7XbD7XEjGAzD4wu21qnZqKNaLaNYKsn9o9mE3++Te3K7eb2GXJOrxOu73S65ls/rgc/rRcDvQSjgRyDgA58qvZ9Fej+PetONWtOFRtOR9+XSe1weuFwuWbNGE/I7NF3wej3weIGeviTisTC2NrZQLtfQdNwolbl+bri9AfmbZqMBp1mXfeW91xt1NOo11Gv8rGJ6vB9TIwNwOQ7K1Soq5Roq1RqqtRpqtQZq9QbqVmYaDdkbeUS7bg7lArImpVIJjUZd90v2zCX377jcqDWasl5+jwtTY8PoioXh97rh87nh8Thwc6/RhNtFseP3gMftgpf74HbB43bLnrtdLrichtw7ZesgX8H5i9ewvrmD9EEefUMTcAei2NovIlfiWqjoWbntNAvyLE0+E1Az/8qeUeybgNfjgcfjkXXkMwyNjKK3fwD5fB7FYgHRSAQutw/FchnhSFSvU6shX8hibW0Na2urSCRTSKZSCIXDIhN8tv7+fsRjMcxfm0d6YxNul1vkn58ul1ue2+Vxy88//A9/6pA+v0G5P/6zH2zypqnc+kAUFn7WVGmbKvi8mKiuww1xIZVKwuP3A3DL9y7H3VobXSwqXlu55ZdyvfbPeMN8rSiCSH1TjAlltlIui+I7RuHbRsAoijUYNDwdhkVvogGvTxWlVsojn99HsVRArdZEwB+BPxARpTJbKxZBr2E32hgqKr4+tdxfpVpBqVQUIfX5/fB4ffB4A2K0eD0axkq5hHwhj2w2g739fdTFoDXg93mRTMQRCqkxsJvJdfV5PKK0ItBeD7yyeS5UajVkCxVU63x3D2pNPjt/58Dl6JpTuBtooi7a6oLbQ6Vvoq+vC12pFFZXN5AvFEUI+Rq32wOX22sEW5VaDDqVuk6lqMnXAZ8X02OD6ElGRSipyFVRbBqBJuq1Omr1usgKFYnXEGWhoeGbiag4oselYgHVKvfYGHnKikOFVOWu1huy136Pg+nxYXTHo7IWXo9L7C9oFNCQ/fG4qMxqGFtfi3zqntUaNDp17B1kceHqTWzuHGB3L4vBsSk0XX7s5Uqo1GkqVEZv/eh0RrJ1Ta4NHV3LEsDr88u9cw0i0SiGR8ZE0fczWbmHQCAgCsr3cNxu1OsNFEtlbG5u4ubCddGrrq4uxOJx2U9R6r5+9HR3Y2VlBYsLC/C5PQgGAnKPXsqZxytrxU/eSblcwa/8+gdvr9z/8Oc+1KQ15YbYBxP1aNpNV8Hl79xUbNEAfVB/IIhYPCUeUTdOrbHZWnktvYzqtXpt+bZl2iGLwt/VqlVZQOt5RbirquBUjmKxaN5DFY0f4rmsB2hFDe3fU1HCgSBKpX0UCvsoFek93PD7I/AFgiIgDj14S+hoWDQSsNfnwovxkzVpoFzhPZXkdVSSQCBMaZb75sPRUBWKBRSKRexnDsSS82f0qLFYDNFwSF8rdw5ZU+t1/PTgPq/cV7PewN7BAXb39xGNdyGR7BZFUuWmx/e0DapLfK8YaFp3fkSjEYl29vez8HgYPTgi9Pb3LSPeqBsBrkmkVK9VxHOnknEM9nUh6PXI99V6XZS4RuWuU6Gt124rNv0r71Gu3ajD4/XK/lbKRdRq3F+VERFSGmXKiuOSSKBaLsHvdWFmbARd8Sh8HhoqLm1dDJB4biq324HH4fO7Wh7dw2AAQJ0GuNbEVvoAl6/fwPr2gRjH8ck51B0v8iUapyYkJm2qMb9VvzuVmzskhk/uvQkv98bjRb3piOz39PQiHkugUCgil8/Js0YidB4B8excq0q9ht3dPcxfv4Hd3V10dXchkYiLAfD7fOIke7t7kN5JY2lhgUIGRrXcY49EfXxWLzy+AGhjSpUKDjI5kYPf/f1fvL1y//JHPiIqp16beqQe1KikiSR1w1rKTSsqO8XN8SAajSHI0MJ4dVosXoE3+EbbCBFcEUb+22zKovC1VgCoCHwvUfpGTcIcbjINAD0AlcEquAgJjQjfy2QKnWGWz+NDOORFKU8Fz4pi1hoO/MEo/L6QRCSdyt0ZlmsYps8in1ZwQeFtoFSuIBiK6HIxKnE1RVBpkIrlovybyeREwUOhkNw7n5VXZEjMZ6JhkPCPXzcBv9eLcDiESCQMDxWLIaA/CL8/JN7XKrc+syp4k2ItITDXwoVSqYpCviBek56clp/37vP5EQpFZJ95/1RW8Uzivemx6bmrYky7u5JIxCKAeHT11pQNUVwqtig31emNH7w3/o2Gkz6URbkr4qGsYtNzyw0ycqtWUK9WEPJ7MDUyjGQsLIpcq1dRqZbQqKtye1yOfNJLc1/4PgxTHaiBqdWb2Egf4OrNZWylM6jCjYnJWTQcLwqVukZANi1Sl6M3fzgDk3vXnzOyZDTJlEDfrw4XYsluDI2Ool6tI3OQkffmvgaCAVFurk+lUhaHdHV+HotLy7Juk5OTSCSTYix7enrQ19ONg4N9LC0swmkwqvTB7fLA7/PL2jUZoXl88lw0SNl8CeFoHNs7uwhHI/id3/qZ2yv3P/qFXzQ5t6aEvFFKq/UulDkjvUZRNXfUlFvsqWwQLVo8kYDbSy/uwOVmPtIwOXs7H5clNUpCU2S/llxKBF9zZjEmLpcsGHNthrkMGWvViiioKiRf21ZOSUGNouv7aO7PRQv6vCgwPC/ui/VrNr0IBKOyiHyVGKZWeN7O57mprcUQ7900HtCFSqUqIWU4pDkThYUCmS8UcJChMaFQ11HI5xGPxyUPo+Bw4/l6zblNnuxxS5ip4bYar0qtIjmuPxBGMBiRn0kY5zIhLUNbKrfTAP9zuNqOG5UKDUwFcOq6lxLduEWx/f4gGhQWhtbitdUzitc2oTkVJhwKSrqgRkj3yRr8w9/bUNsaXLvXDCcZhbglxeL1ua+8D8flUccgl3ShXC2jUa8gGvJjcmQYUdnzCkpFRj3EZNRdSJzm1miQe0YFZwrGZ6hUq9g7yGN+cRW7mTIcjx8j45Nwe/wolmuoN/hH6ghgcAar2TaKkbsx+AtlDo7m1RKliXz6BG/yB0OoNYBsNotSqYxQMIAUfx4IoFqhfFawsbmJ1bVV5HN5xOIxee3c7KzIwNDgoCj+8uKCRJOREJ2MA6+H2FJAPDXXqeY4gt/kCkUMDg5jL5NFOBLHxtY2orEYfus33nd75f7kx3+p2QJCOkJzegOVVxOmarKsVq5hFtt4NYWbVAmYj0SZSzBUl5z1sNJYO98Kf5gL0jPUavIrgiMMS5LJJPr6+sTbUAGo0BfOv47MwYEoEEEa63Hbim6VssMbG7fLEDUY9CBzsI1qhV6VOaAbgZBVcN6nSTs6Uox2Hm5Fm7lrQ/JQeu5ytSa5rU046QmzuRw2Ntexv38gIXksGpWcSnMoNW5UJAqQgky876YKkJu5piovoxsqt8vlRSgUVqNJ7yUCR8XWtIRem//xZwyZGTFIOMv9MtvncjwCAFJ46HUVPFXPTWMtkRHDT6OE+h6ORnImerUpmfyNSWU0YmpHfqJ0jKfFeBETcEuoTyMhaZAJySUflft3sLe3i3qtjIG+LkyNDgtQRryiUMhJ/q8ApBpP8f7G4yr4y3y9IikMQ/KltW0EQgkMM8d2u1GtMN3g31MmbBzZkUOb3FuuZa5r8RiaSwFf3V4BvsQwKiYKFwE1A/Rq/k2lLst9LNFTOw4GB4cwPj4mMrCb3sb46Kjc/6XzF1HM5yUFo7wH/JRxgocM+/3yt8VSFZlCXt6P2M70zCy2d9JiGPcyGcnpf/0fv/f2yv0bn/hlVW4CasaTchk7ATXruayw2KidIIeKoLWtDvYPMiL0s0ePSs7HnLYT8LoVmexUcobdVHQ+KBV8eGgYU5NT8vfBYECU+vnnnsP62orZVM3Dba7e9rxWuV0mo9YN8fv9gsBm9rfRqBUlf3ZcQQSCIRMuG8suSmQSuQ7BtvcuuWe9jmwuj92DDLp7upGIxTTMbjYl/1rfWJdwnELDdejvGzBelwKtOWl7vY3hNEIsim6Um57f4/EjHI6adIRKY72JKgd1hLkrlZsemV6B19f0hXkjBYTKHVKPIF6aqYAqtvXOVCSCV21wpB202IhCZEWCRL3HlnKLvht8gtFNrSZ7yDWX6wpeYJDyFvjqIJvNiXcmsn9kdhIhrxu76bSAU9VyWbxyG9Y2RkUARBokGr8qNja3RBL9oSjKNaCrZ0iUpFyj8VIUWlMnE1/JP7yWxGxt4ySRF9eN0ZRXwLlQOIpkqgcuKl1HDuKjIvp8ss68f0aWq6srgrf0DQ5jcmoSoWAEq2tr6EolEY+GcPnSRUHAvW6CvQGJVJl3W2CZ4XexUkO+WEY0nkQmm4fj1ujh6LFjSKfTKFeqOMhmxPl98ld+7PbK/U9+5VcF6RLlZvjVULRcPLcCve0Q3QJZ1gI2mQuZMNvgZJlcFvv7GQyPDKNaayAYCkoOISCBifW1fKCCZwXEIFaK1jZVcDxuD7q7enDs2DEJ+4mAUz7OnX0Zi4s35bW0ivQkNo04jJwTUVVF1311BEH3eoC99JrJ6Rrwell+0hJZ54aL1zZhuXrJdkrBtdrPZpDNFxCNxRGJRCUfbNZrKBTyWNsgSq1YAcOtoaFhY0AU/NJ81+axKrTW++vaUJIUBOPfR8JE+Jljq3fXKMNERQKoGTBNcnBIac2GvQw1dZ008pI1FoRc74GeUHNuzV015zTlTeOhxetq+eMQoCnrLZiNPgL3jUaTUQr3XHEcem17f23AtZAvShgbi4ZwZGYSkaAfm5tr2EqnUSxV0KhRBtUAadRI2dS1ErCqWsN2eg97+xlEE0kMDo8hGI6Dt89SXVPAUXPPcn+mgmNcgqnp6D4IDkKP7IZLUh+X7Gs4EqM1BeAVj0pBosfl/TB6pDITBd/ZTaO3rw/j4xNIdXdjY2ND0jWCZzeuXcHK4pLIP6smfq9PADVGtz7iIQAyuRzyhZJWETxe9PQMYGd3V9Jbt8eFk6dOYGtzG5lcQSKa/v5u/NJH33175f7tX/018dydgtuZUynK3Q5jRBiY1xoQzv6d/ZfKvbe3h9HRUXnA3b09yTNGR0ZkQXi5vYN9bG5uC1pKwIXhN3NSrVvqwoplZHjncovXOn78hOQuFDKi4Jcuvo4LF16XDWMNlQJrFVxDRs3dLcgkiiAgHxAIUIkb2N7eBBpVVSBfEAEpkakCad5rEHnJOBTgs+Eh14ThYLlSh4sWHA6ioRCcek3yq7WtTWTzuRZgODQwqLVKc3PqeVhKauMO7bzW4BmmzERLzzX0EvU24a4FL1UQTTWCz+j2Ynh4FPfcc0YMYiGfw/b2Fq5cvYpMNqPG2Cg378HuL4E0Dc01XdBKh37aPdHIpe2+aPDajAa9Z8pOtVZBIh6H38doS9M79fAmhHe0lFPKF8TYHj82J55tc30Nq4x4iiVxDHJvrERIfc3U4wFUanXBTYiKZ3J5UeSjx46jp6df/o7fa5aoSFkrsegUEBqvdsAkGAD3nn/jDwYRjkTg87OyweI6Ux8CeSxHOS3Q9GB/G/Pz8whGo5iZncPg0KikYkTKBwf6sbRwHfNXrqJZqwl+wZ+zhEqZp3IT4CsUS8IhkEcVwNQnBiaZ6kYucwCP2w+3z4W77j6Gvd0sNja2UK2UMTzSjZ//yI/cXrl/5x//uii3zZskYOkAUFrgV4eCi3x2hCidxoHKvbOzg7GxMWxvb2MnnW4rN8NA3WkJp9bW1sW78b1jsSiGBgckjKMgEEzzef2idHxwny+I2bk5jIwMSyhDJV9ZXsRzzz0rwkjPREvaLmWplyL6qCCbhtz0awRlSBShEp5//VX4AkSRw/LeqoBKiqAJ01xIS1TMc1LJhNRga1LyKiJfKmErvY+N9C5GRkYR8HqRzWSwsrGGgnk2KshA/4B4U+ZYNGpSH7Y1ZvNva607oiHuBVUoFokgFAy1lFtBS6172uqdfO3xYmpqFvc/8JC8F6OI69ev4/yFCxKuC1nFKDcXVjgNQl7RlIghpkWLed+8hkYKauw0MjL/dsDMFgSlceD9JJIJySFrlGBjkLg3DKX5mhxzTo8Hx48dRVcqgZ2tDQGgMpkD8cgktqjbp6xphCFr1oQQQ4gYZ/NFUcrJySn09Q2KcjC0VaKMo9pi8BPFhcQFGXBQIyOLEXDtmKoQxe7vH0StXsPqxo4oNXPiADkTxElqVeRyWWysb6BYraCnrxej4+Pyt4xEpyYnsLS0hIuvv45mvS7VD0Z0NIRcD6ZovGdyGArFstwnZZOGRXEI7iHLpgkUc1kBfVmFOX7iLuzv57CwsGiQ90F84Gceu71y/9NP/mZTw1q1up1Kfsijy0K1PXgnGcVEOfKmVrlHRkYkR6ByBwN+TI6PixW2ym2DO9YAGdYwt+KD04szlNGw3AufNyAopONQSV3o6+vH1NSUlh78PmQzB3ju+WdFcFluKQm6amvgiifZ+rv8K98z7HdEmXfSOzh//nXEE1H4/RotuA0jTwWaSCnEoPT2pDA7PY0j09MimAeZPezuH+DKzSU8+71ziMQSmJgYR+ZgH+vr6yiUikZAm+jt6UUoGBRlEU9gKgYKrimwJQJsmV4SKusnxZKemwqudU9T9hPF7sA0+DuvDzMzR3DffQ+Ih2AI9/rrr+P8+fNGqduht94Dw/CahM5UOgKXYlDEwCrr643KbYBLG94aD09AiddkPTiZjIthJfHFVjCUT9EQo8ro68jstJTcNje3hLyRyWalLGbLhEqG0dKbZPpNeroK0nv7otgEmmZn59Dd3SOlOnl9C4XvhA5shKH8DU2MVC6ocNxjetLh4RHEYpQ9twDD+XIZ6fSulGCVwFSQKIiRJ0koqd5e4Uvw+UZHx5DP5iRlrFerss8sw9Kg20iSLMISwc6mgmQ0CFIhMki8hhsazdLZlAp5JJI9aDSrmJqeQLFYw/y1m4J5HDk2hvf/xCO3V+5/9mu/xYBArJhFQa2y2n+twIlCWxS9w3tbQa03G6LQ/JyanhYPzq+ZZ0xPTgqTS4wHryJ5jparKiwdrK+hSPZXsyEhem9vjyDlXpYF3G4BNpiDc+GjsQSmpqalHhwO+oU19vLLL8t7VUh8MQrO+2d5qVO5VV3Vq4sB8VHBt3Hx0nlEIyFRcK+pHys6bKoATAd8HvQkk5ibmsLE6IiE+PuZDNa29/DiK+exsr4hqCY9ngVXbDjfneqSWrfUL1tRj3oRrTWrcrdycVNLp9By3SLhMGJRZda1lFtYXm2vynXi88zMHMW9994vaO7+3i7OnTuHq1evilBbr91636ZWKoi1MPqhglqQzFI7Zf06OAT2953yIWU08dpUGI9EOULPFIdhPCnBxlxO1ocerqc7hZ3tLaysriKXLyj7jYZOiCvEXqzBa0rJMZcvijEljTYUiWFu9ggSiaTk37J+HawKhQY0LG/RkloELIKQjigYqwh0KFRsvr+kWuUKDg4yqHNtGnUJmze3N7G9syN72NvXK5RRi6JTmK5euoRioSAeOkAKsNsj6LrXRwNbQK6g6YOXyLjHC4/Xb8qDHonkNCXQveTf0dExikoZ5R4aGpQUcH7+puzjmXuP4Ufeec/tlft3f/23OwLsdv5nN65d5jA5ivHe1qvTJiorSQsJfJDl5WXMzMxIrY+sHFqvmSmr3JoDadTF/xkEs9kUL88FJCrOh+3v7xOhphXkohDtDQVZEiLvOCChf19vt7C/eK3zF85jfX1Na6SlkoaShkLa8h6KFoiAifWWkoZbEPj5+aviIRmGtQTYXIPC4CVn3e9HbyqFybFRDPX3iyDu5wq4emMJz790DsFoBENDQ9hYX0eRjDiDtnd3dbXICZ3GU5lllsdsPLetLZt1ItpMdJWpi4bJtrxomGomLqeQ0JMcO3ZCcm4qe3pnGy+99BKuX5830ZlllBmvbYA0hs9UbHpvXl88t8E/2vm35RFoOGt1ScqCJXIPmuIBeY8EGL1edyvn5Vqz5ksDMDI8hKGBfuztpbGyuoJsNi8KpN6XZAuNJOih6DCoFPTUBGqZbyfiKUzPziESiYtXV8U+/CFe3DIiJRrXV1Cx6C35mUykBABjzZgGgxjEzg6d066E35RDRqI3bt4UwGt6ZhoTU9NCXEl2peB3e3H92jz29/YkWgkwXXSYTio24vWHhFa8uromebrk8RKF0rAE5D00ctDqjJYQHeGiC6W3XkdPd5/wFbq7U6hUGpifX5C08qFHTuPxHzpye+X+vd/4HXnqNpjTSVhoL5j9vebaGiZJuMGGE4M2cgEp0AuLC5g7Mifh1tb2ljw0w1lLfuFfKhdapVfzKdYZIaSA9c0NKSPx52T8kKJHTjatIRU8GmXoROpnEDOzM7j7+HHj9aq4dOkSXn3lFVFwGhoFVhRM05BWQ0phylPBTcmLyr60vIiV5WXxkLScwrAzgCtdF4N6r9uFgM+PrmQc48PDSMSiKBbLSB9kce3GApZWV9DV0yO5JvnEtPx8P9bCiXrTm7U+DDOqM0Tv9OQSlguirrkb6+UMZ22dmwZHSlQdTTTRRAIPPPgITpw8I2u6sbGO7z71NK5du9oiB2mNW8kf2izSQK1KBTWEEckDFUjrDMktVdYUHkz648g6W4otUx3eXzgcloiNMsE8OZfLS4TV19OL4aFB5DL7WFtfk3IiQ3cl1Gh5Sz/JKOPPG8Lyy+UKQr8kIj05OS1hM8k4neWpjoDIVAY68m5GcaLURL2Z3g1gYnxclJz7xPo0nRGxIO4BAbv07q64/Z7uHgmT9w72MDgwJFWAa1evIr29I5Ehr0kMh/JIZ8X1pB4MDA4j1ZXEa6+9LtdNdXXZwqp4Z2JF9OySrUpzkaaeQWEz6n0M9g/B5aYehIR5uLi4LuS+t/3w/Xjo3unbK/fv/+Y/va1ydyK4spsMEw0zSI2C5WZpyYPW/+bNm5iZm5Uw+ebSIoI+H47fdUwQT6FzGnBEgDyTe9YEVFJB4IYScScgx7oec2taLua9tHAkY/T09ktO7hbOdhxH5uYQDiltc2d7G9978UUBvFhzZ8hoWV/K41ayvlY26NoVyKCxuXnzBtLpLfGS2sChv7edTIq4Owh6fUjGY+jr6YLfSxZUGbusAmxvo0rudYNEhLKwzPg3FBDpWurgrls8qlO5raG1P6NyszOO3rArmZQoiJGKLddY7rvw0Wn1ozGcOnUGs3NHBKleWFjAK+dewW56R0teHdxv5p+i3AxHSxVh3InhM8y5VplSrLgSktqVhKaQZyiEvD9+EHS0gCiVm/vGRSUivLy8gmg0irnZGVRLRWxvbSInSLGG80TwlUyjXVjMR+mlD7JZ5PMFuYGhoVGMjY2Lt9M8vF3FOCSnFoszqK+tvticdnBoBF3dvWIo+T4HmQwWV5ZFoelNaXB49f7BUYxPTAjDrpjLoasrifmrV7F486ask6Df9NJul/LJvX4Bybju9VoTc3Ozwto8+/JZMWyDQ8NGaVkSIwuvJpEODSOvIaE6HVo0IuxGys3w0IhwM4gT5bIlbG7tMnDF297xIB65f+oOyv1P/plmv9bsCaPPsNNkyxTUUAvZWTNU/yO6Lb9UQI55wvz16+K5GWaziE+08O5jx9RzG7clPGXzHw0Gwy/hB5uuHlvi2trelkUcGOhXqia7Ywy9ldaUFpweLBKJYWZ6Br0M0z1uFPMFPPvccwLSUPgEmDIor6DMrVKZCojGmI6EpTcXbmB/fx/JZExCcdsJZ7vHaKBYtmMtNxWPCdDFTSFmUKpUkSvQE2RFWUitpOARhaVy64dtRjEheUfYqDhEu4mHgi8dU34fYpGYtnTS6EjjhBopoXUSqHNcwl0+ec8ZTE/PyXWuXbsmIA+fxxayFLizlFMl5JRLpIAqkKYccMv2a6PjUus37bxm96UsQ+HU1lUqtzapMNLi17z/DAkp1ap4Xb7vXnpHaJflmipxo1Fl8V3BPaLpDXpOhsQ5iSbo0cbHJkS5eW3+DeMohu3Wc7fFV7+ig+AH5YU8C+bToXAEfb39Qh91e73I7O9jnXyEYkEM1d5BBrlCAQODQ5iaPSIKu793gGQ0ivX1ZVy+cAH1ak1ZlKGQMbAKkDL/jkUTQjChw2BYPT0xJZjAuXNnJY8nyEyDL9UfcsZJ9AmF5GckGQllu9FEOBIWg0jRGxufRDQcxsHBAXLZnNT0ea93nziG9//4vXdQ7t/+3Vad23oNAb5EyCw6booIxku3dL7jCyuUvGGCN3NHj0hYwxyYinT3kaNKUjXlDRFgC6yZsFyR2zaaqzXSdp2VYZV8trjVjnhuoouk5RGAYz9sfx/BOJ8woy5cvIzdnR0RLl5bcmnmkkbBWQJq65ZpG6zVsLW1JWGrx6OAHD/aQs/NYe05hN5UFyKhsBgm8oCJ5mbyeWzv7sqmMfKgQLKdrzMkt6Ul60ktttFCy93FWGkAACAASURBVI2CU3HYn0zwkM8pym3CZUGyha+t90ihomA++NDD0l9MgTr/2mt45ZVXpJrQ+R5KVtGmEK6NDQOtcss1jT0/XAbrKIkBQkKRhhjm+z4t9XC/paxoaLRaPtPwnYBauVIRwWaYLd2IDfXaVEgCZ4VSWbwpFZuh7tTElHRg2ZkD7VzpsCHU+2zPFtD3ZxqkYXgoGhNPyWdn6ri3fyCKRkZhsVJEJB5FT98Akt29yOdLSMXjyO7v4dVzZ1Es5mQ9+HxkDPr8pBIbI+x4EIumJIJkIwjXknnx2MiYMMlk/UtlDAwMtFpmKQtcAwJ05XJVyrGketOQU4YJRru8bgwOjCAajmBjY1PKmuVKSeT3xImTeP+Pn7qzclullr00YbMScrWerSHP4ZbQNoLRhjL4MtYCr1y5gqNHjyK9t4u1jXWJBO4+dhcc47k7w3JKgs0BJUwUS95WcO1B1lqzgA5SvjD0S1FU06zvZgcPlZZC5kc0GjY8ZLdQA2n1yJ3me7s8LhEkoV8a66+C0VnLdbC7m9ZuJtPLLkCT8N/ZWBESLIBWlcAHN0WIGdWaCCdpuPlSUZo4GGnQc1P4iZZbr2e9uBo6fXeBIYQWqiEvczV6RAvwyV3awQRSLmyz/KjgQ8PDuP/Bh6TRgJEDqwivvfaqqcPqtbm+XGeuhzV4Nl0QRaRfNIrCO1Oiiv0gSmW+l5RB2zkF9KTnltTJNI1I3q6cBfIZqNh8JglbBU/QVE7R8boIPqsPXL9SqSIAFMueBL7YO92KHi1b0NSxO+nRjAiVl0BlAbq6ekSp6IXpYRlJrq6uai6fz2KNwywqFQyPjQoKzrXl3zBLYC/D/m5aojfFVRsSOrMmzutLbZteOEBZ6BZeBj0sZSEcVvo0gcVzr7wiskGllV54WxIGJH+njBBbElCvTvCsW5Xb40HQH0Q4HBEMiuvM+jjl8Z4zZ/CT7zl+e+X+n37vX0idW0M1i5Ybihf5wCYUV1TXcHs7wsZOwyBAWb2Oq1evYGZ2VvqZqdwU/pN3Ubm1ZtvKMTtCUKE+2sZ/E6KLF++Y8mLDUAFGLJvNIMe00ESLLSlAp7cQ0NHuI8UDStJVxnKZNk0Ykuct3WAdkoxs9kAEkkaFXpIeinV78oW5IUL8EMWual9yvYYyWwFzOSnvMAdjXsbSng2plcWpa9nCLG5ZU+4FBYL/EkRUQ9T2Sq3pMULVbYNfA4ODOH36DPr6BwSEevnsOcFAqLw2KrIUU2Wi0csqv1nTBVNDFwU35qeD2WW9uDVQZMCxJVdyUIsHOOzE8yMSDknqQgPEvJnyICAjufkSOTSEX2+bVqjQBFP5OypL/8CAVkdYzjI1fbl3MQYaVih/3hhlsKlGDSg9IsP4ZDIl35M0c+HyRUlPiOxvbG8hnkyg2mggGksKxbSrKyXVksvnL2Jvb1/r845GaXRa3APx/ARWPaSNsurCED2Crq5ukadMht2LdUlLRodHJKV4/cJ5SV3I0SCmpLMTVNd4PTb7JBIpaZahcSLyLgbeYByJRELwIxma0SAJy417Tp/GT/zoXbdX7n/1z/9VkyOVrHIzyWe8b9lanLakZQlLNKeMaQ+ylhoUIFNB5bSOKq5evYbZI3PYTu+IctOqHz96VJo47GQVvXlGBprPE9ntHNkjnWJUbllA06BgIgsFfRTJJe9WCRekqrZDaEKKwghiLZP5KA0HaYtFtYBkswl5o6PVs+0dtR1GSE6NungcxpDEDuiZpBEgFhWvWiyXUC0zNOW9Kj2CDoUWdmd3D7t7GeGF9wjwxvomV8EYSjEuQgw3wxYM15zdYAx3K1VR7Fs/BC9olcMU77OsPr8/IJaez0wqJtMCyzgT4agpr9yuL8NMC4J1ht+Shhgbr0pv2WmqTPp9U9pZbdlR6uImqpIuPCkPKQDIP+CEGubfEpabxg9VbiXQ0DASVad37JI0xqsdiK1xWu0UzUZ7NvqhUaISE2Slp2akpIruw40bNwRYPMjR2WxIREaK6djEBEbHp1gfEw75jevzWF9dFdDXxz4DU4ng+tCAUTd4XXpYgmdqbF3CwWDaQI9Nz817o6EgK5F7ePHyJZGP4eFh4XfQiFnlZgRgFZmYh5Qz2WwjTUga9VC5iQuQfceox+Pz4sEH78c7H78DWv6v/8W/FuW2XrtcquL5F19A78Agenr6EAkGFeGVxnwTnotHNb3atoxmcmhuEuc/Tc1MS461sLIs9MG7jhyFx7Tr2aqkPIwB81rKbby23XBpImkNY2j3hbcU0YR+luBCodb8X5sZCHSQFNPT24tapSqbtLW1KQMEmCvSoNicUMNv24po+doaaZAt5CPnNx6XT/4t81ipzxrkVgycAZ1o6bd20ljfSst4pUQ0KqG8P6CDEzT0VhXqBNCs4tlGD3pV/b1qWvteTQnM9rCrqdT+CsN0kvFXxgja63YqNi9JY6V5ss3d22usjbwd378hwmloHkjii5QZlYTBfadCJ+IRWTMixZQLIuh8fzoPUkzF6JiWX2uESCyhsij5p91aKgOvOiiw9r20i5CRHMukbBVOSbQgfeSVCq5euyoKl95NS3NHRaaqaGvyzJFjGB6ZkNybFF06LY43IpefnpmID+vULGOyckPZGZ+YlLp8u9fAQSyeEM9LJ8Bn5z0NDg6gu4vDGA6wuLgkUV1//4C2cxbbLbm8b64J5bTZ0LUWopOJChiZsOuQaR4nwPC1gaAXjz56Px59cOL2nvsP/uUftDw3hahWbeDrTzyBinB03Rgc7EdPV7eUmAjqMBfXOVuGMyzKaT03J5FUBaHl1Al68es3b4h3PnbkCLzsDKIA2vquYV+1UgIhLVgkV625lMs6hErUwZI2DHuM31pQSWa9iVfTbjDWQmnB2ZV1190nBD1lqezll7+HXJ4oLgcZWq90eNiiSbTk+eilOPonlUgIYloqFmXDdJikHc+kIwWs1y9WKljb3Ba0nh4slUghHo+16vp26WwUYyMgKgvXjqGdsLRaffa6drZEpc9sgD6DGSgbjwZOGYf2tdZjdyq59RIMO+3r7Fpb/EVgtZZSqeFov4YgYkGQdsslsOOw6G0CPg7faCDPXJvNJImYRBX0zvl8UXNvfko6xnt1wyc90+oRNe9XskyLV2Hfn0CrAexUHkyJ1aSWxBtIvSXewpJsqVwSZRWomPRPnx9Hj5+CPxgWLjgpo3w7ygfvwx8ISS84OfJ8lpWVJVHcI3NHRWHpiTUickm5i8AZqdR2ECTlP5VMSv8E6/l8Jhoevq9tBRaMSPj2rMEzhdS1tdGPTO1xgO7eXuzu7qPeoMGro38giZ/+mbcjGfXdXrn/8H/5Qy5tC8whEsg473svv4rNbbbeKcmA0yIIOHQlEgJ0eGVBaRdI0lDvxq2waPn4xLj8HYv99JiT46MIhwKCLEvjRBs9ankuHczIBnyz6bYl8ZYBiIfCR1OvtnVrW9bShgplownu4njQ09uHxx97u4RW5H8/++wzwkrjfdowyQq1BdikQCCDFJrgjDOW5RiGaw5shgCSMy3vQdKLCVvJyCoVsbS2Lmsy2N+PCKelSsnKtk5qdGCjJl5P6sblsoaYHiqpjapslqv55SFyidTP9XmJlo+NTgivnUK1u7OtWIYJx8WAG6NJAgdDPElvBFNo92d3GtRDYFunoWWFoFgw7DR2enHeHYU4KbmkJsYNFPJZ5LIZxGIRdHd3ieJmDtjiaBTccMJ1kIMOoFBgr/1hUx4CvPwd2yYFYZa11DZWAetMVxsVMZ3ebuXANPjsMBQCXIPssQBO3PuAgGNryyuocboPZ7SRweb1IR7vkvuzJdhV1sFLJRyZnZNrsg4tmE0TiERjAoKxwkLyCr0tgUB6bjIDWc7l6xhZkEFIQyaIuplgyyiT6YSSrBQ8tvgFqV1sjFld3UI2VwazutP3zuHhR44hGvLcWbm5OkIucThYL46P//LHpU/2uedfxHe++wyuXLkqaDNDMI7U5YMwVCEpIez3iqeUGrYIag2Xr10RsgHzKZZisuk0qoUSfF437n/oQaR6e1CzaJZteTQ5O4WvTkqkzQtN2GxbMDsBHUH2NRo145zMN0YwVNFs4qhDHplb0fqSS0yFYNMIiSuVio7e1YjE9h4biqX8o0wxHfFj5sMZQacH3z/ISlMADZcOfYTkmBzmQIUm19qy7GSMcSAoJA8hYxgFt4rNDWaep5ReNXhtoosKlCpz24tqvuvD0PCYCAPvZWV5STjuTBHkucz70ONI+EcWnkHi7bQ76XAUIKmt6J1e3aZDBmQRPjW9IhWbmAY9HUs3lCnuoePoRFiSaMj8SyYSgjTzng4yWUHGTXZvuqIs56Ct2O36vHISmJOS200iU1eqS0qeqytLWF9fNbPaXKJQRJx5bwLKSsnQY9BqR5Tskbf9sEQRW2vrQqyhIunEGxfiyW4BJDmXgIaDHYg06DOkn2YyAtDpWDKyx6JSw+fIYhoAKub4+LhgLVRuvoe2N3uVW+5SVhxTSQUwXZImcF9FsYXxFpC8nY6TnJEbN1axtLgmI7WGR7vw9h9+BMN9gf8W5YZMlOSGByNh/MLHfx6+IDmwHDFcw/UbS/jmN7+Bl186JzxZ3iw3c3BgELMz07LYEhpLR08NV25cwcjwOFwNBxcuvIbi3j5quYJ4humjsxidmUKtRZzpQM9tE4UZJ0tUlJ+t/NpYbetd34A02R8YEoYlOKijNCW7JoUjiNGxcRw7epcoBJX70uXz4oVaqYDN8VwadguwKCAioxwCO2ZogtstANHNm4tYWFqWZgR6LtZOaRDFO7rd8rN8nqSMknzN1tX+3j7w8pLTm1nn3FQ+r5YLdYa83nu7iUIzAZ23Jh7OpVNOOH2EQkmiBv9iZ2dLetYJIEroLzVlvY6STvyi3BQ8WyPWKEXTJ7vunUy1zq/5JlwzjpVifktjz0+dM64GkUrOnJsNLESwba8AKxlUbOavRIDbffe2zGYjlXY7CKfNEgjr7h3AqdOn0dM7IO215156ATfmL6NeZT+Brif7nqngktvLTEBOTaVyNwQhD0XjePd734fV1XVsrW9IqsUIlkQUGj/WrCs1YHB4CKVCTuadcY1JRGFYncnmNF1qNIQ41NXdg5WVVanNW/ptKBpBentbqL3WI1PeiHGUKzWJPrgvNDrUN+bfAT+n8rolFeAMANKHu3q6cPnKdZTLmsJMTA/jkbecxuRQ8M7KLeizyWX8oSB+8Zd+EYFQoJU7yqBBB8hlizh77lX87Ze+hKe/8wyS8QRO3X1SrBHz6bpMKa1ifmEeA/1D8Ll8uHb9Kga6ulHYO5Dwtm+oH76w9mgrUaadr1siTKvuLcMMdJC91hltycN4aFMaejMlV+acLXV1vo/2UvOaBAzvOXVa5mORDnnulXPST6wz0tvItQi+zogV/oQQaQwRht6zWK5g/sYNGfdDaizZdnw9QSVOIeUzEtSj4RADGvBLGa2nuwuxcEQEgrm/TOfg/HMzWVQwg5Zy2/ZMLSHZ3Nqi1jJ7jUZrdEKGNezu74rnZmhqO81MWULuR0uFNMqsMhjQzAzGFMW+BWDrDM3t17we2zdJOCFYxmcUg2B4EZqq69gn5r5sfmFftOw5a+RVHQ5h+5h1n9vKrZdpCpfa6/fJ5M+jx+7G3JG7kC+UcfXKBVy6+CoK2Qw43pjvxbIS/465LpuQhF5rLsmDKGT+Hfcj1Y1/8IEP4dLFK9je2BRFJQVauszqdcSjCRnTNDw0hFz2AMuLN8U4MWqVmWh7WrZiRMT544zEOKiBHWoEMbmXsURC8B2+RoypgJd+BPwhAWJZyRFJ5tilUAjxWFLWkeAd19Hr90rKmEx0Y319WzAeYaedPIojR6dwZDJ0e+X+t//rv1XM1nhFzkr+2Cc+hiAVUJTH0itUoZgera5v4J//8/8ZKytreODMfRJC0lrXC3nUG1UsLN8UIkDA7cf1heuYGh+H1wwV0GF+ZtOMVloSh91MaQdt5aK0bDb7MgykjsZ7M/zIXEmNkP1Qv6F/o0ZEx0mp0mhIRZLA8btPYHR0XHp2X3rpe9jc3DClMvXSIrAkZkg+pEQZqakLa80lzLQbi4tCt9Wpr7rpFFR2EPFf9v/yOlRqYc81GggHA+jp6hJhUeaTdrfZz06grTN018EAFsRjnRvC1OMM9bExDi7ow+bWFtY31nCwv2tKLa1WPLkfvp8y+xQD0Bzb4gucLPpm02A7wTTdQ4aovE8O55fBguKF28QmrrlGMVkRYHpsrg2VQJ2GUegWINjeQD6zgFvBMPqHh3Hm3vtk9vvS0iLOvvQytjZXZJKO8P9NRUHLqsDS0qqwxaS8au6nU7m7+wfwoY98FN978SVsrm+0HAc9Oj1oNBKV+W5sVd6joVxalH4D7h+NPxXZAp1C3hGOuFZOuM9U7mgihfT2lsgJ15sGQHq1gxGUqhUZISYKK8aO1Gftr5DvHSCWiEsHZCgcl+EQTFdZoTt21wxm5iZxbDL236Lc6rklh/O48ZGPfgSJVNywppQmassrZNjsZXL4o//7T/DUk0/hoXsfhD9IogJQyWXRrFexuHITsVgSIW8QV+av4cjMtJlsYqanWo45I0Wz8C0Fl/D3cKjemWe3c2gVoLYgqRK3c0czkbPDgIhSG+ZdC8SS8gNxhF4pl5Hosrh0U2vhFZZ4FOCw7Y9iaEz5qaXcbIxYXRVrzto3Q0+dcKJcewobhUJydWFPsVG/LuN32CFFoMV6w1b60DERxyq23r9e1040YT7IFIHAGMkUnMIyMjwqLCxy5PP5rLyXlLoYmsrUDzPOSg4GIDe6bShap750gJgtT93BM2hnQBpPKY1Uy4qtOr6JzFgiovcOBOkEOJ/ezG4zc9YPVz9shOaIt47Fkzh1+j5MTc/JyK7vvfgczr92Fo1aWXkDcrySQcqNxHK9l5c7lNtEeJywI8w8NDE4Moqf+8hH8d2nv4vNjQ1tkpBR2mEEwxEEgkHpT5iZmsLGxhqWlxbRKyxDn5S8SMrRFKchnpjGVUlCCnZyT7u6NQ/n/nEACTkINBz8l9EeS2Nraxs6AdfME6QBsOW9aLzbGGKv4AdsQoolgvjxn3wUPb1xhN2u2yv3v/vf/nc5TohD0SXXcwE/9ws/h+7eLrNULThDLDwr0/uZHP7Tn3wKX//qN/HWhx5BVDqoXMjucqpoBQsri4hFoogGo7h46SKOHT1qwmslxGQzWZlmKoivGQZop25Iy1yLKdf2AFbBLYCmmm1mKXTgquJ8JIRvz2VVI2CyQMljO2Zxy2xzl+R9bNMkAEM+uZzXJXOz2mUi+972Xiy4Rtqk4hCVVq2TgBEBEzYEsDwnJtI2PZgwmEZgdHio9bydqLkGN20jp9+rVxPQUUYimRnujrKaWB+emZmTHmCy0tY3Vs0hDgqOCSf/UK1ap5HanNt6br6LnhHXrnEfUuZbwyPLEbOwhqHz2MiDyLUot3ROeZWhRm65iUAOzWgzbDue6DE+NYf7HnhQ/u7ixQt44blnsbW+iszejlZewnEduNCaLW/6FRp1LC4vI5fJyZ1wvzW10qYThuXjk1P44Id+Hk8++ZT03kvaxQMBAkEZBhJg22WpjLHREcl7V5eXRWYZpRIf4TPJvjabCPL0GmGxaTmPzoAgW3dvP5YWF2WfTpw4IWvAEhr/jo0xZBGura6bqFJLYDQKNg+PxmPo7U3K3l6+NI9KpYme/hR+9MceRDDiQcJ/B7T8//g3/15l1lhdetIPfvgD6B8caHtsDWRFmUhd4QTGP/3U5/Clv/0KHn/4Lejq7ZY67tbykhBWFteWEAoEkQjHcOHiBRy964iOwJFD/ur41re/LSDcxNQkkomYlJcsGq6133ZY3lJi84XM27DCZTZVyyPqPVR42yed8Nws9S3t6aXaOW7fp60wfF8ZRi/dRIdrv/Y+rKFolWqUXSKf3DyZBsMWQc7cbugMcXpXPi9rpxwMEBF2mx4CMCCdUocHUFpF6vTiCk2071X6nc3suAZP3JAXmDnmLPVIQ41OjG0BkrcorS070WZ0Amqdyt2p1G0jaV+vuIb8vKXYmv60UyEd3s91kFKQz5Jy9HwzRjqSk8o8dj2uh51SJ0+exuDohBydc+7si1hdvolmoypkIqLyBAN1pn0HICjQiHLmFxcXzLAMppJmvxvarUXlnjlyFO//qQ9I9Lm5tq7TYwVH8QqVlAw0ovDMgTkG7GB/X9BvGn47nIJTXAiyCQjqdguDTAZVRGPCIx8YGsFzzzwr0WBvb68AqXrITBOlahXdXb3ike3ZalwbGgXpC3eAgcFeTE0PYnFhA6++ehnVGnnsHrz7PY8i3hXEUPIOaPn/9Yd/pGIjs6U0TH7fT78PI2MjShwwM58JwYtCwJGWxs987i/xxS/+NR5/9IfQ19+PWCSE5flrcJo1LK0vCxLYHe/C+Yuv4cixY2qdSJqvVvGNJ76FrfQuRRKpaASTE+MY6O+XsUB+tnQyzLJD8809tATeuGa5nksxACov765SKiNsQlwt51jE1hz61+ps1fRAF9XU602t3jykqbWaNm7z5reW4TQCbefx/Jq55fbWlnREkV8tM7QcR3I05uaBcFhaDwlCSqtqKNwi6thnPKzcml9bRpRVMJmXzbqutOdqJKJsNw4L4NFBBG/YRtjB7DLK3TJQEt1Ykoo9Z8ew0ozBtM/8/f61BH2bKataK6BoR06z7ZYKSeW2nXGSWtihh6TFkr9vFJUImuyrm+eUVfSgRdkmPVqKkRJzV1FuQfq13VVLoyy9lbG4tCBAJcG0FmjLXnGClU2CUqfwznf/mCg3ATW5X1MepPeu17QWzXWUQRbFkiDYVGY76YfIN59JvG3TkaoJxxkPDg6qgrq8uHzxgjxbPBEXIhXtjPQh1AnepQybT+cU8P5HRsbkHjmrjfpAdH5hYRU76T15tkDQhfe+/3GEon4MRO/guf/o3/1H9T2kl4pnbuC97/txjE+OqQdlKsLc2GU6l5oO8uUKPveFv8bnPvtFvPXht6B/YAg9XQlcv3geTrOKxfUVHSjY1YWLF17H0SPHVYma3MQ6vvX001jb2hBUuVnhGU9VBAMcBzuAybEJGfBP9hGaBChIlNfuL5dLfBQKtaYcsMbzLatNMtLY9MCBhTkk4gmEODTAacJjGl/EMxnBpugK/VUSRUXN+ZyWiKP+UT3xIZfUoeAtJZeXUJDbr7dIswi26fYSA2D8mQq0cXimA0uE8pbGEVVAFUybUrSUXzrp2EVFhpyaXMEbDJHFMp1sHbzlfW/p79KzOw4rdyd02QLZbsm1D2Eglq/QYZlaym3cuuVbE3dgqqJ1e+3Flju3xxuZbjE5GMCAl3renAVSm1JOJEGHx0yJxzS9+Eyt1AhCWHOLi4t68gqvb/afiiWglePCPffeh4cf+SE89fTTSG9taVjOjkM5AkmPO+L7+gN+4XfwXLBkUufgcVY5Q20OXGDpj8aa5TF2vhGjUeAwIH3jBOu4V+wgHB0Zk1XK5VhThyDz8XhCKhabW6S38rn0FFjScQluz83N4fq1BeymCcw2EIm78Y53PwKvv4nJ3jsAan/0f/5HAtitDwr+j7733RifGtfFZ91TgC+SXHSOWqFSxef/6kv43Kf+Aj/04MPoHxpHf38vrr72EpxmGVduXBcLNtDXg0sXL2Ju7gQ8glfUhNb67IsvYYOUQJYpilW9bqOIRrUCL8Gtrm5MTI7B0yjKJvcN9CEcjaLWKGN1cx2Zpp+1EfjcQN0dQa3piJK72I5HNWcYzPY8jqxhhxInq9rJrVRmE76SdNPZoi5qYuvhLRfeify2w1H1EibvtyGpKd3oYtp4tQO+N6t8+D0Oc8tt2e1W42Lfz94vPR/zN2msMPMHbe5qjY2tVx+OBNp7fas3vjVyEOPQmi7Y2TjSfuXhZzFP3ipv6vf7+3tioKjctobfqlx0HB1t198atM5/9Xc6V01R9Haa1WlcaWyJzhNRF36+6XPXLWmgwjVzufHAg4/i6LG78Nxzz8kJJ9wuqrNULSSP5zw6RffzuYx48f6+IVHI9O6eOiR/UI9HYtRI/IP1bI8P0UhMxlCzcrItk30bZgjjsLgYNs/w7xh9MJRnyyenztBQh8IhPQCyVheHduzoHC5evIz9g6L0ZgyNxvGOd92HYMiNqOcOgNp/+vd/bEvC8vwM89757ndianZSy0Wc7dQA6obfS2tGMOALf/Vl/MWn/wKP3n8f+kYnMDDYj6vnX4arWpR6b61Sx8DQAF46exbHTpxCIORHOBZBqekgx9Mv82UUq0C1XESjVkI5vYb04nVsb+3B5QvjsUfOoJJZQ1dPChPT47ixsoF8xUGOC+GPAb4QCrkiau6AhG882oUC5GnWZBGqdQcVeOGpV5FqVBFv1uB3LFXW5OASVyuWcKtiW0/aiRSLLtt+d80qW8U2vYIqqulH1B+9UbdvMSAdQtrSGQX51J3YqoDJt8UT6ZyuNuqsSW9r5pnxYjZAuVVpW7cll2yDZqpMnQasRStv4xy30EI7r30YI1Asgv/t7u3KvUnFQE9QMOut7384atE6tb2WIvFmJLYJ+Vu/M5GNbf/Un3Ns0gFWVpZ1AIUYc524q3XwhpxM+8hbHkdvbx9eefUVZPa1k4uAI0taQspyOGU3KanNnvT113DXXSckdRAEHA3tRDS9DiyD8RoM6cOhqPDI2Vuwub6JUNCP2dlZU3FxY28vAw/DfXPGOdMQDqngvQVDPM/No1FfvYrjx4/g1YuXsbdfFBzlscdO4siRXhkGEXTdQbn/5D/856ZlSVGRGSqfeeA+nDh9ElUZmsCwvAke00e7SW/I8Th//aW/xxf+/At45MxpDIxPYGB4ENdefxlOpYSdnX1kCgX0Dw3ixuoajt9zAhWPG5sHJaSzOeQrBYT8PgR8ATSbFTjlA7hL+wjWeHKIF9u7OYx2FN5ZHwAAIABJREFUBdAX8+HeBx7C9n4GX3v2LLJNL3zRBEpgHstD3kpAOCGbxRlcvmYdXn6S+eMEUAU7e6jwZYSqeXSTXkjGG7daztdqwG3jZSOlt3qizu8tetwWxo4yoa29dzDK2oLfBsLeqGgq3K1Q14T4hwCuFjptFdxpHUbY+Tr13IaffTjgUDvTiXKbG+lExNtKo+9j4A3DHWhbKXsZbSJpBylGZduPaJ6FoJEgyFEO2G+fwdbKhVtrphez68vhm2oIDpdG229gjoI2nUjyd2hIpLC2tip1ZzGE9g/MGCee+/XY4z8sXvbS5Uso5HgyjB7BxBZb9k5QidVTR3HlymWp8PDQiVSqB5tb9MbkMjSF7MVnI1mJ4TzD7IGBYXAU8dX5GzI5lUNKOP2WU3GZpx9kc5KTE4sQ3EfWRPESGheeXMPz0TkF9vS9k/jGt1/B0vIWXF4HZ87M4r57J6VCEPa4b18K+9P/8F+MGKgHqTsNzBw7gvsfuh8VKRvpSbCk8Ilym7LR33zla/jCZ76AB0+fxNDYpHBwr194FbVSHulsATvFAgZGhnH30btx9MQsPvt3X8fqLplYOTjuipTOPKUc3OVdeBs51BpVuEhIcPtQLlaQ8LtkPO8/eN+H8d3vPo8vfvXbyLJURw6uJyyHD7DW6Q33iIcm7TXg0npu1eEpD24EPDwxk22PgI8UzUIBoVIVoWYDXheLejyKWIc5qBNr96bf6slb3xsQyH4v+bsxEKrqCrK1f2hy2jfJqVsyZzyZRfUP5/T25kzuaTrq6CUs481eR3vbbdvq9zcobwQG24p7yNB0GIRby2Lyfcfo4E7DcKuBJOOK5RyiyJb80/nsb2ZQ5T460hx9TSfBR700PyzaLEuPJnZ3d+RQCDlF1YCtGipwXlxTmHzvfs9PCPX15o0bUtrSIQk+xKJxMUJkGnaluoWxSN46+7I5zZTTTzl3TU6erfGE126EIiHs7+1LKsrpKU7TJUdgcZ4Bn51tr6yREzFnLs4jeTn9lCQbRnvM80PRKAJ+Hr/UQDwSQjwewfrWJqYmB/HU0+eQy5aFwHLi9CTuf2BOUtmkz3sH5f6j/2JOsTbKzYmL48O47+EHUNPSIFwN7eLiUtJzM8f9+69/E5//8y/ggRPHMTw2jYmxMVy//BpKlSKyrIXXSMuL4Jd+/EexvLmOT//9U6g2XQhVNhB0cqKYnnIe/loOlXoVu3W3kAu89RJSYTJ5Ihg9cj9+9qc/gu+98F38zTefQsEbQoPE+kAYB1kFMNzBOCqOT8IYPzE4jxd1lw/JcABTvTEkgz7pBuJ5zTeWV5DZSSPeqKPb3URAQEKrNOo1tNZsymRmbpp6BKO0AvprW6qwn/i1oT3aNLs1+vmWHLwznbfX0+DVomdanxfl6/CIigZqiCtCbo5RVhqqtnZKSmLKd6o46lXfmBMbr9wKyduvvTWqsPfbBtYOMwD1jt78ozN03trallCXfIhWutHW7vayGcxDUxs7x8+G8O1wXbymmWuuSnuYxry9syW1aT1jm+eXm7ZRqTDUEIkn8JGf/xiuX7+JxYVFUW4i4lQ8MgmpeGzsiMcSQkIihZdAII/kJWWZBCEOMcyXyKePyX4wWmAPuPDDg6Sp9gj1lGW0aDgkM/SItpPAkskVhaqrRCSeUxcQgDCbIWc9K1UW9ngcFA4wOT6GV166gEqxJiDag2+5C3N3DUv7am/wDi2ff/bHn2qSwGLrwKwBDo4O4eG3Pooa+6vZMcbyCtsamX9zQqgo9xP4wmc/j3uOHsH4+Iwo9/yNSyg5NaznSyjUm+hOxvELP/ZOXLl+HV9+4qsIYB8TgQOkGhnUCkU5jTFXbKIIHzYrbhQabvaoIuJpYrfgYHDmDN73rnfh3MvP4KvPn0MpyGNj2KHCLjavABHeaAglTtGs6fAIbibru32pJO6amZQ+2PWdfTTdfuSrdRQKGUTqRYx6gYGAnjmmbBgVkk6Ci5xNLefjtsExK1gUhjIHNpR50mOplf9aD9MC3K1X7giJredsK0D7kDybA1uFski5/rneZwtdZ8pkog3+3ir3G9B1o0g2Uu9UyDuBamp3rEH4/h7evu5QqG3Iv/ReFGpSRzmmyvZpt0dNtXOIw73tdkiFnglv195SNO1JLTaKsu/NhhkeodyZc9vqCIc19PQN4lf+0a/iuee/h431TUG66ZlZWguFIognkjISm5NU8rksNrc2pAozNDQi1FF2eiW7kihXzNgRB9Lfz/Imq0R+f0jq3Otr61hfW8PIyJAM6iB3guy3bLYgOTk5+TxFheQZem86GlKgKb80BrlyAb3dXXj93EWgzoanOh59/ARGJnplDmDPnZT7M//5M+a4ZfUKtAh9g/147J1v0/nRBA4aDhqdPdiOC1/+xhP4wmf+AsenJjE5NSuHoS1vLmJ5fxvpcg21uhuJYBgP33Mc169fwsKlJ9Ab2ELUyaGf+XbDjWLZhf1cBQ3Hj3LDi/1GALGeXvH+27kiPJ4gTh8/icWb81jJllD0xdFw9FQGp+lBoVSB28dplk24/EGZFR7wuuFuVFEhQcIdArwBNOouBJmr1xpwGiV4q1kMeBqYjYeR8LbDXduga0+/VC9uhy8o8GTzQYbEjBxW1jZw4+ZC+7xoIrTSYGLne7XPsW53cWlLpeV0y7QUkyvb8lVnR5ZVeGVimZNAzAF1RGWtkrQ9t1FCGwFY5b7F0MirOjrtOj1+p1Lf+vPv46zfECXYNIXKzXkAPPmTzymHIbYaRNqe2UZENk2Sc72MMZNmGgMi2nZguxdWqbXF1BFl5NRdaUqhU2pFCRBuwMjYBD7xy7+KJ5/8DtZ5oF+hqAw+It3xuOTNRL7npmel9MacmwdCkC7KcJ2ju1m3JnBDRJwfpWLBgHE0YnFMT8/g2tV5XL5yCSdP3o0Gy5Y8GDAURj5XRCrVhY3tHeTyJUHO2cLKQQ4suxE4YxgP1BAOhnD+/FXJ73t6w3j3e+5FMhkSQDXkvUOd+/N/9nmNObUjUMLMVF833vYjb4MMpJGwnCdzGB64SIQLX/vWd/CZP/1zHB0dwdTsDEanJrGaXsW1tSXsVtg870ajXJfh/XFvEfX0S/A3FuDxNBBw+ZGktaryxEaSCiAHp9cCQ8g1gUDYi82dbWH2MKcOuMPwR4JyMFuxkEWRvdcIwvHF0HAFkS3V4Q1H0ZXqQU8sJr3Zl5aWUQvEAW8Q9QrgD0RQ42kfrjp8zQp85RwmgnXcHQ/D63jR4FQMOxlUqiZmEoycd90xDcYoCA0Ah9Ytr65LL/f4xJS2E9ZY1uBBCNocYSeM6swyzjDTs7laU0jsNBI5I8uG+zqd1KLdrGBoZ5cOGiAHgD0aFICxkVEdHGGG5B8K6W8B0Fqe24bkh6p1Ap+1wLPDDUNWO/h7400PBdNtddflMQpr3ied3kE8GkVXIimKLVx9nmVuS49mRFcr3BZt1EqBYVdI9MS10zHMOpiBHAidVGPaYU1evra+KoMTOMfORjs6mQZCHpmZPYZf+OjH8OS3nsTWVlomyfB3rDHz6Fyy0pg701Nfv3YVW5sbSKVSGBgYlJr0jes3EU/GJUfmTHSWzxjaR+JxybUZpXT39OLFF14U1H5waACxWFjQdUYHVG42Vm3tHchEGhowUlsj4aicc0dex9BgDwb6onLKyHefuUBsDSNjCfzoe07D7/PIlJhw4A459199+ovapizIps6tinYn8Pb3vAP0QRyUww9pPXQpAYNW7ptPPI9Pf+qzmOzrx+zRSYxPjaHhLuOZc69hq+RGvu6gVmkiEfLjPQ/M4trZL2NtmYT/IupOHVE3w+Ig6nkCHH40gl1oRmexdbAGv1PAzs429koNHFR5WHkX+nuiGOyOoFrYwt7+KhqNAOK9s8g1glhNl5Ds7sKZk3ejVvPihVcvoehyJK2AO4RqXftlax6tX7KW7kEVI54sTkUdpIIJNFxeuJkn8OA35qriKUgSMQfLH2K8aY7H0G1lbR07uwdysiarCAz7VBkpdJ0klBbcdsuBi7YU1c5nO/nfkmoIF709xIAkjes3r8nM8PFRnp5KIFEps4ZYr9mwnWdlcno7quj7hdqHf95W6Dfz1Db90Bl41jCY3EaRMG1KAYS6yblzHDskp7jwSCdTKFMMoV0tkOYLQ2oxiJpcg6+Xds1qXUJokjz4SQ6/7cHXY63qgpRv7bBF0rQLm+k4PAmGHvnMmfvwcx/+ML7+tSewu3ugxyg1XfAG/OJ1SY5hn0BfTz/W11ekFDYyPCw92xxDtnBzEYlUUsq7VFi+Xo6/0lPodGjGyAgunr+Avb1dDA8NIJVKiCHiGd/FQklOPGHOzuYkPhs9NF/H9SDg1tUVQP9gAucvLOP11xbhOD6Eww38zM8+hmDYg1yuit64//aA2pf+4m9kz/WoWLW5kWQUj7377aixdmp+ZtnPZrgQnvzOWXzqzz6LnmgCJ08dxcxkL8i4+8zffR07TgJlNz0ikPIBR/uCKB0s4Pr183BqBXhdBUSDdcS8Dtx1nn8cgROZgaf3bly+dha+0ja8jgsruyXUXAFE/BEEPBx360c00kS1lMV+oYm9ahSZuh/NRhDREI+NTSBdaKDsSqDusFaZE+NUa7CPtwqwe43vBZ+0oCZdOcz6ypjt6YWP893MZI0KhdP06pL/3JFyH6oDk27IsDy9e4DZI3fptNFaRSeOyomVOtHV5oTt6FCJJyrX2qve/rCtlwpX6e+s/9LWUyr3zZvXRagnxsbl0ALKr4Tl9ogke11bU34TDX0zBPzWe+2s61vlb4F0htRkGXGqheT3KxYgLaxCYtlHd1cK3amUKLZ28KpRkMiwNYNO595TgTU1sgF1p/KzwacmpBEaV5a7hIYr7DYd0bXEPva9tBgJ3j/THu6jnOJZreEd73wX3vveH8PXvvok9nZ5HjiHjLCzjl1o2r3FKGqwbwg3F+ZlWuqpUyfFU+/tZnBzYRGp7i5pFrF7zD2Qeel+nrTiFxrppQsckZzG2BhLaAm9T8pIqYre3n45HYfTfXjeN49z6unpRiZXlmGOvoAPs3MjeOHF80in83BRuSMufOBn3wqf342DbBGjPZHbK/d//cuvSAzVOmWEIUIsjLe8461S/tJTCUxZhXVwQ1l85oXX8Kk/+xwibg8effh+TEx149L8PL557ioy3hQcbwioZOBDBaMRIOkHLl69hmqToXoBMc8ewi6On3HQ2z2GxPDjCI2ext9+6fNo5ndQLhbRcMIIBx1M9vgQcnFQ/YEsfDASx+J+CVvFELyhJMo1lr7q8LtIZvGj0Ayj6kmi6S4iIHOng6iX8ijyQL0IKYRRCfEC7hoGGhmc6ItjKB6WQw2Zt9eIPJAHb+iQrbqrBbWM0lEQV9bWsJPex9FjJ1Ajb5jNHBx1LCEk50xre6NF3DvLzwamErdkW110M0yN2X5hgHqrjKQ/3rg5L40N9NxyFhqbXbx61rN+mKtbpL+Vhh8u93WG4i1WnbnCG5H2wxZC3sseDGCAN20A4VxvnqPlFW9F+mlvT7eEtgzrRdaM0ZFxTlR4hulm/HQrt2bO3WlZTdmL+6JNM1UZM8wzvmhQqTz83c3FmzIj3cot71OOTGJIX2/gAz/7ITz00AP4xjefQWYvJyOpGA0kUik9idPLQy2iODJ7BOfOvYwb16+Jcnu9VO59LCwuycxzzlpjRCUlt3pNQmv+PWetc/rpxfMXBTG/5/QpiRg5y54n0tBmkelGVJ0tuexHYH93It4lGA/3l6H5mdMn8d1nnkc2VxIkPpH04yd+8kFB5EuVGkZ67jCs4Zt/8zUphdmjfphbByIhPPjYo2hwnnmr2UBLPlI3dFx44ewFfPrPPgt/rYYfftsPITWQwH99/jVc2a1KSO6q1+Fz8qiV8wg2SxjtTmFzex9F8r2beURqK4g5u2i6q/AFe+DrehSp6fvx7AvPC/rMwr7PaSKOPcSdFbiraURj7Bv3IexPIdvwYmEXcIIDqPuicHtdaBarCHiaqHqCKLm64Q42EQ8GEQkmxHukCwX4oynMjE2gQfbQ1gb85T3cnfLh3rF+6YyrCYCmJ36IVTZDGlvlsPZpz0JBJCqb3s3i+N2nVLmNkLHkQjSfs7hl8ih39JCLbhNApCPJjCayPtqGrdZva8lMQ3NO9bxx85qAKjzGmEcicQaeTstsK7f24XeakzbyrYqr76Ifto5svz6syG+m6PJeUrIyUzs5DYaKbQ6E4Iw4NlkwLOfcdpaC5PUmN5aWWnNMsEzPNn3qqtw6R+/W9xUDYHAKGk8qtig4z9WW4ZIVzF+fx/7BQesB+DesAsnc9ibwS5/4hBwc+eRT35O58mzf5Fry9FDb2ELvy2m1r7/+ipS5pqenEIslhF22tLws03t41C6NGJtZWL6KRjmfvkfKYN3dUXz7iWexsLSEu44fh8/vlYGL7H9gRCFzz10+mRZcr/MwxTKi8YRcj+U3OtX7Tt+Dp59+BsVSXc6NH59I4f775xCJhlApOejrukPO/cxXvmXq3MZLOw7C8QhOPHBGBymYcatSAyaphd7bcePl1y7h05/6HGtZeNfbH4E77seXXriGnSo7ZCpwNyqoVw7grVUgM3B4gkahhHg8hWTQjdrORbhKS3w+1N1RdE++A6cefhe++MX/FwdlDl+voC9UxJj/AMXdi/B56nCFdKCfFwHEEwNYTldRDfSj4R1AsVpHpcAZZXtwAmF4Q4MIhhyMdScxOXEUV5a38MrNRfgjSUz0D2JyYADL6xtYXbqK6UgDP3L3DLzMsUXItbuIgI09pUOVmw0belKmTHCt16WeunuQxYkTpwUYJHeZQkcwh96A3oRfaxeUKZ1oj6UqVgeC3YnG21ll0spp4WOzF0Rwr9+4KkDS+Ni4eA3ecadyG0hLD5Bosc0MftBS+E7lNireQRbRMPxN4nkbGxgqqp1ZznyaJ2fy6F498dOnM9YyGZl6ylKYnhWn4bYg1OZEUfvsSs5R5T5kWE2XmqYN9pQS9rSzJFkT5WZtmp13l69cxkFm3xY/JFzXAwYpvy588tc/KVNin3vuVWFTqnI3ZYQSUWy2qHItedDAlSuXhAk5NzuLUCQqABwHczAKIYLOXJmda3w2ftCrypBDnx8vnX1FvDLzbyo90zg2iBDf4ut8Xs5LI/GITqEiHYI88cTt0WGcJ04ew1e/9jRyuTqisRDe/o4TmJzokk3JZOroTd5Buc9+4zsG31TL7fK40d3Xi+G5SVFkGXpg6JEMQ8kxJ4Hz9SuL+MynP4dSeh8f+uB7Ee7rwR//1dexldMhgl5XBfVmFe46UHMqqFVLKOY4eWQac0M92J9/ArXMZbi8PlRcESQm34r73vpe/D+f/yvsHhRQqxYw25tFX2MNTjkjXV8ZnqXkqUkXTiiSwl6uDF9sEPvlIZQcMoLWAXcNDccHfyiFSMDBcDKIU8dO4dpGDi9dW4QrGMH44CCOTc9ibZsHFS4iXt3He++eRszh1BRtsZQoRSawmsknZowPw20595vH+AYCUsfc3cvi5KkzEm3IkUISkquSsxZO5ZYcnNfjdWwqaae0vkkNvNN/tnyridkZys1fvypKMjY6anJu67lZLTOzyx16K56PZueLWlticYQ3DmPorFMLKPZ9lNumCIw4SPDg7HM55dPHSSO+loKT4UVlITmEoa56esV31HOztKfDJGyJSxVc18/WvRmC69w6Ri/a4tp6HXNphuililQwSCnd54glcxQwUyPpteb5Xk0Hn/y1T8o8tpdfvohsriCDLAmq8R6p0JzoSsXt7enF2bMvyazwe+65R5RycWkFa+sbMrSQjSN8BhpbjX05TskviDnf69q1eUmZunt75FqMLFgW5G6QZx8wLa1jE2PyrATnuruTCIc82NvLYnisF3/35WeQy9cRjYbw4MNzOHZsQIxUPlfHYPcd+rkvPP18K26TjeRBaL3d6J0cMyOQ9LgbbibHK+3wPCO3Fwure/i7L/09iptr+PgnPox0pY6//MbT2C82ZK63z0tI30Glwo6tkiC7Hk8ckUgcc91+VBafQr1wQ8IbJ9iDTYyjb+4RvPTCS8jspYFqCROpNHpcm3CXS/DBh0ymDE/QjaaHc7UiKFMZvTHsVkcxMPsgri4sSO277nIjHIvB2wQS/hrmRsaxWfDgysa2TM8c6u3D7PgUNnb2sJtJI4YS3jk1jB5PSdpSKXpyvoqcaaWHwUuZpsnhAnU5QogfoWAQG2trSKcP5NhckhEoUFRuEU6WxUzZRpsE9JwrKnhnPng4NG6nzDJ+R+rhkhmblNhBLpcR5SYwxX5fhr7MdUlzFEVmeMxRTqz1s+5u2F4yxd0CbG9CrlGv2BnGq8FXD97W8pZiu3lGNUNxVjRUoeXTz2OcdAQSh1dwLBG9IumZGv8YxTYHGgp6bjgEGnKz46199BHXn7kuD8bQE1tYz9Yw3k50EUMqxyfn5SBKDmSUc9uYGhHIAjA2MYX9TB4f/dhHUak7OH/+mhCpeI8E6TijnKkD+6+nJiYxONCPr3z5KyhXijh+nG3Lbty4wdNB98EpKRxOxofRE1Z4XzzswIdINC6AHKewMO2gjPf39Uklhekhc3JyzetyNLNXZidspXfkZFEaQOb2m5trmJ4cw7effhnVmiMG88y9Mzh5z5gYCbbxD3XdQbmvvXC2acENTb+aCETCGJqbQZ0dJTrdSSzu5RtLePGVi3CH4sgVqrj8+uvIrlzH+3/mp/Dkaxf+P8LePEiO+7wSfFWZWffd1V194WrcFwkQJAiCAMFTlCjJkj2yLDnG8jkee8bXxng2NvaPjd0/JmK9G7veXY9nvOO5bMkHRUm2R6Yk3iLFCwTQJI5GA2ig0fdZXfeVVXlsvO+X2Q0qNkhGIEAA1VVZmb/vft97uLawIgvqvGPhUJfDC7R7hneO6eHD0JwOsr015O15xPQqkvk+9EJZjM8aMJMHUKtX0a2tQ7McDERL6NdXEGy3kYgm4bi6EOJRgjEYNdAMmughgYq7A7kd92N5rQgbGtxoRITdglYAMa2LaCiBjp5GWx6PjUIqiZG+Phk5lAg+cG2c4qgt3BOwvmQr3tiPBsLvriCmpGEy1TpgKCJc5BK5SxUcP/6gIkcEo6UyYho0jVuNa5SK5aZGli/UspmiK0MiCZ7IHNldSbfZQBSts03jhjRh5ubuStSgWB7fmzpmNDS+B5tHHEOR1URtjin3oYx7a5vNT91V1GEt/PEwrYZ3yhjFoL3f/VqZWHam4WTxZH0dEdJF/llpiPM+ESRCvjEKIRKlJY6CRi0UVvylIrc6el7pZ7OzrbAAChfgSAdZop1n3KplqByu1Oge7VS9UcfU1E1Jh8muypq8TW2uYBBje/ai0TbxS7/8Daxt8HWUutJk7MrP371nt6TUzXpDNsaINvvwIiO3hW3btyPGRu7MvNTI4YgBBCkFRPE/0obF1KjLCCGXzUsGQWomYhLYPBsoEJTCsWBVUnQ6pUatKverMDSCtQ0KgFiIReLC1lOpVTA6OIzLl6/BFnSagdOPHcHY7kFpJIbDwFDmU6iNpy9NuJrkiYqsgY+e7fzBPbthhzVplov6lgvcWVzFxckZJPPDUqt8+P5PUJ29haefeQ4vnr+IJYnYLKI5u2vL/NVGQiItvXMYXYTa68ha64IxT4QttF0HxQ5QD4yhET2MFmvEVgkuu9nBFnLaGgzbQcfS0LGBhBFAzGkgEg+ialuo9WJo62NwImkEQNK8MCzylpH1g3vfjoVgpA+2FhPIngFuj3WR0Jlyd9HT42hVWwjM3kDGratUUeYztAbCU5nuMiKq0QwPLBk0iGJKxKLS1SeI4YEHlHH7GtIyk5V00JfLVZGc4zJFcqhohoQB1Ou+kyiDvYZ2q4ZmoyqbbpTfIfbYB2HwQZidFsqlohgFD4IsPYhut8IpiNwr1wepkMm1RIUWkWxB/ndzgX8rMkt0967Fr7K9nSs12vKaZkoTnBzpqr6W2tqL2ozWbKj5Mj90COQI42Fk5GYZQ+UWub0eKSPfS0FS1af6qbkoh3jZDp0jDVAit2inefxunvyy0plTvGys8Wdm7qIt98CVTK4r5A86srk+aOEwvvK1r2NyagZzs0WQKqlUKkmJQ003jsJUd78gz3Vm6iYiYR25gQK0UBTzMxQKdBBLRSWrYgTd2Cghnkyhx8UnXReKYnLqEVdOsgcuomTSKTk7bJxRbIA74XTSZHEpDI6g0mihVm0iForLyLBtmVKDT06Q3YiLJRrOPXUf+geysLtUEQ0in/qUyD13ZdIzbu65eukfpXd2bkcgEfHG8qyjg1hYKeKNDyYQzwyi3mji+kfjWL9zDc8+8xx+dP4iFrumpLM0KLvbRJzuRYuiG3QRFj7rNqKNJeTNRaTCLdna6rQsrNXa6ES2o544iKqlwzG5guei120iHLRl9bTnUoUhLaQO8SDHaA1YXQtNrQAnuR0WMyTHhBHUYRCFFjJgBRJodINIpgcAPQw9rCNsaNCdLkIwYZltNLoG7LaJ4kfvImZV1Rybn+2w201OLCUk74vTK5IElTIyDR4dLODc44/jxIkHFU2Q16OQlJEHzlswUU0iWxBSYtjeDFwq/E26ZTocjmW4405BexJIMkLQvfo6Zq50y5cW5qFrAWlUORbBETQqvznDRp4ldR8juIcT2awLf9q4N1Nx6an6aAdv50oECnwxRmZfRJh5HXF2xfmLaqpU8xQ+d87ilaHSuBfmCThypZ5ldFcAHSWiwPdSUkZbhclWLc1JA52j4ppj1sTPVdWBqtHVafU3xbw63HUETqo03hWqjZBqEjDwz5FYHIePHcO758exvsEsLCT75sx6yABEFhU+W8ph8RktzN5Ff18OeiQsHARrSzTYEIIhpdDD7KNRbwrvG8e83CFmk42INWaGBLiwNhcqaeIQPI0zXjtLBWbFhMhTRjlUAAAgAElEQVRyStOsthBBCEOFPIyYgUq5jVtTswy32L4ji+c+dwzxKNdLu9LfSSc+ZXFkeWLC5QOlD7cl9VJPpm90EHqKaRQvR1EJraxX8J0fvolSlat0QVidBpZvXsYXP/McPrhxC+Pzs+j6wCiri5jAPTW4IQ2aHYRruEiYSxho3kEq2oVLDLoZRKProhaIopPcjdVeUgxZY+3bJnulxtmczNfF64vz6CLiVhDh7DuYhxMbgul2oDlNJFwHYaeGIOljjWEE4/0IsyvJ7IGcYpRq4e+9BprVMjq9IGwS69/6ENmQ6KBIFKTmU6NhykYPN4DY+VZNHxfVak0ocaIEKwwP4PSpR0QTm3pP/jGVkY2M1tShUyAKppoKI81fMn0Q8QMPySZ3tScbc9wBFmldnVrNqsHni+NRM5w82jSk/nw/eqYSsWOPg/klO6+9niPNSnbwVdTfqvMF1ul1xdUapd+QVy7EL7ulKPMokaXxJTNsFbFV+h0Sw6Zh8O+pjqmMzkPjBYKYn5uXv6Nx8+f4HmoS4DXTJHJ7REreB2+OujyjdlxL5uTCXyaAHZ83nhh15YwNQ/PEJAKKe43KmR5qr9lmQaYw+SKfpIfx5jvn0eyFENBCqJar0j+ho6Rxc1599OgBrK9v4M7NWxJ120yjmx1hVKUMczRDjAU/n/sKBN9wfMVEyYGu837baHd4ZjTJJlXWxL6IMnKOwkxbh2MHRPyATerh/kGYpRZGBjNIZGO4dPEubk7NI6hHsGdPAc88fUjEP+q1DkLREFLxT+mWr07cJJZJjXm8pgZvfGq4H3pK6SaxvcT/1jYaeOH7r2Kjwg4wd6JdzE1cws997vPYaHXwnTdfg8mOMTfJCD3s2QiGIrCCDvoSGemapzuL2NZdQMBootlmhCHNSxhr9S668RFUtWF0AmHEdRe65Sk7GNSb5sEwxTigEX1mw+41oIXjCIYzsFgHux1k3RoMq4Z2MIZGeBDR7LAonxhB7pCEETC4XB8Cei043SbqlTpaa8tozd9C2DXVdo5rC68XIX9UBxFZVoreEQfskRXyfiS4VrpzO47ff78olxBosDnO8ppT0pDztcclWquaWKGp1L68gltaiIWDSMe5m96RNJXGzSjBsYmYi9fr4vVZgqriPnpAOvG+sbIG5bZRrd5CxwqgUu8KhFYKLoGrfzwV91NwlZb/9FxcGaJI4XhdbWmgGV5KLoZNTWwuvmxpqPuOjauWbCpx7k3DkVp8c67t1dz8s+rjqmu8R89M9QsUPj/frwAwrGUJElK9C8VtzgyKIyQl19SVbIX/TlVWKpzIlIKZE5VT4wkk01m8f/Ej1EwddsBAhyPaZMJDp5EQsYdt20dRr1awvrwkY66OxbNqo9fpCbjLSEahxYkItKQM5e+UMwoGbcSi1PsiD4JSmJGMjo6fIBJRPSGdUwTtLokgDfScALqujtHCKJanV5BNJzEwmMW75yexvlaRBapE0sAXvvSIfNdapYmh4QQSkU9ZHFmZnHZJJCgPVlMSOk4wgFihHxrrBDnMCtRRqrXwt9/9IYpVU21ghXRMXz6Pn//8FxFJpfDCqz/C9PIyulS0iCdEZ0wLJxBLxxETvGUb6fYyhqxVOFoLjV4P7Dv3OhEsl7roBGLQk6OwgiEUsgkuxWBlbRHNLncbKa1Kgru2NEcCWlgYWJyAjVBQhxsII2B3kAxW4FomuqEcAqlB6LEUQhqF4EMIGjqCIXJbReDaXXTqZbRLG6jNTiHYKCGicJNy0LjmSkdihIISCWmAlKL1ucM5bsqmkjhycB92j43hGI1bU8atSB+UISllE58rfSsdF+MWkAZRcWT16CEWdpFNaHCslhxk1tvRSEzqOBV5PfSaZM5qyURBNFWfgI0qRjYqn1RrLTRNYKVEzLNP/7RFN8Sf/1hf/P/HuMWwRcSAeGll1CwVaOhs8DBSb4ocePRJ/nvK78EAZu7eFYBH/0BeFFt8gUH1vip6M0vxqa0/btzqHvUsE/n+rCh+8Jo4AeA9Y6rN784egyDffOINT+aYj0Jpd6uudoDZEq9LM3D95h2sVnpwg2FhzeXrKFRIsUbCUXft2o56uYxauSTItWqjLrraActB2+4hmIgiEGGZQiaTunAJsFlrWx1oREvqQFhXFE8ccck2I8+ry7VOpcdNMUK4OjqOgXrXgBZIYnZyHql4Ett27MDlqxOCQ49FkjAiGs49/bBkDQHHwvZtMSRCn0KztHprytU81gthP2X6wA2pZAJ2LIwoPbPByiCAeruDF/7uZayXCI9TzZM7lz/AV7/wM4inU1htVvC33/0eymaXEhuwAip1Y5PCcJnSduHWl1HQmgg4NcEBrzV66AWyqJvMtusI6jGEEwPYNTIqKVC93UCDWlPcmeYyis01PsW4wpvl8qB5yDmmY4ZGMEdQHEQoloYR5R5tTDixg/weRgQIEDnVQ7OyAWtlHpXb12E4PegunxBHTy401sUg22ZFUnQyXXKhfotR0UWhvw8PPXBUlCaZlnOEIcYv5Il+KFI74puHVtJ0GrP3O41bHADRdT1kE0HpHfD1jDKkomK081NnoZcQqKanGUYj8Q3Lq/HZEGLkLtdNrJabAtz46bTc8z6bX0eNy1Ra7m+WUVJIojLTbk1BSlXNrSK3pNeejrbfTZfPke+vFkemp+8gGg2jMDAgxi2Fn/e+PrGj4XfLvTTCb6px0UOgppaJXC6FZCohWYDPWMsIq6SJaLQKYmr3uhKMpEnHsoGzaGGnYQBTgB43qGNpdQPzq3XYDhFhPUnLWX75JcfY7u0i7dtptDG6fRtm5udQr9RkV6FCltNEDHqcYn49hPQOeu2aIBz5XDUy7wYh6TizKsoFuyTw1ChcIJzN4rCjMWYVGtpuGKWmDtdJYH22hLAexd79e/HBxXGY7Q5SyRSSmSjOPXlCvUeng22jMUSNTzHu0q3rLlwiwMPYaBAqWJcGQqPTwFqzLJ1y0g4T3slofeHidVTqHfF+tIO5yWv4+pe+LNE5lc/g1ddex+sfXECDXygcQSZCBo4MLMsDQ1pdOASl2E04Vg+mG0bPZqrSBVoraLY6yAzsw9i2HTDbLWmO1Js1AdZ3ekCLnXMefqsHg05IZwSXlr6qTzkR52gmGkMoFhcHJFGdLBm845SzsRVM1KwW0bh1BSguq4ZfkNxragzGLV2+r9lVIAceENZj6mCpzvno0CAePXVCFgpOPPAQdNZW5ND2YZ0+g7LX9LlXtVOl4iqS9MSr2ghrPWTiAWiuglOGRH5GcXvxPx5CugxSFglveZfdWSUHzM66SEYEA7JnXm+0sV5qYrXU2jRuNRJTDTPViNryVcr4WfMr5JiAU0iFJU0vGrWSlmUTT1Jwpumy8PFxPpbNFU2+j6bh9u3bSMSjwv7J2pphwgev+JzqSuZIOUNF/NhT8F+y2nKM6HSFdoh8ZgqFFxSq4bu3p2Tmv3PHmBAsTM/OoFItI52MYWioAD0cF+VTGrRkoLIfTrKRIFqdHmYXy2j3HGnMFgYK0kfgd8v1ZTE82o8bV2+g3exgYGgQdyly0GgirBmotTvohvg68s5b0IMtSc2VpG9QNgoVZZIt94/Zmwg8cmmElMjhsOrPaEzJDVS7AZRagBZIgEMmzTGwbecozp+fkDIkm6MA4jAeOL4bdITVchv9/VGe7U9eHCnduOVaTgxNO4JX3rssaoaPnDgmHGN3l6YxOfER6s0yHNYWLhsANChSHXGXNYpeo45f+LkvCwcUSd2cbgvPv/gi3ru7gF44ikI6LkZmkaiuSy7voKC2etI4cmCZ7IRyfY9KEqY0GPRgCNsHcohFNDg9JbTHkQNB/02rg0avLeyquqPS1V7Q5r4jjFACAT0ma3XRSEgZPI2RNQ/rbKZHILGiiV6ritr8HdSnriHmci4fRlALCe2tHAZer8uHE5S6t1Qqq4Plp7hwsHvnKB47fVLWAE88+LAaWXl81/5c2u89+5S8qnam6IJSwmA3g4eYHHBGoItMjIpWPbSaTYEwMs32O9Ds4qpsNwjNUHUlm6HsVDOR4Xem0+m0TaHyWd9oYq3UlDadUh79OI78Y+AZH+jizZ5peNL0CnLVEmh3VZ2YiXEa4aDeMoVlNpWISLmjOHr83UFvbh0IygYVMdckDAwbQfRIaWSS9YTNTR3tLu1NRyoVBjsLXOTYWFtGKh5DOJkUgg3L7SGbiSHXlxIDJDPp8uIKXnvlVRRXl3H26BHsGSngjfGLmK3UEY2HceLB48jnR5HNDUjkNNhQI7ItyEYn0LU1LKxU0DJtmG01dorHooItIBBlYKiA+elpEXLsHyzI8++02qKk03WBqkUpZg25ZA86WK7RUQfRbDSh62HVCJZYorJejgtlKM5AJOWOOoudro6GFRSqMM01cGhsH+qVHgaHMvju370ns+++QhpPP3EIo8MUBgygstFCLsds9FOM++V/GHdr3Yhc2NXrE9heSIgX1Wyuni1IndGzOognVb3kWIzgPYGWytS4a+LcY2cQjqfQzx1Xp42O4+CbP3wV12dnkc6lEErkhRmF4Ayu87W6HTGgrmkLfxqbHRwBMUURHm6nJ/UKm0txPpgg59Xkb7Nhdwm8J+qKtSpElkXeI6Ch4xrogmudUURj1Lmm92d6xpQoJGugrZ4Lp9NAZ+UuqnduALWKeFGCD1gHMe3xlS/5odFYCNlcFjOzM3JtPFh8WEwCjhzci0dPnkCt3sSJh05DZ8ovNfsW35mf4ipsur/+SWNWDC80bxo3I7Ee6CETZU3VQbNZ82bpSaknyYjDoCs66h481lvZUMQQNmGmivCByxOsuVc36lgtNzaZNdVqr3fA/E6aR7AlaasAS1Saz/qdTtd1+F5NrJR7SCSz2DOSQzLiYmFlDe1yDSODfYjn8wgEw5KOqlxE1dGE3XKphkJ5O3eMoi8TQbNWxurCknyHUCyBhY02AnoS24bSMJw2FudWcPXKOPbu2ob+ke2wOacPOEgmDAwNZ6WTzfXH2ZlF0dZ215cRXrqNaLeERiyCSm4YLeqIpZKIBKjFtheRXB8SehhRljNBOkgXphXAcpHlniWbWmFDRy7FbUELoVgE2XweSzN3YbbaErnXihuoV2tIxlNomR1Q7iCS0pFPmYgEqrKQYpOo0zXRajSBYExSfOFv43mhcwkEBaXmEk1ItRRdR6dnoG2zHNShuRr27jyIpdkK+gtZ/PDli7BtHZl8HGcf2YudO/rR5k56o418n2Slnxy5v/Ll/801tRSMiAGzuYyk0YQRzWKoL4WA1UBqcBfiIR3PPXMcIYOiAiG0zDa6VhNmsw3H5AelJWKRSoc+i568Y1t4/ccvY6VRRS8YR6OnoWx2UG21YXa5cE/0VpdHW4yUnn+LP8sWBRQKGcQjGrLROOJBIB/RkDQoOGBL1OcNKTdqMCkuH9RRbDmoORGYgTB0oqEEOetK7cPI3XOJJqqhU1xDa2EWbr0Cw9uOEqJEiv5xnOM1YATmF7AF/MLRlzgYjjZI0xsN48HjR/HA/UdRLJbx4MnTMMIxNQ7x6lDVAFM8bKoRpzS2lQGonXFGcI75iEzTAxbSMaLwOqg3qsik0khG4xKVZf2WB4SyNVYP7U4bWtCVbvDmXrHM0Kksasn20vWpGcwsFZHL5QVBpbrtyklIDPeckNdH3Bx7CS8bZXl6Hdg9E2VRL9VRKIxibMcgCrkYapUKJj+6Kj2aaH4QWiiBWJzXAulRmK2W4Lu5nzw4MISxXcPoy4QxkE2gUizizs27sGBgtemg1QtjNJ9CLNjE6noJVyavY2SkX6Lu0EAO8RidtINtI9uE0UUiZAfotEwsvP0SMDOOSKCJYCqB5UgC7uguYTiNBUKIxAqI5EeRjCeQYNTXOHRiz0bDykYX1VYP1UZLaJPYdGWmks5lkc1lcPfWbWEhGhwZwq070zICTUYTgn4LJxPo6j1kkibCqMijJrcgpzhdNt5AHTMGFHWzIxQ6YJnHM++4CLFcYFff1aUso6CGYxuIhQcwd3sFoyOjOH/pOvRAGNFkBCfu34W9e4fRtnoIBxykslFOAz7ZuP/Fud9xuWhe1JK427OwPHcTw9sPIcp1tkAQDTeIrBHA7/3a5xHWa7ACUbQsA4l0SkjTs3ENQ5kIykWyPFL3ykYmm5J6ulpew82ZCdy5exttx8BczcRyuwM3EEGn66JjtQVzLiMQVrnsyrOOc8mDRjkgzk57SEUNJHXCUQPyWVGWtUKxwxvqoNFqKXCIHkXF0lHsBNDWoiKAECIhRFCX0V2Nh215Cd31VaDVFBy0LjpTqgHGB84oKhtfLmmUWujYptAo+40gkjyENQ192RTOnT6Fw4cOYHV1Aw89TOOmgJtiTRGOtM1ZsifQtxmrFfaLWzgqgtPOLWiBLlJR5sE07oowZNJhEhTUarRglhqCF+iEXKw3N+SQDg0UZBVRcO3evJyRe3VtAy+99hOBCx9/4AR27RzbvB4fIeavaireNo9Sy2vWcZHC7LRl/ZDspdVKB8nUgDDe5PuS4sSnJqewVqyhy2dnRNDHjnYmhnqlinqpjHqrjVbHxJFD+3H06H4MFfoQFuNycOmDy1hYXBe22lZHE/DRYF5ljXdm56SZyXInk+hhZEgXCq1jR08Juov/Vms7qJebqN68gEBpEoZjIp3vw5ptoZceQKlSk/peS+QxtOMwUvEsaYmgh9VkIQQDs2sVrFUbKDcbGNq2TSSVmX2QRIEZwu2bd6TsS+cyWFvdQKNaEyokpuds7HU1SgyxF9GULFF6Fq6CLzPicpSqWHQC6HEtNBKFFVQCBMwAyUjERhspURwSfloGYkYO5cUK+pIZXJm6jXA4BSOs49FHDmDbaB9aZhexUADJFPsfnzIKe+lL33AbtSI+dAfxg3Zc5HoOHzuFRC7LBStU2KWurOHBA8PIZYLodB30gjnhMKOgQH8c2DGcxcLMbezZsxP1ygb2jG1Dw+xiguQM7QWYlTlE9RBiA0OYrZSxWKqj3NHQAcdMxFK3ERQOZaKQmIIHEQ5rSEciiFktpBNxmVOP9Geh2x1EDEdmiuQiq1TqqDbakjnwwYdjMTihOFabLpZqJiwtJCO5crmKytoK2stLiFg9GeXokQg03mRKuQjmmVWftylFkUFZ8uA6YUciJefjjNxcARzMZ/HlL3xe6HdWVoo4eYr6TSwFFMG8jHa8JpVKzbw5rhgynYfqgHtmLrpoGmGxYRcBu41Go4p0OiV8Xj3TxNLUNJbHJ6A7LvJHd0MbSIjh0Tklkhm16O8184h/L1dq+GjiNt794KoQ++3cudNDM/hKqD6YRKG+VPaoZvLU2JIMp9mSBtDichELi1UsbZioOQbSfUzNyeNlolapI9BtSUOv6wQQS2eQ4lKF3RNZn6BuIxwJoFFtI58rYGxsu4y/7kwtYH11GX1JTg4CKDc15AYLKOTS6DZNLBdL0ncI2FXsG8viwaP78bmnn8DgcE6mC81OUOpzzdxALKDkfjL5HC6On4ceJlEHyf0jWFhdRLRvBIND+5BNRBGPk2aLJaaBN65cxsTcHCp8ttGoZGQ9k8sbCWkelkslgbUy62k3WuL0o5E47FINaSuIsSOHkR7Jous0ZfwVN4jv4IYay01D2H74SLggMnN9GgOFbTDyOdgE0njAJDoEAlsISybpZ8gMortcRdqIYnatBDeVg54O4+ln7kc+n0CzpQBLiQgXdj7FuF996osuvdO73ST+64IFK5rErr0H0VfIQ3NDUvvdunYB7Y1VjPRHMDqUQiiUw0rZRblZRlpvI0Xhs3AMZlBD12wjGewhlcxCSw+gWVvAQJ+Job4wUok46rWyAPqXypak0cSW9yxGCBXBI6GYIp7TLWwbyGFHJiVGQG50piori/NoVNZRKi1jo7iCjWJRGFRDkSQGB/JIROmdIyibLm4ullBxQmhWGmiUq2hXywg5PYTYnSUUkiAMTb9HUE910/0djVg0grFd29BstzB157ZEdnrhdrOO0eFB/NOvfU2ghjdv3RHwPzvX1HeiV48wivv8axzUeDxh8h6UQApGJM0mU7NQnTkmQgETw31xxGkMtYoItitGzBbqq8uoTE7Kfnzfnl0I9A+AvXPK2rZaHBX1I5XJSNZA465UG1hcreHdC1fl/u3atWMTLCJdbo/aSFJwTypKmnFdU7DVXNPsmh3p2hOZuLLeRrGpoRPKIJ7NI6ITJ91Cm1uCzXUEnC4cIwk9QW3rlMxi3UAdepROykC9zGZaHLoRg+UE0Gn14LbKyMdaskdQMqPohuMCUTWcoChhOu0KrHYJ9x3YgeMHt+Hzn3kEw9v70XOCqNcc0c+qrs6jL60jEktIH+jOlQvYOboTQ2O7YZfLmLk6jgVHQ+Hwo+hLZpFOsKzSEAzr+Js3X8Ur58+j3OnAFpVQl6zZkj6ruQJrdCW+wHYhG4DshLdnVnAoMYBzn/0sMrtGUeu1EdJdZKMBGIaDepvqojFwdsPGcW21CBTbCBkxRHeOwokYSLK/IzBaGxpHuyxD2SCtmZh69zpSgTT0WBZuoYDkrgE8/MQhRMIaWg0F0omHibb7lLT8vZ/7qttpO3h9o4vni3HYmWGMbhvB7rER2IhgdWkGF959FSn0cPbAEEYzJrqOgTuNNC7Pr2FvzsG+PNkfLcybGVxfWMfOhInduRh6eg6VUD9y/Try6R50p4kA9Zu4XdWpwXK7sLxNJq4FsqFmW0Ek4il5AMP9WTz60IPYvWev1Mtmhx17yL7tzRsTePPNVxAMdmUnd2TbToztGpMmzs3bM7hxZwHFSls6mwQvRDTCAJkSeQQKwh5JZYeU1I3+rjXrIcV7purZI4f2Chkem41LS5R6DcBsN7F713b8+i//skTyS+MfYerOXVkFbZttcQD0xjQq6Se49j3jH4IXEgixs8/OPDGSzMQtE+mohidOn8CRA2Oo1coy3uFSPeertt1Gr7oCu1KC2QOC2WFonINHNGmohaMRWc5gI4worXKlgdnFDbx78ZpEobGxHXJoOf8V4ImUDypiy2aVQ8Nm86wqa4nERrMBSiNb3ahhvdRDta0jkOiTLja7+xxP9uq8LuLH2wjFC0JjxelEDyYK23Xo0SLCBpAIjaCyrmNtpSGYfU4/NLOChFaVJmDLjst0hUktqzNWXg5HsU4Te3cUMJAO4Ze+/kUcOLhLEF21qoXaRg3zE+cRCvVQoQQwF2hqdQzkcigMF2Ctl2AuLqM12A937H4YoRzSyTAyCR1G2MBr45fwD6++hmK9KQ1Zf19I7TjLLuQmW4WMQB0m0AFUF1exb2g7Dh+7H3vuOwKL+AluilFUj0Aw4T/Q5axZnTZqS8tIuDoGBwpI5DNwNQs6ugg4HJNROKEro1DKdjkmMP7ONJxOEtFEFEcfegCxTBI7jo8hENHRqNSFpTUUDCKW+LS0/OwTLuwQLthhfHMtgV56FAcP7kR/fxrtjotybQMXL7yDbAB4bGcCu6IbCMdjuLAawaVlF4fzXTw86MA1TVwsx3B13caBVBtndhgoN21crOaktj6yr4DBXBrlqotrNyeRiGygkHMRZGSqW9Lw6DohrJcJbbURi6TwxS98Ac88dlS6tgSvdGRsxtlzD3OL8/j+P34X7fo6do6O4tyZJ5Af2o7lUg1/8if/Dgt3pmUmGaYBpGLI9/eJMW1Uq9K04Qgun8kJOYXAM31iQa/5xS42g3i+PyNrlSurVI9YRzQUEeLHnaPD+NVf+YZEbtb8TIPrrbqsJnIhn6uOIiyvkEGKfthLwrnPLZukpIz2PpdRsy8VxVNnT+HBY0dRq1ZlZ5gzUTbRmO73Om00SmUZJxlMHWMx6fRzVGezUy6/HGEmWV4p4q13LuHDa7exb+/eTeMmkMTwwCeqwafm7RRXWF1fR6lSlo4xN7LItc0lGbK7bpQ7aJpBjO7ag6HREYlqzWYPs9PzWJqbhOOY6O/fjt1je+R8NNwGkGmh0VkTxZpDY8fRLgFri2UxbKb9q/NT6HXWpJnqsswLcmTHEomQlABcu4N0PIRkWEdUd/D7v/MbOH7sEFwiuupAs7iM6sxlDG4fxUypgtLSDPJRA+GejXC5jszwMEqdFqa7dXTzo8jn9qGQyaE/G0bMMHBt6i6e/7vvY6VUlbGU2llXUZsoTVny8M6GLYtPgOEAa6ur2Ll3DwZGBvHg6ZNIJOMgEExGnBTo06k0a8KyTNTXluE0O7h5cxpju/dg984hpOIs2zqbsG5ZHOHESBaWDLz841so1pnBBfHVs+fglJpI7dsDdzgNPWyh0+zBrFi4/6HCJzfUXjzzpKvZGi7aEXxzJQontwtjY4PYuWcUrZqJYqWE8fFxpIwoHszVcSzXBLVzX7/Zxm17O/am6ni40IbWs/HyTBuL7hD2R8s4M2yj2nVxrRHG6I4C4mYZeq+LuWoaN9dNjBQaGM7UBZ1z93YRYwPD6CGGhZqG/gQwEDfw+a/9Ao4e3i61qDBtkEpJGDo62Cit4frER6itL2JseBBZwkyzBVQcDf/+j/8tUl0LAdeCE4ljeN8uFHbtQLlex9p6GdeuTSIc4qiCc2S1LCI1NxlFwuShDqPV6cCUeXpH/ixqFNEYdmwbwUhhAIN9WZx+5BGEQpyNEkVFcQWFX+GSCcXeqo2G4g8U0ndl4LKt5Bm5Aj2opiBrXa4I79k2JOOlRq0m2lp6iI1GHn8eLoXC4nv4mG9+pC+tIz08cORoCYnf9/7by5i8vYBTp05h99hONbOXBQ81h/aRYOSHX15dxeSNm6g1GBkoXcvOt4Yu0YHVOhq1Jro9FwcOHcTe3bsF48wx44cfTWBikl3znuhoHT96GIVCPyyqxjh1lFs1dDs99CcHkNITwszDLv/c3ALeff8drBeXhQuce9XC0kIKWtFeUBtug4UBgYdSvfV/+MPfx8mHjlN0CvWajdLsNDrFWRR2bsNGxyzG11wAACAASURBVMTSzSuIOR2kgwZCtQ6CQzlUe13cKq5iI5HAwYOnsbt/h0RvLmAsLq/jL/76O5hbKYnohrfxrBqsnhgCjZtGT+NmJma4ATHuPQf3Q4+F8cSzTyKfyUiTkI+ZETUS6CHkdKDZDSzOzqJS7QjmwAgnsf/AHgz1hRCzN6CjDjhhtG0DDskegsS1pPDKu9O4uWQj1gMOG3GE6h1Et++AvmMEhT05LC41UVnv4td/9+SnUBufftLVexY+QhJ/sRKG1b8P20dy2L17GxqkD64W8dH4ZcSiGTyYXsU+Yxk9PYBLCxrmQoexO1zCiYENoG3h9RUTq4E92BvawIP9dST6B9DNbcOthXXE6+vo10wsdOK4VbGwY9BEyCmiapHHGdif7UOzq+PGehgHCzqGkxae/ZXfRGF0QB4sGzvtLufcHVj1DZRXF7C2NA90athYpXe0EB0YhDE4ildeehNa20axXEIolcaB48cQSMZkxW5jfUPYXijPSmw6m0dseMlutRZEPMWd3pREXcIs11aWJcqzs75jxwjuv28/BvtzyCZSGCxsQzyRk3qJQHiO9UQ5BARn9FBpUMVRaY8pHnMPH07D4mYW/83j9qJRRvQARgbSyKXZca4ItpyLLL76CN+L18vmkUBAOboR2qF7/uPYzLKwsLiAH732Nu7MreHQocPCKsLZM38xdDKtFqdEGG6zibuzs6Kk0WpR3iaAXF9eGkv1WgW22UKn2ZSJAxcgRNqH9aFHJMnsgQg+gX+Ko3KRyqRw+qknsXPfXhhaBI5p4eV//HvcuXnDm4frqLYo46x6LQo1t7X7KRTNjo1dY7tQqlRhtdv4n/77P8BDh/fCbZowG1wi6aDTKiKVNRBJRbE4OQWr3UA4l4Lj6Iil4rBXa1gqVVHOZ7Dn8P3YlimIYwoEbZRrTfz5XzyP2/NrsHkfBYYtlTBcOhlv9q+WhZQON58Buch3794jjb2nvvRFoUbSAib0oIMItcOpXNtrQrcb4kwDehwz8zXokRxiiTBC5goKKEJ366hVA1isBxDfuQuBWBRBN4EPJxYxeXcd4W4P0aU6gs0GMrk+tNwoMDCAkcOH4USy+O1f3//Jxv2dRx5zDcvBFTeJv1zV4BQOYDiXxu7d27FebcOyOxgfvywMoidSqzgQXoWtB3BhwcCMcQBjiQbODdXQ3Kji9bUuitiNo/kenjkaRW5oEK9dm8fN2RYOZ03syVi4udbAukAtOWppYLnMuXoaO9JZdHsRLFcM7B+KoZACfv43fxuRdEK6uDZJB1stBBobWL11Geuzd4VPmjjicCSJoBZDhAQKgwVw3XVqbhn/8PKrCIZSyPT1IRjR0THbqJerKG2UEEukZARBLCpTc44nuLwdkeYgIzVlggOoFjdkrJdJJ3Dy4fvR15dCcW0NsXAKZ08/IbpQbEpx97xYJDEBRdQ9nedQUFBr4UhMEk0hm/QJEzyVDbUxpoyFYyLOgZNxUkrRuJNiwPeukd5TBnqUyQq37lMfCZuLbUtpcGXytiDUOIKhC2CDjEyk7VbTWxFTu540SDpPjr98UkIZ3ziOXIfuWOg0mkJJFIkmPPCqMm6zo95LbX2HBE/AZCWdSeLBs6cwtH2HRGWzUcWbr/0Qs9NzgiAklLlumjDJrHPPCosSX1DrJ7SvvWO7hYKo0qjgf/7D38OhRAT23UVo7SCsWAqZA9tQby4hHbVh0wHZBlaNKPRsPzKJBFqr7Lp30L97FyKpNOKhCDQCKAKK5eU//Je/wfU7i6yAJesJyo4kna+SJvKhxD4wiWNjSv6MjI6g23Fx5nPPITuQkQawwRqaLDiGiahbR8JuCulDPJlFOJzFWqWLG5MTsDcmsTvZRVwLY+puHVeXuxh99Bx6yT5pxK0vrWN66ha0ThfBIldI48jkh2FaGhJDAxjcNiAsvr/+9eFP4S3/uW+41LX+0Azgz66uA/n92N6Xw+OPHUO9VROZnW9/90WEI1kcz1VxMFqBhS7en3GxEN6HXZkezg21US0W8ZOlFpDcjyeOD+HUgRhuTd3FWx/exqHDB/HAmIaI08F6vYWbi3NYWq1jvdpAo2vDCnC+F0I8kkYwGEc67CATDeMXf/VfIjtYQNdsoLi+gm6tCK25gercbXRqTfmCbjSMXiCE/oFRDA4PC9Jt/vYtzK+V8YMLH2JuvSUghS75yAjN6LFlQztTIyCD3VCisYiMY3oo3W5FF9Q1ewhzXTEXx+5dQyLuduXKTaytVfDww6dw+OABoVrOZPtYqeDG9cuYnLyNqekl9OdzUl/t3r0Du/ftE9Qc628xbo9skQeYhJOi4sJrM5tIRXUMDGTRbDWFwYOwWF4fMdc+YYTPcqoM2uc921IsYQSdmZnFexc+RKnOLq0im2CTjJttCifOhYmuIoLc3BBTW4GiN91uolThbLckyC6r2UazzhJFwXtZ2/dsRYJphFkz2nC6bNQR6w9kB1J45KnHsG33mHBsz925jfF3foLSMufzmjTFWmzKuQpSq77IvVxtARlXjg4OoVjcQLlZxf/4e7+FRwb6EF5aRbALtI0YYof2odoqwty4C6vXRt+O+9CMZFGslNHqmpJJ5TNpUTyJxuNC9h8Q+jBV1//FN1/A+PW7aBMUpfbr1HotdaslJVekECLTBnICmkJGQQyC2XFw8sQDGOY2GcdrzNqSUaQKAeRDZUTsJoLRQcQyo9BCScwvlDA3NYmCUUR/qAa7E8D0gokbazZyR06gFc9DT+TRqjUwefkizIYNq5mAnhuDG8kKIjSdjWGwL4TKxhr+r//l3Ccb9/X//D2XzCVX1yr4w3/7POLZMezfVsBv/8aXoAcbMJ0Q/uj/+c/Qo3k8sCOGQ1l66xpurAdQDu9AId7D/f3Ef9cxsbSCdHo77jswil5zHncmJ5Dui+DI/iEMFQykMn2Ynl7AjanbuHm3iMVyA9VaF/WeLaQORPEQfxwzgogaSZx8+BnsO3gAZnUOpbUpWa+LhXQMZvPYWK9hcGQfnGgCk7emEOy0kQjaqK4vo1tvQosmYPUP4uXx25heWEW9yVW8IDTHQpRBmYsWTKdpIBoBBA5aZg+1ptqi4t8zag4N9ePkQ0ehBxz85M3zKFc6SKSyGBF5maxoOQ2P7JK97latgmsTd3BtYkaghwf3DuHIoZ04fP99sGmgNCLuiassVEUGgauSPVTDxsoCbLOBBx64TyCO0URCoetYNti2cJGRQ5tGyR1jHjCfZ1tFGNUcY/Pxzp1pvP6T9zCztC4bcRKJPbJGjhrpYLj/LBBYf/1U0G1d4SqjYdVrRbRrJUQCmtBSN5o9RGJZBKm/xlXMdh2wSQ5IMQa6iTA0Iynjo77+FB56+D4MDA3JzjIJHa+OX0Kr3JY9f2IF2q4J01vm8DJzb6dVLVpwzTMWCqFYLImD/v3f/mf4ucfPIMV5vO3CpdMKEaNtQxNm3gAcIyo85oy/bCzynieiITVqEhgyU3K1xsytsxf+/kd4b/wG6ia3yehgKPnrM/TznirMgk8Q2W43he6J78P97geGBnAoEECGTU8tiL79fSgcTkG3SyJZXdfySBWOwjVSIj/tNupoTV9BTi+iUatjbqmD20ttdEJphAuj0HND0id6/8JF1IpdLC4EYSf3IqAlYHDc6JJlpg1q447/6A8+2bgn3nzbDbqO7GqTZSURz2Ow0IdTJ48KGYIV0DC7sIJILIPR/iTyyRgMI4C2HYKlxRG0W4gF2CQyYdoNVNercrBbzTLM8jqcXhmGYWFwIAsn6GBpZQ0b62WsFstYr5totVw0yBziKkgeUVfk2uKBdB0de3ZtR1KrYd/OFAaHcqjXG1iYK8II5ZFMDaFTb2Hx7jRa5TVEyK+WIJeVhlK7hyZX+5o2ai0byXReDo5BnTKilCzqQ1mSHnLG2epa2CjXsFzckLEbH6YeIslAFju278DNyRuoVusyyw6ROifKeXwU5Qpr1BC2bx/B9tEhrK2VsLxSgmV1kM/EkOTabCIuihJs3jGtU+uenG8qUn7Z7dV0mM06Cvk0Hn/iHNrdrqAEeS+2dsRdrCwrBUuS7BUGBzdrbkYVAi4UDVQXt6am8NKrb2Li1ow0pzbZSwMECEUQZarOPt89AgBM0Zmes57ndZltAlmqiGhBtJpttE0XWjgJ19tbD1pdaHYHmkbse1Cw+9AjcDVNBCR2jRVk1Mitw5XlZSzMzqLTIF69hx637Qhj9gQON43b24UnKcSunSPodNrYKJbRbnXxm7/6K/jqz3wOsLkp2EK+vx+RGLev6Kg9KipurQUc6V5TYlfGhBEdAV3NqxV/He99EHfuzuLdC1fw/kc3UBO2Fr6GW4QM2qrUUEm6x9kWCKDRrGNgYED1PiwHx7YN4bP7x5B1LegU28h3ERlUW37ceCwhhsTAEQSjA4JpCDsBFK9/iEhvFpm4hnoDWFqzMLtUQY+Il3ga+f334WVB8HWxXkzA6LsPWjAOw23DQhsuNyrtGt7+b7/7ycZ95c0XXQLWjaCBSDyBoB6AFg5ReEoSF4XYYtmrKGUQIJupS7uA1SPfV1cOLGsYEiCAyyFsHokfd2UDyNXUBhF/qNkl5LQnf29yP5vRQjwsSewiEhGYGmm6YuAwYEO3a8hnQgzugpkub9TRMYMYGtgOp1yBSQL6kIYyoyKjihvA9OICqk0ihwzkB0Zx37GHJDvggeZ2ECO4kBfR21OCtUv1SLWwKNTDXuVHKCe1wOlsuDAjosYuU3yOpww5QEyDOY5KpRLK83PEBQudTgMbq+solcuesgRF7pRip0WeOZ9yyVGLmGQOue/QQTz00EmJ3OFozFsz9RpNMj5Tn8f/VDPNY3Dwmj2+ca+srGDixhTml9YUpRObaJ6gIw2aBs7VURqP1NqeKorsRguhoCpbrG5bMP68D7arIRRNC2Zasg86km4HXbsrkYyQSlqGHtJgBy207QaMSBARbkk1bTjNriwCubqFqtnC0lJRWEUUcYVPRuGVLY6LPXvHUNxYR6VaI1QAX/rcZ/Hc02dFOoqMo3lufCWigoPnbgA3BWX1lSu7XAvlNgdvHWsmXrAnMMg+RzQUxu0707h1ex5Xbt5Fw+x455wFEh2FI+m3Mm2VyTHtJoSZaD+O8jg9OHJwB/7gG1+F0aogaC7CMecR0Fug5n2tDVSdCCL9uxDQGM116V+Ulm4hrtWQSxItR9FBXssKIkYY5WoDmV1H8Mrlebw/3cV6OYNw3wFEwxoSRh1WoAOb5VS3iR99919/snG/9f1vuYEed0kZMy3ByAoUlDcr4Ih0qKrt+PBo3FzvY52kRjSSVsqt5Ws8pk1qP0kZZcHmeIkIHDmGRIApogHeKBqCQLtt/iwRTbrghgnDk5+V7iVnRW1ZxeOfiXe2RcnDQdd2MdKfR7tSFY2wm/OLWCuVERIaINbOOsKRKDIZEuJnFKOJ2INX+3pyNbKSIdxfW1BMpZ9NB0xIrJKdlYOie3vOAcNzeASoqPvARQB+c03W/Vi3qT1i2TTzCFX9Jo1yKooFVa1kKmOhIdEYicmW0Qs/1yNHUuwrynH6e9mikKlMbdMhkVBQlbEqdfQ5yZSCpsfh5onm0TH7srgq8isiCa8QFnJCPgNJ9wmb9QyYSC0hf/T+TbIRKrbYXOfkWnAQXceCFmJGpsHp2LAaXfSlMwiEXFSaZActoV5jFOLykD9J8DTDbFu4vSnoJ6USNAwXCtg2nEcmlZRGZavRQdPqyp62iOPI2JFTD7V15XJdlA1G/juPLo2b99exJbvsz+Vwd3YZC6sbslkorp2R29Nk9ygiN9l3eGbJqjo0PIxqtQK352J4JI3f+CefgVZbQ9dcha6zTLGgE37bcWBrKSAclyWXCAkbAl3EE7qAXhCwEOGIzTZQLLUQ0Qx02l0UOyFMFHW8OWWi1EghGBtGNhVAVFtDx6qh27ZgNRv4zgv/+ycb99/+uz92VXoYYGYjRudaLiKhsKQR9ED+SMCnshGQPFfx5ATRz6l1NsFme7AnJT3bg0tua0etKQqkXnSZSaMcgB5Q2lZcFKHjEJ4MOaeKOUM6psrc5VCpvSgyk7NGVwdNURS5ggtW763KNkYqYcjzYIS8PiGz9+RwmR0o8r9NOr9NNBJPgmL/9Q3HMx7Ri/bbLoo0QAjy1IqVGLfy8x4biyd65/eLFJWQ90uWVVTg5eyeTSc2f4TtRCdjh3IqPlGDyAJ583D//XyD9k1bvg8Pi9cx9w11q4GnCBq8R6q+n9dM8xlQtxzFlsPYPORy6X6i6jfiPGpmiW7qrCgOdA9aL9Bb5TzFwbNWFkaUrXvqOxKxrS2iOKn/u6Yp2R2p9tgzkKhF3S8PI8CCkGeUnXWeFOkfBFwB//BJCGk3cQEemEhewyskJ7yhuvY9ohIVS+UW/bNcy5but2LCUQqjZDRVW4IuImHgyI483MYGzF5DGFO0oIWA1UNAJwoxLMIWkg+IHFdPzfApOEndPNKL6CHZN2BTkijMxY0WQvndWOrE4YDvEQHhDo5TFYEEk9yDrSb+4F9945ON+9/863/lytiHuO5oVNIxzj05ElL0NF4zwePokuaCMFeqiKIOmqrplOEoogM5BNw/3pwfKjJ6tYHl0YLLH/k69Vo+mE3KWg9EoD7Dl3D1Pm/TQD0WkM2sVfGJbR4muSaR2VN1p19ieJ/JayeziF+PqrOrrtHfb/bf7966yx9NyfaXRHyv2Sulh+qw+rsim8wnwvqpjG/TwD2RAPYRSmXSKpPhxOvWuo40tih9y/pTcaV5s1dxCr6jUffHNxDf0fjRXmVMniH5hiN1rfqXTQdxT9No8y+9/9mMiOpj1c955I7yEu/g+wWCchjee29VDVuv8659s0vvvdR3qMoZbX0v9ZHqRb5Wm+KP83jY/c/3PlfdA1fS8nt8hSpgNp+v6jf4Y0TJK33eJ+/zfEcnVyKwZIULYAYoKDYikDjXpkOReT250cjtpgKRbQekR8NMTCmwKgQey1LhpCNQiIw33udyMUnTQ6g1msgXRhDL9ItGmCS5/hfxH44bQGag75ON+4U//39dI8Sxj6J/YUQVhUQeQll9VCRv6iEqr8u/54exqaBkVFTNtPVQ1MVsMm3y5ksd7nFY+e/HnyG4nqAM2aP2ub78UkAhuPifWktUxnEvX5eQGYqBepHZp/7x9KdkQcLTaJb2iLcY4mOHeXP9GbFyCvf+WdVaPBA+gZ8yZK8PcU9CzL9TRCcePbRnO/57ywzVi3xbtqheJGqVlHblgoLM3MmLzjFcSGh1mUKqUOizqXiHn5mBpwojP+x9Vxmpe0blMQ17kkK+I1OHXvlgb4ON1+19902D956Tilr+mIrv4UXfnz5wP+UVNo1jy4dsGa3nCCXj8YxTnLDcknskj32D9d2X3EP1zqLrtiW8tmUAfgbhBeN7L0udn62/UUbjFY2bjtc7c37e500rKF4gOABmquRyI6CHL+UKp++AAq6UBLSper0pqEZmYZl0Wgyd0w5SJ1FaKZfPy7OVTxciEDbz5BAKpsDny5P/821PoHOKDHLvsWOfbNwvPf+XroooKhrzMLIRJTNZ/lmtDCmj8DwuUxheELePYtR/kjxP1dJ+BBHMMi/aa0oIGsuTsZVXeYJ4/FnSKEUiJFdQn6VGD+o1SuVSbU4pQ1EYX95kpm08kOKUPKNTp9ALJ95sUtVS/pWRfVLVV3RMYpTyUR8/KMpMPZ/GGbPl09R6vNz+iReU1tbnyX2Q9/M+0/vNj/D3HrStbMcje2fHm0/VczLCCy6GrW6N/7WU41SfpAKwV7sLy4oXSYVI0RMI8K7Fj2j+tfGzpC8RDktKKNGLYcLPmFVTZWsG7TtW70K2nrc3wfLm95sOTT0U9Y8ejFM9C09R1gvIm/fKzxI973SPT1AOZSvMqPTfj+7+41UHS+HSPWcoaLrNm+7LDavr8s+Fn+2oM7flRe5FzDF4LS8tew9CZZtc8ZXfSb5JB9BTTUtmX1QaaRLKKyorASSTKclmqU7CiJ+IJYQbjf0hdTu96/QcLg1Hlale2ePRfvE++mfpxNnTn2zcb3z3r12mOKIGISkh0GybMibgHJBGyciqjFt9d+lNelFUbVAp9hHlBbzI5Uc4OSvK8IXFU71YwTTJBSZ1qqfy6P0MN5e80n3ToJkKEWDCw8f6mSkVO7gBYZEkW4kaK8nv3nmUmybv7zsG1RhklsIKPyz73Eo1Uv7zD4vPFuql8aIR1lHChlLCyH3wNLQ8T6qi5mYRsflWauylutObEV/SeS9DkK60ures58RheWUI56kUc5d74duJ59iUFBGDhmLcZHRgHciuN50XmUFFGUNT6pkqPHpdc+/PDR6+cFi0rFiKmdSF9jrqKm33+FB5bRSv76h/p6QPySaVUfrW4DszzyF7duKDQBiVRZTB6nnKnupMKFVVP7VXLlVKKH9Tj7pwHmGjtDLk9WrvXAUUzwF5Pl2lw3RUXi/Ec7z+taoMyv9u6qMlYm6WAv6zVR1QyWbkHrKFo+bkKvorkg3FkeZ3dki5rTyjNFM9J0myEN/t8P95hhm0+B0kkRSE4T3VGlN99pMkk1El7sf6NZ7/+cLPPvsp3fK/+xuXS/fxOLWPlPG12j289NrrWF5bl6K/XC574xQS6rMjqrzoJvhhM81R9a163ltib2NcWgiq7vX6xoY0wdToRF00UxFxHkqqbpMEv9DfL4wY/Ld6Uy1hiHFvGr96sOKPfRULWbfUwF1s2aSSrEKBIlRt7V2ft1+tGDy5R06cNht0CsihACYqjRdeMal71WHmvrZPlqiMQdViPHx0QrIIQfpaj9BfcWerB+z3A1TzT6VX9PxyfZ4yiErRIM4nQrzxJlOKX36oDST+xxpO+SWm9xRyd2S8xf8n0QO5xhl1JJ/wDrByHhAhOjorUjNzK4wzbsG68/neE3H5/hyR0QHwc0gkyDGab5V+NN48gB6e3m+uqp6HJgg5LqmI9BD5xe7JqDZ9qzRdlcOXLn63q9RivNGcRHAvC5SJgzf58HsivD7R2ybEOazAO17ev9lQ9XsEiofLTy157lue1LItnxeJeLj+e/okwlrqMfc0Gy3V/JQSiuqmlM9SvQJVy6szt8nMEyDCrYc2x6uaJtt35HrzV0t9J+4XCmp6owKSsqig7NnzZ/k+X/n65z/ZuN/+h792CTVMJ5LqogNB1FtdQZHduTsjIIOVlVWJdmouq8TtfCE7NhmUoW/J0qhUSB0mdtZ/8Rd+AUOFAak3Prh4AevlspqbckxDsTfZJ/YI+zkWIVOKruOpx89h754xlMoVfDB+SXoB1L3mzSQdLVdBVdQiPlul/XSchXwex+47KqJwt7w9ax+8IJrP5MPm671oz0iUy6QxNDgokaxYKmFpeVkcnXhrPiSpu5WDIg+70pom7bBStSBTCw8HBeBp/Hww/J0GxtLl3sYhf5CfGYtHJRry3vJzyY3OCK8ij0rveLDFIXjaWoq3m+IDBODcm3B6pYUXReTnfckeiTZqxKQgrEpbLBLSMDo8JIAYCtMtLa/K9XOtlvdGdbhVSKHB8c+qHDLFeHz7V/ajMO18LWWWCHlll5sHWDl7PxvzJyZen8ajhlIMNsr5ytjVa1SKw5RIx2UXLtr4DKtKdJxOQwUJldXxP+lkE1rMlNe7NvUtVHYnpZ9MFfzmp3KURADK2SJJYiiEJLnJ5XWemooEFjp5da2VSlXwD3RYfJZctGES5vXsZGzsN5t9cQQ2T2v1BkLhEGyzI+qnMqIVx6+yXz9LVn9WjtFvbHNngGeHmeQXfvaZTzHu7z/vMj2jCJpKJwJodR1Mz8xjfnF5UzWRB5fTJUnTOXP2VCplFMWRgWRX9+CmpZPJQ+Tg177xS7j/vqOYvjOFC+OXMD07JyQA4igoqudpacl7yYHoIWLo+PIXv4hnnjyHm7em8Pb772NuYUGcgugtS4qnjFpAM1LDO1LDPHT8fvzqL38D8/Pz+McfvoSlFbVbvbmn7KWyTI1oKIza5M06dfIkjh49gum7s3jxhz9Eo8llCZV++4eNo6oUqYRS5ImzkE7GceTIYaTSSVy9eg1Xr171ZsLMQHR54Ky3/EmLdHFtC4NDAzh+7H4sLS7i0sVL8mCp+JhIJOU70ug3O9NeIcg0fWxslxyGieuTYpBydfd0i7caBSoRVPK6JOujgTgS1dgI5esO7t+Dp554DKOjo7g+eQNvvfUONkoVVWeLCKHX/xADUsbOpQkSBdKx+g1OAbx4iedAvl+cBZ0owTuVWk2+j2Qjkl0pIUGJxFLHkLNsQNBmdKjU51IqnlQ5UUalUHzKUIWnjJTK1F+ntE6jKdth8nppyrJBFVDKHF525i99sPTk/VD8cOQv9RyoKKoop3nvL5XaBwSNyMDGcpXXJtfkZXPqe9yz7OIFNSLzRH6opzAH7O9slo0iD6XAVBIYva1BPieyvXTaHfm7gHxn3gNPAMKTbGIDmTfjn//Wp4zC3vn+d1zS6uRyWW/+CEHe3J1bxEalhlanhevXJ0RAXWB+HlE86YhV9PYVNfzsx290qDpGD7r4p1/7eZw8cRyzszO4NjmJq5M3PPieqg+Fq8x2JYLLyMGyZG79+c9+Bp99+gnZTb7w4WVMTt1SInfUivL0m7nNRTpvperBzSodx+8/jN/6Z78mCpMvvf4G7ty9q+RzmeYxcntOxG/I0LgH8/04e+YRnHnsUXz44VVxCuVqRRyIeH0vNWbkTKdo3Gm5hkwqgXNnHsHo6Ah+9MqrGB//yMtuHDFCHkIarGqYqLqU3+/A/t347LPP4NbUHbz4gx+IkyIkNJVIyjWSUlpSO79pBqC/rw/nzj2KUCSMF3/wMhYWV70pgTLknx6X8LqZATEK+bU3oxo54filDh/chyfOPYrhoSFMXL+Bn7zzHsrluqjJqMYao4h34Nkh1jVJzQngoAP2ownrb5YWyUQcj5x6Hyf6AwAAIABJREFUCP39A7h27QbuzsyJgTOrYYbmNwqV7hhXVlmOBPHwyYdw/7FjeOONH4vKBokilONQhsTUV8TzQkpNlNH08IEDGBkewTvvvY9bt+9IKSFOwFNFUaUTJZCU+iinIhSR2L5tOyZv3sCNm1MiYu8LLvAe8XPks7hmy8YN+dMiYRw+eFDWTt8+P462yckOZZU45uI1bWmRK80zBdp56METYtzvvfeBsAOxU64EE9Vn+JBgRaRJhwXs378X0VgCb739vujosX5XPaQt4+Z38qc6z3/7v35y5H73+99x2eLvHxgQSRtJ+XoqcjdNS+Rzxz8cFw1j4bEmYQBTws10+N6UXB1gPw1Txh3Az3/5i3js0YcxvzCPG7fvYPzKFTlgbOBwYcOhyiFTa9aQNFRZCQ3i2acex5c+/xnMzC3i8rVJXL4+gU5b1ZPyy/s5yyLaS8FCw1oI9x3ah9/5F7+B5cVVvPr2O7hx44YCRHzMuLeMgR5zqH8AZx89KcYz/tEkXnzpVayXVuEQaC6pkrrRvnFTn5sOI52K4/HTD2F0ZAQvv/ETXLg0LmUFvw+NhB48ESeZPAE0HmOr2cWBfbs8476LH770kqC9xLjjSUnTGV2UsRL4oOqtgb4czp49JRRBP3jpDSwuksXEn4H6kwqvFPb6MzQ6GoUybnszctNwjh4+KMZdKAzg2sQk3n7nfeFe44iHBqRO0VbNSONpthpCw2RZXXH0oh5CI9INQY49/dQ5Iaq8eOmKnCHRoW41lIqI9FOUiolspnl63icffBCPPPIIXn3jx+JgTHprX12UAo+egRohygMZktWdeugkHjh2P779wndx4aOPBOTiv7evosnozbEU62GWIEcPHcTDJ0/i1ddew9vvvi8oQHEGuorovB75LGqOh/gzBgb783jmqScxPTOHv3z+e6g0TDFSkj0oQ+W8Wn0Xji6jYR196RS+8PnPivzyn/zpv0ejzb4BHZRyNvw5GrtOpVRdRzikIRWL4Jmnn0QqncMf/Z9/ikq9LT0fKa28kkOVWcq4+V2/9dd//mnG/YJLNQWmRsROy26y5YpBdeSOBfH+B+dFSNzf9RXDFq1pTxPZE7RTKYY/l1CRmxnEzzz3GTz79BNYWJjD1Mwcxi9fEWZM1m4kS/Tx1sSEs2xj2splhSceO4OvfOk5zC0u49qNW/jo6lU5nL6hivayF7l9miGK/h05sBu/+y9/E2vLRbzx3nu4NjEhzkD9nHJM9zZ6WTPTuM+cflAEFi5fuYkXX34Va8VlEUwQI/Nm3UzfMuksMhlKJNkSuc+eOiEsqK+8+RNcuDAuB5+fQUAC6/NUIq2aZ4SkOq4wi9C4n33mKdy6PY2XXnlFShNl3CnJapRxS7tuk+i/kM/h7JmHoRm6GPfSctHrad0zJvLnZV4LhgddIreIDHCzjPe9KzX3/UcP4fHHTqO/P4+r1ybx9nvnRWOMNR57DarkEwCtl07rqDdq0juRyC21K4kDlXH3ZTJ4+ulzSCWTGB+fwOzCkogS+sYt50HkiBQSTxmTjhPHj+H06dN4462f4M233xG0nl8SSISXqEfeM5YYNKAQTj/8MA7u34/nv/0djF+5KoBovq+P6qNELqM861MabCwcwn1HDuH4sWP4xx/8ABcujstyjkRuPSSrtXydvN7LEGKRiBBhnjtzFuOXr+J73/8hai3V4PO100S5lEbKzzJCsig00JfFc599FrVmC3/2H/6TbBtStJARXTUTlSNRhh5ENGQgl0niiccfRziWxL/5oz9Gq+NlOpwQSc9DZTB+Y5HO+lt/9SnG/d4/vuBulEqilUTVCpkhuwHcmZkTlspQNIrz589L1JWIzfqYUdZypdlGQ1RjBNX9/WnjZprC1PpnnnsWS0vzuDO3gA8vX0W1XlPGLY0xJeZGfDU1xShnS27ws6dP4mv/5MtYWFrB9VtTYtw8nDz8pF2SnxEDD6Ane8GOKH4e3DuG3//df47iaglvnT+PqxMT8jNbTmELucTUkrNIdubPPHJCIvfVa7fwg5dex8r6InpdRcOkIrfyvJlMDtl0RgyfkfvMyePYtm0Ur9K4L42LvC6vizpmdAKpZGZzEYElQa9jYv/enXjmqccxdXsaL7/2mvQwWNslY6rmJobAb0pKTuOyUdiHs2cfFoP70cs/xspqeatjfe9IypuC08NL5BY2F9+463IvaATHaNxnT4t29pVr1/Hu+xdkNZaAf4ncMuNRzaqthlAN5UpZNs9UHa7qVhoGsdpPPfmYCNF/+OEkFpdXUdwogj0d0lDxnIgGmURv5XQYIdn8fPTRR/HWO+/ix2+9LUYnkdsbmUppQcOLhMW449EIHj11CmO7duGv/uZ5XL42IZt9sgPAGTOF7o2wdMuZlfFnSXN835HDuO+++/DtF76Dy1eviS62kidmus/39n9GOQRKNNNpn3n0DN788Vv4wUuvoinj15Ao1NDp0LhDYeWouLKcTcYx0J/FZ5/9DBaXVvFf/vJbEsBYS6uan6+lAwlLJCcOPxmLiXGfPXsOPTuA//X/+L9lqcqfrKjI7Ukp66qDzrHst/7qP35y5H7v+8+7G2VG7oK3JKCMe3ZuEabtIJ5M4cLFi5ienlapsBgiO86Qm0NDFBihZ9zK0L1Bnzh+F0+eOY2v/OzPYGVlUYyb0qSVWkVSbFEf8Tq/rJukU+vaCGlBnDpxHN/4+lexsLyCyanbuDIxIfWeb9ysaRj1HTu4adzkpD6wZxf+u9//LWysV/DO+Qu4MnFN6j4aDUcIaka8Baygty70D+D0ww/g3LnTuH79Nn70yhtYXF0Q9Q5l3Kq5wS4wDTabyUntnEpEcebhY9i+fRtee/NtXLh0SQ4+DZ+RmzPkVIKUTmrLSFQrO10c2LtLDIGbSa+8/rrgj2ORuNTcpBMmsMfrlCkpIdfBYL4PZ86ckhnqSy+/hbV1pXSxBSb5eN3tlxE8qDwMQqnUqItTZdefvQn2C3LZnDyTd9+/iEZLUecKck9txNxzsHTZhiqVN7ya2+vIc3/A4D3M48knzsrh/ejyTayuFbG2vq6Mu2d6c11KMalJAo07EjZw5NAhnDnzKN774AJe+/FbQrzvQ3jltZK6hkQtlFkWjeHRRx4Rw/vLb/6V9HBcIaBQNS2/LyOlRHmOE0MGkvGoOJFDhw6pn7l+QwKVn5YzcvP1/i9mB6lkDNu3jQoxx/l338VllpNdC8VqC9V2VzkocTrKgcYiYfSlkpvGfW3iJr79vb+X0pPZDSM0nZlCsIUlknPcxqZsKpHAY489jvWNGv74T/9M2Fg35Y4941bRWzUj+Ty/+a1PNe6/dTfKFQz0D0pNzTdkBKVxd1hTZvswPn4JU1NTQn1L4xCuLIncBCGw1mU0v2cs8zHjdnDm5IP4xV/4ClZXl3F3fhFXpdNbVOuGpgLJ0OBYDigxehuGhv+PsfcMj/u8rn1/03tF7wAbwN57L6KKbbnKRY4dnyQnT2zHktMTO047uclNzkk7sY9j2eqiKFKdKqTEJvYCkgBI9N7rYDC9l/Psdyjnyf1g3Q+0ZRkEBjP//e79rrX2Wmxcu5rf+tavqROwp3+Ae10dinMXUEildApIo3LG7nduCe7T6mlcVMfvf//bBPxBrt68w732e8qhVLphobilID4ubuGTjZQVS3GvZ8+e7XR3D3H6zEeMTY+pD7OAkArAVACOPB4PXk+Ruls7bCZ2bllHXW015y5dpflOi7IzkvdHHjDp8i6Hu+DoKdllmVxhLF9az4EDe5SpwtnzFwpjucWmsqgEi5Di/lhYoWS7uRzlJUXs2rlVHaYfnrnMnC94H+P4T7XWfwHVRNuvLzxQ8kBIfJMUt0wW0uU2rV+jsBDBD1rvFopbRshfFvd9DX6haxRyrkOhIP4F2VeXAvxPuk2Kr6KsjAP7dqv36e69XuZ8C8zOzShuVh14ORGkSOcudHrhheW1LW9cxu49u7l1p4XTZ88TkTie+1oG9bW/LG4zNpsZh8XCrh07VSzwcy++pKY6lTp7P2ZY7tji9y6UnOgkbGYTdquZDWvXKJvsp599js7eAQVyKrxATEJMZnVwiDmEmg6sckUyU99Qy8b16+nuuMf83Awmi42WzgHaB8YVJSavX4pbfhc5dKRzS7KKgKWXr97k3VOnVZ2IF55gBXKYyc+SZ0N+ltUqQKQVh93O3j1yTRvhqedfUMWt0lTvi7YKn8F95kBfGNM/sbivnnglL0igeD1JV5GzWqCZ0bFJ9UEXlRTR2tZKb29vwRE0UejevxzLpbjVPu7/R9yuVucKPPeW9av5jW9+nZmZaXWXF+eUWd+MiueNJQr2uSJpleV3KTyZDMRsbt2qFXznv/8mU9Ozqri7erqU5Y6EBIjbhlr0VyuNsmFTGMslgUNC5P7g975LKBDhWvNt7rW3K7Q/dt9cUM4ENWkoQAj1oZaWFLNj2wbVybp7hjhz9gKjk6PKTlnREh93bqNRjbHFXq8SWMjotmPTGmpqqjh/5Tq37rSSEpP7rBS3CY/Hq+J+Cpp82SqSzi1jeZ3qcoMDw5y/cFGJbSwWO3abXU0m4oFe0E5/TDVmqZDi3rFVHQRnzl1hbj78y+IuoOUffwaFg1b+Ux4q1clE0JNJqmuNJJhIyubmDWvYtX2LQv5b2tq5euOWirQV6kXAYjnoCx20QEXJH5mcxCBQAWRi4q+AJXnIjcoSad/e3YqabO/oVwizfObS7WUslyuc6j73BU1yHZJReOniBvbu3UNbezunPjxLKCoGGB8vHonfvBxQRiW0stvk6iLFvQO3y81zL7xEz8Cg8h8ojNg6RW2KNNRqEsdaM3arRXXVzRvWUV1Ty1NPP0Nvv5hY3AfF7o/8Fvk7UuDqMLCqPLglSxezZs1K7ty4TGRhDo+3mBt3+2nrn1LPj9yh1URhMatkHLfNQk11OYcO7ue9U+c4f+myUnoKGPifxV1w07XLz7GbsVklsMPF7j0HuHn7Lkdfe1M59wiGoIr6v4zl9ylKrdy5n/4EQO3Esbx4bhcXlyjeVi1vaDRK/CGdtKysmLvt9+jp7SUUkfuu7FIXzOUUDaW2c+6P5b+U8BW6ogJQtLBudSPf/s3/xuzsjOrcPb39qrgjkagaAxU9lc8XeEGhwoSi0ORZvaKR73/32yqrSoq7u7e7MObFYoqSKHhry0EjG+b3ixs9S+qq+MM/+F1lx3vjVgt377UTFnubRKLAd6srbEGpJoeZnNSF4l6vQLze3iH1kA2PDascZ/k6ZQd4f1dSHhg52eXhrygvUV7jixcv4tzl69xuaVWRsCKUkXuZJIS6nJ4CVaXJqzFffMebltaxf/9uhgaluC8rKsdqcyhTRAWoJcVO5+OVw4wKcpBElV07tqjf++z5a/gWIgWm9L6wQ95vhXl8LGRRqOp9uaQcfWLuF4+qGCAZO7dsWseu7ZuVV1tLazvXbtwhkckrfrVQ3HL4FbzBpHPLsxFYWFDFrXbGhSrTyb2+cM+trapi7+5d6lrR0T1IKBRBTCPkQPi4uOWq8J/FbVFU06K6Wvbu20tXTw/vf3CaoKRkfrxVqNUW0G6zGbvder+4rezZuUPpAp574Qi9g0No7qPQqrjV3dmEVRxnLGY1kss9XfzOSsrK+I+nfsHA0JgaldU9/f73l6+Xr7NZJYrIquJ6G5uWsaxpCVc++oB0ZB6H3cWFm10MzsUL9lgmXWE6sFlwi6bBYqKhvoZ9e3dx7LUT3Lzdqlad5bpgNurV+/7xoSYTiN0hrjgGPE4vO3ft49SZi5w8fY6MWui5L29VHH7hcDUY7h+4OnjppWc+SaF2PB8MBCkuKVYOo/ILy7zV3TegOlZFWQkdnZ109nQTDIeJJwRxLgS/ywOpilvpeQu6cikAnaaQmy0PgHDja5oW84dPfFcZ9vePjtEvxT07TSAqap14QVAg6ikF1BV8v6UYRGTx53/8fdWte/r66e7rZmZ2VmVPi3eZEtOIwi0jG+KFaFY9OhpqKvjjP3xCuV42326lvb1DJU6KYi2hDqVCXleBRxYRi4Gy0iK2b1nPof17Fff8/qkPGRweUnY+cmWQ31nSK2W0zWVSylhRQt6XNy7lUw8fZvnK1Zy/fIPbd9pU55b3RqM34PVKjpeg5QWVlirueOw/O/fgCBcuXlGnu1WSKEXEkiiM5QVxUOHqI1bEFaVF7NyxVb2Wsx9dxbcQvm9yIPvKhQNIPNCVV5q6QhUkpfIeFZb5CpNKNpNS3WLf3h3s37NdjYR37rRz7WYLyf9S3AW5r1KB3R97FxbmCxlayvFEwDQJW5RuaaKhpobdu3YQicXp7BoiHImrq5ig65IzroQv8qArE0ox0ih0yvqaavbv36dSW94RfUEofJ8Kk5XcAsIsyLUUt0RSOW02du/aqSaK5198WYG/WkMhs9ygM6rXIndZu8Wi1IEyytvMZrZv2YzD6eT/PPULhsem1bOu0HiD5LkXvsZhs6oRXopbxvqmVY3ULF7K60eP4tTFKa8s5b3zd5haEFdSgwLT5LXJASIOuWaLgaZlS9ixbSvPP3eU1u5u5cknO9uSeGOxFLADmSokhstus2Ay6/B6y9i+fS/HXnuHy9eblR+ckh3rZPrVq3wzUTAL/iCHCvr8Jxf3pbeO5cV0vkgCypS9jnJsUIsjQsdUlhXT299Pe2cHgUhEyRMlEFyKW/jwtKLPDGpRwWKT0chAwB9V+tmUSl3Is3b5Ev72h3+KP+CnV/yxu3qZnZlUAWziMBqJizuprJBKmkJKIdRyn2tsXMT/8+d/jH8+oOSwvf3dyjw/EIqRiKfJ5GRB4j4ld39RQFxQGqoLxZ2MJ9SYLByugECirkpm7o//98dyedjkNCzxutmxdRMPH36A/v5+3j/1Af2DAwr0E/2y8L+iv1bcpuyI57PYLEaaGpfw8EOHaVyxho8uN9PScpekYALCcxuMFHk8am2zsOxacFRNJ2I0La3lwL49DA4Pc/HSNQW6SHFLocVjEkt0n+cWdkIJdFKquHft3K4soWTkm/UFVFC8UmAppiFDJBZlwR9QXnMKmIun7kcji3ea3CXNyu7Kbjfx6UcOcfjAHpXOevvOXdW5U1lBYqVzi3pPOrM8ZKKuKtBp/oU5Fvyya5AtSHJ1hffPajSzqL5OFfdCMExX9zCxmKSNTiMHggptuO8Qo3hu6WTykJtNquMfOHCAkdFx3nznPeYDwcKSkPID0CluWwroY+BJCnzPrsKE8MJLrzA8OonWqJHsLAx6ixrLrRY9DosUj0QLSxc2snPbFnXX/enPn2V0ck79ntK55d5sMRvVYSAHh4z9Mv6L7dHKdU2UVC/i3//5x6xZUqJys9/48Bq+YK5AmZnlZ5nxWq3qsJco7DVrVrN+7Vp+9tRz9AwOKhWhvCa5Cklhy8FqNxYOK6tV0HwdFZU1bNq0k58/85LSdIjmQ9R2kuKg15pUBJTEDxcENCZJR/j/UdxvvpIX1ZE4acoYqHSuGg0TE9MEQkHKS0sYHhmhvbNdnajReJy4OEGkJSggQ0a8z3I6qsuLqKv10t3TT0/fGLGMmOlJIqaG1csW8z//x1+qB6O1o51IMMLczDRpTV6BdDPzC0z6/ESjKZJRMS4U2aRG0UV/9xc/ZMEfUvf0nr4uJVGUbi9dVO6QSl+tNSqxjdz1pIHXVZXyoz/9PWXH1HznDu0dnYqSEamiJH4WlHUFnEBJUMljF2Bs21Ye/9pX6evr593332V8YlSlecZjGfr6h1UqhWRyiWghFAwVdmqXNPCZhx9gxarVnL94jdaWe+pQFBBFqzdT4ikueKvd1zLL/5dJxmhaVsfB/XsLxX35mrKNUp3bZlNYhLwvhRADsTeSUSNNZXmxKu5INM6x199mZraQJ6bu2kJ1pVPMTU0jugVhPGQAUquc9+9s8nBZrWZyuZRCgj/3qQd5YP8u9XBev3FD8dyiEizIK+U+rf6q6lA6rbiwwkIgyPx8WF1tpLDFA9xs0mMzW1i2eBE7d25nbn6B7m7BK7L/pbiFXVAgljoQ9MpP3WoxUVUud9SDTE7P8PrbJ5jzBwrFfX/hRwBPm8WCy2H/5Z89u3fh9wd4/sWjjE5OYzAbleTUKPp8o0kdvNIZRTVns1rV/961Y7tiZ37+7EuMTc+pEEiDIP1GeS16NVrLjoU6FKx2Raet37ACh7ecn/z7T9m2cZGaOt45c4tgIquuInqzAavNTJHNhstqUf9u06aNrGhs5J//948ZG5+Uu5ESHin0XkZxeT1mq7pvWy0SRqlh0aIlrFy9kX/5t5/SPzxKTm2RFFgLKWah0jQ6Ubpp1XQif+eFI89+wlbYGy/nZVtH0i2U3lUFz2uYnJxW8ktBJIXjbu9oJxAOEo0miMVTyjZWEGvxrtZmNaxfs5yN65v42S+eISRZRhLK7rSz4A/TVN/AP/3dX+HzzXDmowtYLC41rpusFtp7+pmenVNSUbXKrPYBclhMGuV8+td/8UOCgajSPvf0dzI+MUlYRnm5N1pMONwuRid9xOSqIFhAMk19pZe//dGfoclkuHWzmfZ79wjEYkTTWZKxJJFwqKAzFypNWf5k1X1o25bNfPu3f5uevj7ePPGWiixa0lBDOJhQqrW8jEQmcdI0EI3LaqaW2spyvvDpw6xfu4bTZy9w+3Zb4XuL7U9eo8YvuVe6vF5FjQnXTjZF47IGDu7boySaUtzy0NnsDlXcItT5uLgFiBOUWczsqitK2bVzG4FgmJdeeZWZ6XncDhfRRByNqTDmzo5PE1gIKUBJHij5fvJ6RCkmd2ZZZJFxXQrl8595iMP7dqkR9tLVS1y8cklRdgWll3RlKWAZP6VbFJx3wtEU0zMxojH593osZr06GCUzrXHJEnbs3M7ktI/u7nF1YM3MTuFf8BW4fyVfLnDdqqAEwLJYqCgt4dChQ2pj8NU33mJm3l+YCu5ruKW4ZVx2OR2qs3rcTtW5Jycnefnoq4xPz6JRqLe8HgHpLIprdwr4Jvd0uXdbzezcIVNFhGeef5lp30KhC0pxS9FZDQpHcdulc1txWGSjzsymzWvRGh0888yz7Ni8iFg0yYeX2olmsqr76qVorRIuKEyHWXXz3du2s6yqlhf/5V+ZD4WZ1UFKEH95fdK5BQO4P/7bLCaMOh3LljWyaOkq/u4f/oWJGV8hq0z0BaKt0ErYg/gNyv69pHvqMWsMPP/yJ9y5L7z+Ul6oKEnF+KXLiUbD9MyMSvTwFnuZmpygs6uTUDhENCoId0oBTeIoId1TfMSEKxXEvbn5FjqjQQFeVoeTwEKQ+qpq/un//R/45mZ4691TxFJarE43NodVCRBigQDBubnC+qdOq8Q0VqOBxXU1/PCHf6IOlO6uLrp77zExNak6t9BanmIvnpJibrb0KCBISVnTheL+ux/9Kfp0jivnztHX1UUon2c6HCcrrqvxiDpFBPkvCEWy6o3funkj3/md36G7r5fX33wDf3Ce8rJiouE0d9v7ldljRgBHedB1JoUtVBS7+fKjh1V438kPTiuFmsB0MlGIdlnuysKB1tY1YDBZCjY92jxNSxdxYO9uhlVxX1UuqlLc0mVikoutNPcFvbxa68ylqakoY/fO7fj8Czz/4iuMjoxRXVKqJI9h+RyMZmamxFrZp1RTTodFWTN7vV61iSSyUZnM5E4vxS3S3oP7d6lCu3zlIuc/OqcmGkH5Cyu50rnTWC2y+aYM9VTC6Nh4BH8gXRCH2E2KMRDwqWlZEzt2bGd0bJae3gmFO8ide35hTjnlCnVYAFn/a3GXlhTxwKEHVL7aK6++rlaNBdETKki4ZKGa5Oog8lb57yKvmz07dzEyPMgbb59gak4OA73KQJNOLMi0zS6yX0lvsSjU22m3snPHLiamZ3jxpVfw+QPKxFFkoLKNJ1tdgqo7ZbvLJvdhM0aDma3bthBP6zl2/Cg7NzUwMe7jassIsVwWm6mw+ip/Twrbai8cqIf27KHO4eb8//p3orkcA2YNcRn9DTr0lsJ1RA5DxfWb5C5uYPmK1VRULuYf/vnHzIeiBdnvfTGShA9KWJXq2gY9WqMOs9bI8y9/Que+8PqRvKKeDAXh/MeGAvPzklY5i8VmVEU50N+rxAgigp+XSJ5ARD2AyjETGXX1BEMyNogKRxb741ithcytMm8x//gPf8v83DSvvHqCmVAWh7cUu0XHzHgf6UgYkxYWgkFiErfrdJJOZqgqKeFHf/5HpOMSw3KPkZFeEqkErXe7lO7d7nFhdbvp6B4jlZOsKnkX0tSVu/m7v/wB+lSOM2++wejgENPJDD1TPmRnyG6RD1VLKilFU+jeEoaweeMGfvc736anX4r7TaXEKi8txecL0jswRlZvJinWxTpxfimg7RUlHh7/3ANs3biGd98/xbXrNxVPr2KAlB9dTOEQxcVlKvFCfTiaHMuXyUbWXoaGh7ikOreM5Q7VySR0Xt7ngjjoY4OFj4t7J1PT0/ziuReYGJtkSXk5ZW430yE/Gb2RQCDGyPhMAQnWFsCiqupKlUQZjRaUYhIwL13wkYcPsX/vDoV237vbRlvrHeUU4g9KpK042YpoIovDIR1Hi1afI5URmlSELEnF2bqcFnWPNxvNrFy+UinNhoaFERlXoKV07nn/nIooFlxGAEI5NKQDidxWumWx18MDhx9QTePl468pZVvBmOPj4jYqIM3lkOK2IoeBFHdvdyfvnnyfuYWwSkKRzHCDLq8WazT6QveWg0d4bjkYpLinpmc4+f77zPtmiSnuXX6GgHAFJF7RbQ5BzY0K+d6+YxeReIazZ95j+aIy7nYM0T7oV8UmhSze9i6bHafZqorbaDFy+MA+SgxGrv37z5VOftIh0ccmHDJdyNdYbej0ZlK5nKLQ5LNev34LHm8Vf/+P/1tpP6ToVS3q85gTEo9sIiA24ULfmrWIzPqFlz9hceSj147klVOdAXzkAAAgAElEQVTH/YQNuUfJ+CX0xeyMJDCmWVjwMT05jsftUuuT/QMjzM4vkL/vFiHSz3RaTzRWWG0zmwS6zShZn9wbilwe/uav/pyAf4bnXniVqZCGospqtIkg+vgElZUlzPr9jExMYbK6sLm8KjJXPsy/+dGfkE+maLl1lWBgSnWZE++fJZ7TYvV4sBcV09k1pgLZFfqdTlNX4eHv/vKHGNJ5Tr52nNH+AcYTafrno0jsgdMm6qsc2eR9tF9Z3erYsnEdv/u736VPivutN9S+bqmniKmZWXWY+EJpwknpyv/ppFFR6uWbjz3M9s3rePud97l0+apKBq0oL1bqvt6BEeWDbRaBisTuGrUqqH7d6pV89tFHGRwe4eKV6+p+KlcjeeBVcf9yjbVgHyzvZ11lOXt27VChfb949gX8Ph817iJcOgvjC3PorCZlvBCIxBgWv/KcvvDgmk3YhHKxGtR9O5mM4XE5eeThBxT1J8j/QG8nU+OjStTRNzJG/+iUCiEQEEz5tInCTldwHQ0GZd1WEHKt6uoCRlmMFjasW6+0+YJ6C+4idsRzs7PqeiOdu1DchVinQnEXKMVij4dDhw8rFuPIK8fVLkHB8aSwKCGdThRchc5tVd4Au3buoK2lhZOnP8QXEF9zHQ6zAa/Lgs1hI5nRYjAXurHc671ut1pOkfdsuL+bZDRIROKVooLbyNtb8OiXlBCRXJssJjx2I3t27laHYm/HTcV3tA8HmJPIaW2GfCqCxmIkJw1Na1JThVwhHjx8EIdeS9ubJ5ifnGJMk8BT6qIYTUFQ4y4habAwF4lhdTqIxCJs37kXm6WYf/6nnxAKRsjJTgNaBVJXa7LYip30hhNkNUb0Jgna1fH80Rc+wWbp1ZfyckIoY33ZJy1cuQmHg4yODJDPxohFQ4q6alzawI2bNxmZmCUYjqlkj3iqELsjYWcyjjmk+9j0ahyV7ykPttvq5i//4k+JhX08/cwrqriLK6qYH+6mwath7db1nLl+nRlfgIbaJUogMzY5gd1p529/9EO02QzXL59lwTeOxWLgzOVmVdwmuwODw0Nv76T6O/Lx2EwGGhfV8Aff+w7adJ73XzvGUHc3kykYCiUx5XI4jGr/TH2gIshRPmwGvVJsfe9736V/oI833npd0Wdel0dlVlfVN3D5RjtzAQG6Cgmb8j6VFnv4+hceYvvmtbx54l0uX7qMjgx1NRU4PV5utHQo8EkM9UwmWVLIoc0n2bppA1/+8uMMjkxz4fI1JZYRjlsM9SLhiHpdah3k/mQhE4Zkgn9c3C8deYWF+XnKrQ4sWBmYHAdjluWLazFZbdzs6CcQE3vkgl7aIh3MbiSfS6mxXyi6Rz/1EPt378So1XD39g1mJkZpbGpkYHySk+evMu0TxL2w1itFLUo5BfQgSxIGlR8thiwmAerMFnZt26a4+9u3m+nqGcJi9yiDDcFa5ECR4hZg5ePOLUCe/JGmcfjBh0Br4PkjrzA6Plmg35TIpGCGIcsociAJD11TVcXO7du4fu0aJ8+eYcYfkFsLFp2GIpdBdUODxYPVIboBAa/MlBYXs3XbViZGR0iGfVj14iwjpg4FOkxoU5kApv1xhqYWqKqpo6rczoHdO4kuTDE90oEvkuXWcAyprnWldlJDPWi9ViIOJzO+CE5z4b7+4IOHMGqztHx4ipGefkZ1CZxFTlbYHXhSWdwOD3N5AwP+EFaPC51Rz569B6UFcPS548QDYUWdjc0skEgG2Ow2k7OZuZvKkzdLxJQkwup47pUXf3Vxf3T8+bxGZ1TgmHBwauskL5YzQXp6Wkknw0ooIgYLK5squHL1MrNBCASErtGSS2tYv6KJaCrL7e4BRSk11JQzOjlRMHRAg8tq5y9/8MfE4iGOvXmantGQyree6L5FU72XpnXLOXP9pkoVXVbTQCaeYsw3h9VmU2i5Lp/l3PnTzEyMUV9fwVsfnlNpk0aTFaO7iHv3+qguL6e0yKYCDuT+//iXv6iAvlNvvo5/coL2qQVGI0mKLAYqnWbFi0fCMlqalCGkLMOsX7OaJ5/4DoPDfbz9zpvEo2FltDA962f12vVcvNnK4Ngseq25kHSp0VJSJMX9MNs3ruHE2yfoar2D06LD6rBQVFHJpZt3mQ8mVLC8UZ/DaZeCyLJ10ya++KVv0t0/yblzFwu5Vvf1ArK/K8YM+bxIXwuBdDKey4GxZ9dOJsfHeP3468pMosTmIhvN0Ds2Siofp67Yo17TdDTOXEIsl2QxB+yyV+40EI+HCYViasnjC48+xP49u5VpwO1rF5mdGKFp+QpmFgLc6+rFF0gyPR9jZi5IOJIoJJWKHa/OoK5RNosc7B8DWSb27NzGAwd2ceb0Kbo7eympqCccTzHjmyUZDys0X8Q9ykLKIFZY91Fwt4MHHnwIg9HGcy+8zNDYuHq/1N1cNNlS3HY7LknptJhpqK9j+7YtXLl0iXfPnsYfjmCWtJpUEpM2ob63q6QWh8eN3WrDbrZQVVHG5m1b6OnqJxP1YTOmmJuew+stxWF3KC5+zh9ieDrO+duDrNuwkeWLvRzcvQX/+ACzkz3Mp/Scap1XZp4PLysm2XYDfZWHWEUNfcMzOIziVuvh4YOH0GZDXHjjDTXhxkrsJNMJttbU4JifwWu00unPMJUGg9OGp7SIPfseIB7NcOKlN7FmtSp08kZHL7OzY2xx60ja3XTltOTU+qoGi0HPs59Y3MeezesMVqXeErJfoH61FJIMc7fjBuGIn2Q8T+vddj51uJErl64wOGYgEhLRSR59Ps/BLeto7eqjLxih2Olk27qV3OrqUKINoVZsJhN/+Wd/qPKyXnzrLH1jIYqtBsKTXSyq87Js+SLOXWnGF4mzZlkT0UCYMf+C0mT/9Z/+kbqjvnf6A6bGpli3eglPHztGRWklFkFFvV7aWu6xb9cuKsrdZLNaxsem+fpXvoRBq+P9N17HmM3x4a0OpqMJGkocrF9cSzAZZ3rKT21ZBR2SS51KsW7tap783rcZGevn5o2rGHQ6JianmJqcY/HS5fRNTjMwPIZeY1LZanItKS0t4vEvfJrtG1by1muv4xvopdpjYyEVpX7FSi4236N3ZEYln2iyCaymHBarRu0Vf+mxb9Fyr58TJ95XyxKBsCx15KisqKSmqlzx0YXlkUKIYH1tOXt372RyZIh3X3uTcEK8u6yY8jqGZ6eZD8xR63HTVFdFxmphLCJRQJJ/niMYjeMpsqgDVrLM5AB47HMPc2DvXjVlNV85g29yjGXLmgjHI8rvzGL1sBBJMjW3QEDSPeJZxmeD6p+FptJrM+qOq9ZKTQb27trKgT07uHrxPL6pKSzOYiZ8YSZmZknEw+QFVBNxj1wBdRps1gLvLoYWUtxWm4unn39B7U5LwIPcuZUfnkLL7TjtTqxWC8uWLlHg543r17h8+5ZS7GVkk07MF0miF9sjRzEml1uJWBxmC4vqa9m4ZQNt93ogFcCmizM9PkVJaS0ewSwmJxQL0zcV48LdKbZs3szKxR727VjDZH8n875BpuI6PmgL4XW6OVStJ9txE11dMT53OePjQWwWPcVFpTxy4AGysWnOHT2OP5MmUWInm0ixq6kJzcA9Si02rg9FSXuLSehyVNTWsGvvA/hmw7z7/Gt49GZcXjfXO/uJRhZYY88QMnsZN5jQ6XMYzRrMegPPvnLkE8byV57LC4or0lKX264Q61xWQywR5drNy0z6/Qz0TTAy3Md3f2MnV89eZHDAQi5jIkNSqbW2LV9MR/8IEzlw2azs3LiW6/faVDaIdDiDFv7mz/+ERD7Hvz59HH/cgE2XJeUbZHFtEU1Nizh38Rr+WJKt69ey4POrf5ZQtr/6wZ8on7J3PzjF6NAojUtqOPrWCSpLK9Q1wlNaTCa0QO2iRjBasDi83Gm+zXd/4xuK033tyBGVT3XmWqv6nvVFZravbsKXSDMxMs2i8kpae3pIaLKsWbOCJ373dxgeHqDldgtWi43We3fR5tJ4SqronfQpUYtRZ6J3aFylVZSWeHn8C59hy4YVvPryEXzdXSwt9TCfirFo03qutHTROziu9oLTkajabTaYNWzfuYWvfPkbNN/p4LU33iIUSzPnDyputaG+lprK8oIrZmFZVKkFF9WVs3/3dsZ6uzn1+lvMhtPEsgaKHG6mFmbwL8xQ7XLQWF1OzmplMhZTJhLZtI72rgE8RQ4yuSTDI1NqCeWxL0jn3qM+w5uXzhKcnaK6poah0WGFOjc1NhYy0oSjN1gIhFPc7Riga2CCQLywEWjUpFShCiArB8/uHZu5duk8JtIYzA7a+ycZmpglEY1AprAZpmyHtFq1NKEWNBwuDj1wGKfXy8+eeYaB4WGVFyciDlmRFKWYUHrSYaWLr5I8tU0buX79OjeabyvvuuJiL3GtYEULeHJg0RtJyPaVyYLdbKWpcRmbNq3lprA5migOTZq+rgFqFy9XoOlgb48SXHWOR7nUMc0Osdxa6mXvtpUMdt4mGJhkKATnuxLUlpSwxRZCP9xGrsrLhNHL/LzsGZgor6jkwf0HiPlHOHv0FSJ6HXOWHFatmf2r1pDuaKbM5uR0xzTOxcuYj4dZ3NTIjt0HGBma5dSRtyiW1+xxcaV9iEwizCpHllmdlXmrIOwC5MnvJ537lV9d3OeOPp83mi1qBdNT5LxviKdHNsWOvf4WM1GDoqFi4Un++Hf2cfv8BcZHTOQyWhJZASNybG9cTO/IJMPpghhk96b1XG67o7he0SkbNRr+4gd/TE6n4x+fepkYNky5JLHpXpbUlbCicQnnL1xjIZFk57ZNzM/6CCYzhBYi/P1f/0ghl+99cJL+vgGWLqri0o1bWPUW0rkMDQ3V1Nl1hPMWEqYSDA43t65d5Yn/9mu4vXaOvXwUncbI1dv3CMeTLCmxsGH5UiZiaRam/NR4vHSNDBMnzcoVy/je735b2fZ8+OEFpbDKZJOUFdvRGu209Y4pOkdG+Z6BUbLpPGUlXr7+xU+zdfMqjr34ItNtbawsLyGizVKxYTXXWroYHptk/YqlKgxvZHyWSDrC3gM7+drXvsa9jm7efv8Us/4YE9PzCt1eVFepuF+5Dgk2ICIdEUIsrq/i4K7tjPd08f7x15gKZ4lrHUpAMuEbJxEPUGG3Ul9WRM5kxp/OUFtbqbKoOnuGsbvsZHNJRsemlCb+K198SPHFmVSS5otnCM/PUl5eQVdvlzoY16xeWUDr0WC0O1TsUV9XHy3tw0zG9CqV0pCLYRZu3Ghm/949bN+ykQ/ff5siSxa7u5i2/lmGRucVSEhWJLVCP0rnLnDkSsdtc3Ho0EHKqqt57d1TNLfcIRGJFGSX94tbKEJJYBFwbP2aNWzasI4z586rAhcA02y3E9ZqiSYTNBYVYddoWBDDDIMJu0V87laxZf0qbly6hNkQx6TNcuN6GyvWbqa2upr21jvqWtAxGuFq9wzbN25g/fIydm9pouvuVSJRH11zOa4N5GgsK2ZZYhB7eJhsTRlDKSvhKAqZr6up5uDePfjHuzl3/DUyLgc+YwqHzsa+xlXE796gzOPlrVuDVK/byLhvllXr17Jt1z66OkY4d/w9SsxmddCdaelFn42z3AmTGhMRodoMEnoAZoOOZ48e+9XFffrl5/JCGQjt4y12F4zuNHoFbv3bj58mrC1ncmqQaHCQP/xve+m9eZOBvqSK1xUiX7Z3NtfWMDw1x4RO7ux5dm1aw9W7rSTvp1rYDCb+6PeewGAx8/f/5wVypiI08RBp/xB11cUsXVzHhYs3CaYz7Nq+idmZOWbDCaKhOP/4V3+Gy2Hh1Aen6B8YYEVTPf2D44R9IeLZFPV1pVTlIyzgJO1Zisnu4vaNy/z3r30Jb4mL1157k0xOx/VbbUrX3VTpYdmSOvpmA+TCCUqsFkZmp4imE6xoXMqTT36Pu90DHDn+roqNLS624/S4FS/Z1tnN7HwAk8mq9NVi3iaa9K998dPs2LqGN44eZaq1hSaPm6RBg2dNIzfbehkZm2BTUwO6hJ7eIR+zsQD7Du3g13/968rf7eTZ8/QMjCvzBbEDqqkqUm6shbgVoRetisNe3FDHoT27GOvp5t2jx5gOZUnqXeqwmZoX88ggJRYzS6or0NsditevqBCM1kDvwKRCkTPZBCMTE0rt9tUvPqI02rLIcvPSaWL+eXUlGB4fwWI1s3jJYnVHFvmt2WEV9p7e9k6aW/qZSFhJ6UwYsmHM8hpNVg7s28fWjWs5+c7rFJvTWFxeOkZCjEwEiUWi5LNxshTsmYySKivqLqu4jNo4uP8AVQ2NvHX6Kt39vfinRkkl4wWhjFE6fCHxVA6DrZs2qvXNd997n3sdLRR7XPQOTTCTyqnX2VhTgTWXI5pMFzhvq40N6zeyefVKrrx3Epclhdacp619gKXL11FVUUFbawsWq5u2gQVu9c6xbf0aNq+tYfv6pTQ3nyOVidE2kaZtQsP6ymJKJ2/h1gZI19fQE5CADh1uh4VG2XDbuZWpnjYuv3MSfUUZE5l53CYn2xsaSbZdp6K4jGPXuqnftJ3h6RnWbVrLzn37uX2jh8snPqRM5K9uLx+2dOAgxRKXgXGtgZjFgEmvwWAsAMCf2Lk/fPm5vGhvhdcuKS0pmCRqICCF9c9PEdKVMj09TDQwyJOPb2Gys5OO9jB5rZmEWPEAG8pKGZueZ9xgVMmFezet4+q9FtLK2A2sej3f/87vYHY4+F8/O0oSO+nALPr4FLW1ZdTXVXHxyh0lDNi9bRPT07NMRdIEF6L844/+gBKvgw8//ICevl5WrVzE8OAUgWk/epcNj8tEeXyOkKGIuHspVruLO9cu8q3Hv0RZRSlvvf0u8VSWyzdaVK0sqSqhflEdAzPzaEIR3EY9k/45YqkEa5oaefLJJ7jdNcSPnzmmkiSLXHowOSn1uOjr62JsOojF7CQWnkWTSyrTwq9+8dPs37OZq2fPMXn3DpZgEI1ojhsbuN09zPDIGBsayjEkzXSNBJmLh9hzYCu/+VvfYGRsnPdPn6WlvZtkIoXTZsTtEL1yYZlfqxUKygpGG4sXL+bQvn2MdHVy4uVXmA1lyBhcihOd8U+TTATxmo2quK3eYqaCMTxuuxqZB4ZmlAd6Jp9gbGKcyooSvvqlT7Nn5041MktxJ0J+amrq8YeCqijEVy8rOn+hrmwWtcAyNTpFS/sYff4M8RyYsmEMZNT4e2j/fjatXcX7J17Fa0phcBSpO+zYZJBoWOgqAeUKJpvCwYsc02rVK3pLDoaKhpX8/PgZIvEIgakBIsF5xcHLYo/IT1VxW8zs2r6VdatW8c47J+jsuqO25QYngoyEYuhtMvlUYZKNxXhCqeukuLdv28GGFSv48OXXKHXm0bs0jMrkVtuo0kTv3OsgmdExMBmjY9DPtvUr2bK+jo2rF3PyzAmlGb8zEGUwaGJvQwmW7gs47RliNTW0jobE0JmSIgfrVjSyfdM6hlpvc+btU1SsXs5QYJASp5dNNYtItzfjdRXz+vU+qtdup2d0jD0Hd7Bj9y4unLtNy9krlIkgxlnEqdstlOkz1LhMjGgNpM16ZQAqxS0uMM8eP/qrO/epI8/kbXYbvrl5NZJlsyk0uhzheI5/+Kef4c+7mZ6ZJrYwxG9/oZHY+AgdnXGyWiuyTSxT41qPm+m5IP1ZUdHkOLRtE9fb20jLgr9GKAo93/6t38RZXMT//I8jRNNmUoEZrJk5amvLKa8u59rNVrWx9eDubUSDEe6N+9TW09//4PepKC/izIcfcK+zg1WrFjPcM6Y6t7u2Ut1BiiOzxIxFRJ11OM0Obl+/yNd+7TEaauo4+d57hBMJzlxpVoKF2uoqyqtrmZydxhiJUGI1My5LJek4qxuX8sQTT3Cna5h/f/qYWtks8RrQmdxqnW9goIepqSAWEeck5tBmY7hcRXzlC5/i4UM76b7TwlBrM9GRIbWZZGioom1EjCaG2Vxfijlt5d7QArOxCHsObOPXv/VVOnv6OHnmPONTkxh1eSwGSSzNq20jQaJVBrfWDnobS5Yu4+C+fQx2tvP20aPMR3JkDG61Gzy3MEMyFsBrMdBQWYKjqISpYAKn06qopMmZoLrDxhIh9bMEPf7aY59l5/atRIJ+mq+cJhMLs2jxMpI50SsUzA6SsZjCYYx2q1qrnJxYoLVjnO6ZEPFUHGMujk4jKjwjDx48pB7uk2+9gsemwegoY3A6yujUHOFQQN25P074NGgkBsqgtNUOq419e/dS3biWnx47SzASIDIzRDTgUzJY0a6LuEemJ1k0EWXfiqVLOH/mNOMjfUqd1j02x0Q8jt5hZGlDHQ40pITq0moUn75v926WL2rk+HPHqSo14HRnmVkIU1mxhCJvCR8132Z8TiybPfSPBdi6vpHt62uVH9+zr72EzWGncyTBXNLCg42laFrP4HDpiFTX0dw7g8nkoLTIzZZ1q5UU+/aZ88oKq379WnzhfupLy9jUsJRk5y11WJ9sGcVbv47+sSk++6UH2Lh1Pe+fuEDfjTZKRRTkKOK95tvUGbOUuswMiSrSosMk5pVGLSa9kWePv/yri/v9l57O2x12fLM+KitqyKTjaAwiM9Tw9//0M2bSdmZmfMQWhnn8cDXGyBxd3QmSWAiK5VIqzWqni2AwTnc6hc6Q58Gtm2juaicrijex19Xo+M1vfZPiigr+9t+fJadzE5sbx5LzU19TgresiNaOXhXvum/DKjLxJLdHZpicD/E3f/YH1NdUcO70ae52tdPUVM/k0DThmSD26jJy2jRFoTly9lIitgo8Rju3b17hC1//Io31izl98l3imTQnzl4hn9dRXduAs7iU2ZlxnIkkZU4Ho34foWSUFU1L+P3vP0lr1yD/9tQraA0GSr0GTBYvdpuT0dF+Zmck/9tBJjOPJhPAbi/lK1/8DI8c2E57czPdd26QnpzAbbOhrS7n3vQC7V2DbKrzYsvZaen3MRuPsm/fdh7/xmPcbuvg9PmLJJIRLIYsuVREyVP1Bi0mc0F/ndfYyGntSn8sQQ0Dnfd448jLzEVyaMzFapllzj9NPOKnxGaiocKLWSi8UEqtIdpsJnzBpNK6h8ILTExNqzCCr33ps2oTTsRFd66fJZ+Ks2hxo1Lhmc129Lq80uEbdCbMDhtGi5nRkTma7w4zMBMkmY6jR9ZzC5rnRw4dYtWyxXzw9jHcNiNGRzkj0xFG1bLPAoh77n2TVr1WbJfFq11MBZ3s3bObupXr+I9Xz+EPLRCbkWlxTtFhooRTnLgo2iwmHjy4n/qqSj545wSTg0NE0znGQzH8mhQah5F1S5biUvJfFfCrtr6EFairXswvnn6F6koTxZYYoViSspJ6XJ4STl6/yYQvgtVYyfhUiJ2bmti5vp7amgp+evR5LHYHA+MpYloH+2tt6Nov4CqxEyyr5Vb3BGarg+IiD7u3bKJp2WLeeuYILV2D1K1fSSTSx9KqarYsX4luqpfxMT/XenzoXQ3qgPny1x9h5ZplvHH8FGNtPZTZrGjNLs7ca6fekMFlMzFk0KMza+537o+L+xMANVXcdjs+n4+Kskpln6PVa9SD8D//7T8YChmZnw0SCw3wud3VOFNB+vpihPMmwuk4Bp2BZVYnYX+IjmRCCdwPb9vMra676CSOJS+2TXm+9c1vUlldxb/84jjhpI747AimfIT62mLqasuYnFlQofXVXheheR/3ZkJMLcT4iz96gsYldXx09hx3O++ytLGO8cFJEr4YumIn6VyK2nyCrMlB0FqBy2in5fZtPv/lz7J8cR0ffHBKmdq9d+ayMh6Qbu4pK1PIsiefxYCeYd8skWScFU1L+YPvf4+7vcP861PHFbhYUqTDYCtSoI9vcoTpaT85nZV8egFN2o/NUcJXvvAojxzcQUvzDbqar5OfGKfc6yZZXkLnTIi29j421xfh1rnUKS9juSzzf/UbX6alrUPJT436NBZjRhlaKDmsUXZ/C26cWSxktQ6alq3ggf276Wu/xysvvYw/rsFkL1aOm77gnJJ6ltgsNFaVoDEamQylKfE6cTnMjPuixDPiBBNTCTJV1VV87UuPsn3zehZ8k7Te+AhtNknD4mUkcnrMVqdSs4lS0WSQMdGByWJlYniOG3dH6JuVNc4ERo2M2ZIxreWRw4dZuWwRZ08ew2E0kc7Z8PmizAWCzEUDBVNFFW2k8EGFhCunFIuFHbt2s3T1Bp567TzT8wHic/3EQtK5C2O5oOQfF/enDj9AWZGbd197lcHOAQLJHBGdlpgpT94GWxcvwZTKKV23qP48difbt23FW1TF/3n6KEtqrRQZIsRiWUpKa7C7iviwuYXpQByjvgSfL87OdYvZvXEJJaVF/OToc6ohdA6E0Ric7CnVYOi7jq6khBlnFT1DE9gdVoqLi9m/czv1lRUc+cmz9I77qN+4hES0j6U1i9myciUOXZS7t4fo6JkmlncRiif4+q9/jvoldRx94Q0C/WOU2Z3EMXC1p5cGY0IdLCN6cW+R0A35I2IoC8990lh+8sVf5O0OJ3PzPuUAKnu6AmKIEulff/IUPXNagvNhjIywb50XZzbFvbs+tI5i0sorXENZzkA8EKAzFiej1XFwyyaaO1toWFSt+DjZ1T704EPUVNfy4+ffxB9JYUrMYhNRh9dCdZkLjcaqpJJRn49UJEzbdIjZcJIf/N7vsKpxERc/+og7d2+zrGkxI/2jpPxJEiYxRkzRZBPNrpd5Uxk2s522lrt89tGHWN5Yz5vvncIndkvX7yAhP41VFUprbTSDMZ1geibE8Pyc4uBlZfEPf/8JOvpG+ddfvEo+k6bYo0fjKMJld5H0TTE2OUs8L8UdQJOax+4s4Suf/wyfemAXd9ta6L9zi/zwMEUuK6FiD72+KLdbu9i0qIQio5fm7kl8iTD79u7kK7/2ZVrbOrlz+w7FbvHXTtPd21fY7bYIBVQw/ctiJPFDT+wAACAASURBVK110ti0igf27aL33j2OvPQKgZQGm60Il0WH3gjzc3NE/X4aKovRmSxMx7IUe5wUu6wMzYUIxNIYdVlmZ2cLxf3YowoAm58dp+36BQykqJexPG/EYnMSi0WU64rVbMXmdirxxuSwj+vtY/TO+MjmE5g1svJbeOAeeegwa1cso7P1AvlIgonxAAszQcKpFFOpGMlMWn2tXmWqFUwVZcyW/eYt23eyfO1mfvH6BSZmg0R9PcTDvsLdXDzExVlFDBtsFj7z8IN4nVZOvvEm/R2DLCTzxI06MoYcGWOaTY1LySdzRNMpStxuyj0lbNi0UX1WR159l0WVRiy5IKFoRmEMTpeH09dbGZkNodMXEw7k2LK8moM7V+Dw2PnpsRfwllfR1rOA1exmtzeDcbSNoKeUCZNw3BN4XLKkU8zD+/ZQ4nLxyk9foG8mQM2GSvLxURprGlnX1IjTreXGxS4mxwJMLWRIa3J881uPUVJRxhFRp43OUGp3EsxqudHTw1JLCp3VybgoDQ05DCbZYBS/OCvPv/oJd+73X/h5XraRRGIp4JDozKW4RSH0k589S+dEWm0TPXqwhpy/FbfFzuycEZ3RxdSsH184TFFagwjLO2VfWqtj/6Z13Gq/zSOPHECfS5LJa1mzcTsebzk/ffkdUnlYXWMV6wKlrLIZ83jdlYj7fmByCn0uQ8dchOmFGH/0xG+xftUyLl34iFutt1i6dBFT47OEp0L4UjEyugwrXSZKquqZ0Rdjs7povd3KIw/uY8XKZbzy1rvM+UK0tHZg0eRYU11GdVUZ3mI7RCMMjPnpnZkhmU3TtFQ693fpGRznJ88cV3pum1WDwV2Bx+nESUQtZYz6UqQTYfJJH05XKV/+3CN85sHd9HR1MNHVQbK/H6s+T9DtZDia4fqtu6yrL6HY6OVm1wT+dEy5rH718cdU577b1k5tpRu9Js492ZJLinJOj91iVKKiDEZSGieNK1ZzaP9uOlrbVHELx+2yFSmNs8umo66oiKnxCTUum+0OfBktDoeVMq+TMV+Y2UBUrdL6fHNUVpXz+GOfY9P61cxNj9B24yPM2hz1S5aRyhsxW5zKCHHWN680097iIsyqc89wo3OC3uk58qSwilxZFmVMBj790GFWNy5mcugekalZRvrGCU0FWJCdfVFFyLqnCJLVjnLBbFKAQ+nem7ZuY9WGrTz91iVGpuaJzfeRDM0rH7GPi1vuzmLY8JlHDmM36jn5xlsMdA3hT+VYyGZYvKSWrD6jWAFZWNLm81S63ZR5ilixaiXe4irOXLhBqT0J6TDBlEY5qLodNk5fvsXQpJhflBEL69i+uoGDuxrJG+HZN47hKa2mrTdIkdPDFmsIi2+AaXcFw3kXc9MzlHpsFLk9fO7Bg9h0eo7+x4sMByMs2lxNLjpKU10TTYvq8XrNnHr7Ktm0md5RPzqznt/4rcexOuyquDNTPkrsTubTeZq7e1nh0pDUGZmQ4tZlMVnyij0wGKy88PrxT7hzv/DzvMg8RQMsqKGsW8qyu0grn3r2JdoGQsz55/jBd/fRdflVvBV1mO1NBHxhOjoHmA2FcSay2LI5ukIRkuI3vmE1bR0tPPalR8hF5pTNzJqt+7C4ynnmtdOkMmnW1IqlkEEBGdJNvK5ypaZKzvvQZ1J0+WNMzkf4/e98i60bV3Hx/Dlu3m6msWkpIX+EmcFZxsPzaMw6mhxGquoXM6n1YHcU0XrrDg8e3MG6NSt468RJZmeD3LxzF6se1tdWUFlVht1tQRONMjgRoHtyijQ5li1ZxO89+V2GR6d45sXXSSUjmC16tI5KPA4rq+scRBMZ3vvoHuFwiHR8Do+7RBX3ow/upq+7k+mebhIDfZhJE3TYmczpuNbcSlOFhxJLsSpuX0ru3Dv56te+SPOtuzQ3t1BX6cZpg66uTgIipxTLW6cNvYRE5PWkNA6Wr1yrTBVbmu/w0kvHyBvsuG1FRBdmMWdCbK6pUb7jE6EFTE4HYa0Jk91KRZFLKcsm5gJYLTq1yir0z+OPfZaN61YwMzHE3ZsXsRrz1C1aSjInywk2xiam8YciysDA65HwQzuTcufunaB3ckbWLLCKLZeszFqMfOahw6xZtojhrlZiszNM948TmQnhS6aYJkdKRbyLtl6SaAoCFfN9CeqGzVtZu3k7z7x9icEJH4mFIaUBl99fDBDEd0yKW4DNRz/1IKTinHzjBGPD4/jjacXpL11cozptOJclnoxjM+ipLvJSUVzMqtWrsDtKuXztFm5TVH1+UzEDi+prqC128sFHlxn3hTGaSknG9Oxcu4SDe1YQTIY59t67uEtqae0NUuV1s04zhTk2w6inlr6wjnhwgXKPkyKniy89ephcNM7Rnx9hLpOhfn0Z2ugkTYtWsrSuiiKvnSPPvIvbXUNb9zh2r43f+u1fI4eWo88dQ+MPUmyzMxPPcW9wiOUeHYEcTGlkpVWitguef2aTlSNvvf6ri/u955/KSwa0hLt5PG5yUtwWsxLUP3/kVW50TDKz4OfJX9vI8O2TuGqWoLMuIzof4vatVuZlCSGvo1ijpzsQJq7TsW3dCto7W/jiZw+Ticyq9b212/ZhLa7lZ6+cYmE+wLISkyqyK+0tOG1yp3JjMVhJzM2gTyfo8kWZXojyxG9/k93b1nLpwnlu3LrJqtUrmZ2Yxz8+z3BgDr3NxCKzlobFSxnLO9GbXXTevcdDB7axed1KPnz7XSam/DS392DQZFlXXUFpdRnWIjtEooxPBembniOeSbFkSQPff/I7jIwUVlMbakswmg3cGw5gNxvYsMiJ2Wrn1ZN31LJ/MjZHsbeYr37+4UJxd3Uy09NDfGgAcz5J2GZhwWxTTEC1x06Fo4xr90aYS8bYv38nX/3q55Vv2bVrt6gqd1LhNTM8NMi0z4fepFP2TNK5s3mBrWysWLGWgwf20nztJi8eeRWdyYnT5iGbCGOJz7PcYiGV1zKRTmCwW4kbbKSNBmrLS5iZDTA0PovVYSAQ9lNTVcnXH/s869c0MT0+wL3mS9iMUNOwhGTepH5mmxhpBMJUlZRSWVKCx+lgZtJH6+AMvZPTaHJpbCZZEspitpl59KEHWLtsMe23rkM0xMzgKMHxBfzpHNNkkZgF0TbLvVvFCSkHFLE3MrN2w2bWb9/JC+9doWd4hvjCENmIX3V55SkuxW2xqOWRzz5ymIh/jlNvvqv04YF4ipBOS1mxS61cWlxu4gIEGrRUlpVQXVbK+vUb0ertXLl6HZcpyqQvRK/foCaNVTVupTWYi6QwGr2kE3q2rKjl4UMbmPBP887Zs9jdNbQOhFhS6qEp0Yc5F2fYXU/PXIJ8IkqZx0mJx6Ukvf7pOV5/7jgRo4HKRguWZIBlDStZuqgal93CUz8+TnXNcu50DFNS5eU3/vvXCYeTHH/+NUyRMF45RMMZukeGaXTrmUnnmJPDUC++AxJMaFZMxstvv/mri/udZ3+q7tziueV0SmCdnMKF4j7+xjucv9nHfCTKNx5pIjh0FWNpFUldA9pEjubrVwjGEzizGuosTrp8CwR1GjavbqSjs40vPnqYbMyn7I3XbtuNrWwx//rc2wR8AZaX2amqqeJyxx1KvVZMRjcGrQGdyDNTcW4MTTAfTvHd3/g6+3Zt4NrVi9y6c4uGhgZ80wGCUwHGIn5yRh31Ri1Lly5jPO9EY3bRdfcuD+7dwo6Na/nwrbcYn/Bxp3cITT7FusoySqrLsJW6yASCTMxEGZz1K1pnydJ6nnzyuwwNTXPs1bc5sGedomrePN+qqIc1tTZlYHjycg+jU/MkovNqF/lrn3+Izzy4i/7uLmZ6+okM9mPJxYk7regqqukfnsAsMHE0S3PnBFOxCAdFofbVz3GtuY2rN1qoLLFTU2pjcnyUsclJNAYtDqddAU/5vJ4MNlauXKfQ8ubrzRw99iY6sxOn1YXZAGXaBNXxBHmdmQW7gVA2xXwyz2w8SblbePkU474gVpeJUNSvfMu+8dgXWLu6kYnRXtpvXcJu0lBZ20AaC4k0XG7tZDoYZWltLbWlpTgtZnxzC3SOL9A7MaV4frHnlQwyq93CZx48xMpFdVy/9BEiTvaPjhEc8xPO6pjKZonL6pZ47uXEG62Q1CHrosJhr1yzlk07d3HszC3u9Y6Ri02TDEwrCa44zBhNBZ672OPmMw89wMzYCKffeY/AXIBwOoPEM8gUINZelSWlEIuJjIuyylLqKipYu24z+byFq1cv4rbGGPEl6A1aWdfYwOpKmypuf1Iim53oshY2NFby8AMb6B0f4Ny1axjMZbSP/V/G3vvL7vO+73zd3nududM7gJkBiN6BAQgSBItYRdGS7c1uNpsT23EkOc7GKeesk02Ok5PjEktuEmXREiWxoxIEiN4xAAaY3vvMndvL3F73fB/Q3t/M/Acc4vu+z/N8Pu/3+5Wlx2ejKT6EdGFZMDUzvhwRz0uPzSowQm+99gILk3Oc+uVJ4U5z1JWwlPN0tGyipblGdJX/5Z/+gtb2LTwaXaC+xcNv/JNvsRaI8+nPTmLMp3GYzUxHMiysLtNhU7OUK5IQ2KOycKZp9VpRZvL+yc/+cXGfevcHVaPRLDCokilfwv9I2BbJpXby3Bd8cWNQ+Iif21WDITdF1WgkRRuKooqB+1fEJFqdK7LR7mVwOUBUKWPLxjYmJ0d49cRRylnp17fE5l0HMdd28Cfvfkoxm6O33obBIvlnH1Nf40AhN5DL5DHLqlRSMYbWIqxG1vnnv/EOzx3Zxd2vxN3U3ExwNUrcH2M5EyMn9U+pFHS1d7BYMSI32JkcHubYvq0c3L2TK+fPMTfn587IBAqKbKvzYK9xYvE5yYWirEirmkicXD5DU2s93/1Xv8vcfJCf/eJD9m5vw25V8UX/LJWKiq2NdhGV/PzmKJNza2TTUTyOp+J+8fm9TI2OEZyaJT49iZECJasRW1cnsVSObCzB2uwqQ9NBlpLrPHtkL7/2rde4df8xt+8O4HHoafVZiYbXmFmYpyR72jUmxSk1GoMQXE/3MxzpO8Td2/f5+S8+Fdl3u9mG3aqnzazGEoqi05vQdNQzvbbC2Nwas5E4dr2WalHGWiKHwaYnlY1SX1vLb771Br09HSzOjzP26CYmrRynx0dBpiNbgBuPhonmynQ1t+CTXHpqFZFokonQOpOLK0LcUn2RNKcxSuJ+7ijtDT6uXb6CXgPxpQUyq0lyaIW4JRegZGSRSQ25UrJMVC09xQNt3LSJHfv388m1JwyMzlFaX6XRYyIWjohvU/VV2aHEXn/x2BHmJ8e4dOYLYqG4cDbGqyWUWi1KrYJ6mxmlRNY06PD4amipq2fz5p3k80ru3r2K3ZhhMpRnJmVhx4ZGuj1azl26SjgnQ1E1oZOb2NpewwvPb6V/bIBHI8MUZRbG/WW2N9jwBR9RVWlYlMQ9u4JOXcHlsONzOXj9Gy8w8mCQ859+jszjwuBIUKNU0NHeQ12dXayFf/SDD2lu7eXJxCJtmxp55ztvMDe7xtlffo6tnMNmMTGyGiMUC9NsVrKYK5IUtcZldBKKSArcqJS8f/Lk14n7h1UpOSMhfQSYTCqvE8hXFV9cusrJi/dIFRVsbdfTaA5TVkO81IESCwN3L4hqY5NMSb1Kz9BikLBKRndnM4tzU5x4/gjFbAS1okLv9v1YfZ386bsfoVEq2LPBK6bo1x49EeJGpiMekeyTKlLBZVbyVebXovzv33qLl4/v5+7ta9x/cI+2jk78SyHWgwnmk2EKaiU+oLuzi4WynqLKxPLcDH07e4QP+/bVS4yMzXJrcFwkmCRxG1xWzLUecmtBotEsy1IsLyeJu+4rcYd59+9+wY5eH7VuLddHA2QyCrY2unDazVy8O8bI5ArZTFwUKL7z2nO8+Px+JkfGCM/OE5+dRl/MUDRpsW/sIlUsk44mWJlcYnQuwkI8wbNH9/Ltt1/j5t0Bbt0dwGXT09noILseY3BshFxFaoCtYtCqMBitQtzdPZK4D3Pr5h3e+9mHIrVV4/LgsOlpMKiwRxIYjRYsvS1MrS4zMDLLZCiK22JCnoelaBqj08R6NkZDTQ2/+c036OluZ2FmlPHHt7AaVdhdtRTQks5XudY/SCxXprOxSbxd9SoF4fg6k9EMk0vLyCt5zHqDsMmazQZeOnaElroaLl26iqyaIbm0gCxWpKw04i+VSJdyVMpSAaaE6P3qza1WikhmZ1cXuw4c4PTtEfqHZkj4Jzh+aAeLC/P410JiDScdQj6Ph+f6Dopo7bXzXxINp4iXSiQlvpzRSEVZYoPPQzmbQaHXUuOrpb2xhS2bd5FMVbhz8xJOS4axQIHZnJ29GyVxazhz8SqhnAx51YBRaWJHZx3PP7edy/03mF6aZz2vYzpUZU+zHffKfUpaM/O6eqZnFzFoEZPy5toavvHSMR5e7+fSmUvgc6E1h2gyGOjs6MXtMaKqKPjJX31KbX0nY7Or9Gzv5PVvvszI4CyXPr2EnSJWq5nH80FSmTj1BgXzUkOwlJBTV9CpNKgkb4Bazs9Pnv7Hxf3Zj39YlUrzRFWthKgV8T216Ja6euM2H5y7Qbasxmctsq1DRkWWIVnsQKlxszo/jKxSIry4SotW+g9aJqCSs6WliaXlWQ70HSCVCIt3wvbte6lv3cAfv/uxqI49sMkjiCaf37lHjceGUmUiEUlRa9KQ9M+yUpCzEEzw7Tde5fWX+rh/5zr3Htyhta2T4EqUZDDKXDxI1ajDkq2wob2dlaqestxIwL/Cvq2dvHBoD3dvXBPlhvfGZlDLK2xr8VExGlhHgTK5jk6hZjkQIpWTDBwNfO+7/5LZxRB/9be/ZNtGNy31Bu6MR4gkYFuzC4fFwLWH0zyZWCGXjuN1WHjn1ed56fhBJsdGCS8sEJueR52OUTEpMW/oIoeSdCzG6uQyo7Nh5uJxjh3dw3fefp1rtx9y7fYD3HYLmxpdVIsp+h8/JFsqf9Ud9hRqV0LHxp7tHO07zN3bd/jlLz9BrbGKiKHRqKZer8SdTKPT6jH3tLAcCTAwNMVEJIHHZESZKzMXTaN12slk4zT6PPzG26/Rs6mduckRJgdv4bDqsbvrKaIlmc5z5f6gaPmUruU+hxWdUkE0nmUynmVqZQmF1KKq04s9t91i5sWjffi8Hr68fJViNkZ2dRldVk5RY8QvIZIE9leqj5ICMVJaUIZONJXqaetoZc/Bg1y4O8Xt4VkiK8M8f/AZQqt+Vv0hYW+Vno31vhpRoPD49h1ufXmNRDxDrFohXszj9njIlFK0+txC3JJ9uKauhs6WTnp6tpPNwfXL5zHrE4yHiiwVXOzd1EyPV8fpS1cIZ0BeMaJRaNjX08xzx3Zw5tJ5ViMhQiklSwkZR1osWFcektA6WdR4WZiexaBX4HQ46WhqEAfa3S9vcOXCTRRNXjSaILU6iTC6FZfbSDlV5YOff47F0cD8SpBd+7dw4pXj3L83yJ3Pr2GXgclq49HsMoVcgnqTiulMmbS8ikZT+WpzoEOvkfP+14n70x/9sCoVA0hXK0nggt+k0Ygh2L3+R/z8s0tkSzLM6nWO7qwhl4+wXm2nrHSTS4UppxJMPH7CRrOTseUV1tQKNvnq8IeW2bp7J7FoSFQL7XhmBz2bt/JnP/0UnVrL/i4H2UKRM7fv4vFYQa4nFcvS6jCRDsywlFcwtxbnrVde5O3XnhNhkP5Hd+jo6mFlPkhsNcBsdA2N04wiVqCjpYWATE9JZiQWCbFzcxsv9+3l7u1bPHg8yr0nE+hVFXZtbCCt0jGyFMZeldPgsDO3ukIqV6ClpY7f//7vMrsS4i9/8it62x10Npu4PxljLVxie5sHh1lH/8gq94bmyaQjeB1mfu2V47x8/DAzUyOiGGJtdBZ5NIDCpsLctZGSWk8iHCIwtcrodJCpRJRjR/bwnW++ztVb/Vy5/QCX1UK3NMCT5Xn45BG5ShWtdP3SPe21E+Lu3snRI330373NRx+eRqO1Y7E6UKmr1BlV1Ej5bYUS2+ZOQusxHj0ZYzKawqZRo8oWmE/kUFjt5AspWupd/Prb36B7YwezEyNMDd3CZTdgdTcI00xsPc3lO49J5ivi5Pa57WiVUm95nql4junVJZSVgnhzSxNwt90mxC1hfKW0lqyYJr28jLGooqA3spJ9Wvooudmehlil9630LJb23AaaWhs4cOgIVx7MceXxNMGVx/Tt7KKwnmHNHxTWV2nAKNE8Duzaxd3LV7l75Sbr6zkScjmxQo7aWi+pQpJaj0NKcojKqlpfDR1tXfT0biOVKnDzygXMuqQQ90rJw56uRjocKs5du04iJ6NaNqBVaTm8pZ3DR7bywamPSBeLzATyRLIqjjRosYVGCeg8hHRuFiamMOhUgkne09HO0b6DXPzsLLduPsLQWY+6uoZdUWXXzv3YnXoSUl780n2KGAlEExw9to/Dzx7i8uWbPLl2H6dCgc5i48H0AtV8gjqzlslMhZzUDacuo5daddQGtFrZ14v7k7+R3twG8QFJAX1paCFNJqXwiASHe+/Dc5LRGLLLvHZsC8trM+Q1XaxXPSRjCRTpELNDT+i1OZmVig2UclpqvMIxtXn7DmIRqawPnul5hl179vLn751EhZwDG5zCS37m9j3sDhNlNOTWS3R5LORCMywXlEythHj1+PN85+2Xedx/h3v9N+ns7GZ5IUh8NcBcNIjOa6cYTLKps4PVkoZ8VUs6mWDrhgZeOnaQazevc69/kJGxRYzqEvu3tZFAzYPRFRxyDa01DmZXFknnijQ31/L73/uXzK9F+Kt3P2BTm42uZgv3JyIEYlV2tHuxm7U8mQxy89EU6ZT05jbybUncLxxmamKY2Ooqa2OzFNeWMbj02Ht6UVudhP2rLI8uMDIVZDwW5llJ3G+9Ligll2/347RY6Glyo1cUeTz4GFGcrJKL1g2pLlcS94aeHRzp6xPEyY8+Oo1aZcbrrRU9Wy5lGbdUolCV4d7eTSgV5/6DQWYSOYxSMV+2wEqqCCYzhUKalgY3v/72K3RvaGdqfIjZ4Tu4HAbMznpQGEX67dKNB+TKCjpbW6n12NAoIBTNMSENe/wrIjAi2UElcUtv4ZeePSz+jmvXryMrZojNLWCu6ijoDSylUuQK+acRVgGQ+PumFSkUoqehqZ6DfUe4NbjExf4xAitP2NPdiE4mx+8Pic54u81KW3OTwAJdP3+BBzfviSlztFImUSri9brJlKQMu4dKPotJq8fnq6GzYwM9Pc+IINKNqxewGdJMhMuslrzs6qyjza7i7NWrpAoqsX/WKjU8u2MDew9t5u8+eF+4/UYXUyQLavrqlVhi0wQ0HiIaC0uTUwIsIK2Rt3Z3C8zRxz/7FQOPRrF1N0NpCY9WzZ4dBzBZVIQW4gz0TxKMl1jP5XnhpT5279vN5+cuMX5vAI+ENTZauD02jaKUot5mZDxdoqSsChOLhB7SqfVohLjP/OPXckncUs+U1CMlwfJMJtM/iHt0fIq//eVJkYjJx2d455VDjEw8omruIlSoIZooYCjEmH50ly0OO6uBAAGNGqfVQjqboqunl0Q8glIFvZt62XfgAH/2t5+iqso4tMnFeibL2bsPsLvtlKoqCukK3V4rmeAkaxUNYwtrvPzsUf63X3udkcf9PHx8l+amNuanV0gHY0yHQxjrPSQWAiLRFURHpqIml1pnc7uPl48f4uqta9y+N8jk+LLY4+54ppWsTMuj4SUcCjVtPgeTC7PkimUh7n/93d9hJZTgr3/6Ea11OjqbzDyejROIydixoQ6LVsHEfIwr98dISQM1u5F3vvE8rxw/zNT4MJHFRVbG5ygElnF4LTi6ezB4agj5V1kanmdwco2xSJCjfbv59ltvcOXmHS7duCeutRsb3ZhVFUZHR8hITDNZBZP+KdGiUNUIcff19XH71k0+/OgMWrWFpoZGLFYtDmUFRzJNIZ2jZtdmIrmnrryFVEH8/9bkigSyRcp6I4VilrYGN9/55sts3NDG1Oggs6N3cTtNmGx1VBUG/IEw1249oiLT0N7WitdtRUmFYCzPZDQtJvoaWVl82JK9WFo5vfzsIVHWcfPGLeTFHFFJ3DIDRb2RpVSSTD4rqqNk0q5bYmFJLG3lU3H76ms5dOQI/RNrfH5nkMjqGN2NdmpsVlZWg6Ip1GGX4rqtbOnp5srZ8wzcHRAFh4F8lvVSmbp6H8nCOi6XDVmpiMNkoq7GS2/vVmHdjQRj3Lh+Eacpy2iozFLexb6NTXS6NeJanq1oyWeV6FUant/TzbZdG3n3l++Jht0nUwmKVS2H68AQX8Cv9hCuyoW3XdKPdHLv3Lad3dt28P6P3mNh2Y9jUz2F5DRenZ6dO/ejM8pZnAgwPb7G7FKCkrzCa2+eoLu3m7NnLzHzcAiP5Maz2Lj+eAydLIvHYmAyU6aiqKDVSGEbpaC7aHRKfv7ZqX9c3B//9Z+Lk1typUk0Rok8IpX/SSf33PwSf/2zjwROl/wyrz23n7HJfkqGBkKFBqIZNdp8nOmHN+m1GolHYoRE4bqOfCErdqa5bBqlWkbvxl72HzzAD352kko2z/5Omwj/n70/gLPGRbaspJKTsdGlJxeYICTTMzK/xvOH9vPPfvMdxgYfMTB4T1hYl2bXyEh1w4Egxvoa1iYX2bZpI2EpqVZSUsik6G728tqLfdzvv8WNewMMji6hlsvZ2NlEUaFncnYFh0JOS62Diblpgf9pafHxe7/7WwTjGX76yzPUuxQ0+7QMzSfwR2HHxkZhmZ1fTXLpziipdAKXzcA7rz7HK8f7mJ4YJrKwxMLYDOmVBerrnDg2bUDrchOPRvBPrDAwvMhIKEjfkd288+arXLlxh0vX74vYY0e9A4dGztLCHJH1JIVqUXSPS7bLEho2bd7F4b4+rl27xq8+PIPF6KKloVGcCG6tDGcqRzIUxbfrGZKyInfvPmQpC37mVgAAIABJREFUVaRaqqDNl0gUq+R1OtKZddolcb/1Mhu6WpkcHWRu9B4elwWjELcefzDCzVsDIFPT3NaC12MTXXZrsRwzsRwrq6sI1/tX4q6v9fDSswcxqtVcu3oDWSFPfHEZq8JIyWhkURJ3Nv2VuJ+CCaReco3qKcanpsbLoaNHGVqI8MnVe4RWJmhx6ehtb2d5yS9KGJxOBxs2dLKxo4MvTp5hqH+QTLZIIJclVSqLKG8sE8No1qOiittqoaHWxzObt9PR1snq8io3b1zCYy0wFoalvJN9m5qFuE9dukJFZSYRKeKy2Xl+dzed3U38zfs/EVmE/tEoao2ZA9482nU/y3IXsWIe/8KCCBVJOC4JerB5Yy8//cGPKEh/X62eTEISt5E9Ow+h1cPYwCyhtSyjUyFQVvjWr71KU0sLp09fZHFwDK+E+DXbuDU0gVFewGrWCHHLZZILUAr0SOJWi3bWn3/2NdPyD//yz6qS80h6Z0ejUcGelqbmkrhX/EF++Le/olrIYTdl2Lelk4WlATDWsZZvJpbXo8zGmXl4kx6rXhhbFuQyDGaDmEz7mlpIiGywjJ4N3Rw4fJh3P/hctDvubjVJOAvO3H9ITVMjyVyFcqbKBqeOfGCcEHpGFgMc2bOb3/qnv8748GMGBu/i8/lYngtQiKV5LNUGO2zkgkl2dG8gIjeQKMmhkKO91so3v/Eco0/6OXf1BgPjq4LcsKmlmYJSx/TyMnZ5mQ6fl/HZKfFEkN7c3//d3yIQTfM3731CU42G9gY94ysplsIVdm5qRktB7MYv3B4WInFadGKg9soLfUyPjxBbXmV6ZIrw7CRt9S68vRvReWtIJGOEpv30D8wLcR/u28U3X3+F67fuceXGA9E40lxrw2tQkgwFWQ0HKSkQZQZS4Z+Un+9+ZjcHDh3m6rUbfPDx55j1TpGOMhiV+CSB5wrElwP4dm4lpa5y9859YYbI5oroJIySRkdOpyMSC9PR6BEnd2dbC+Mjj5kbvS9OZ72tFpnSSCAU4/atR1RlahpamvB6rCgqZfyxHNPxnKB3Sie3ZKiQKqCa6mt5sW+/KO67eu22GCAmlpapleyxVgsL6zGBD5YsvdLJLZV8SB11okVVp8PtdnH46FEmAkl+cf4GwZVJPLoqfXv2sLS0QjIlncgOero30drczLmPTjIyMCwQ0MF8jrxMRktrE8FEEIdkZqlWRdd5i6+e3p5ttLe0sbK4zM3bl3GbCozHJLOPiz0bGmh3ajj55WWUBhfRUJY6j5fju7vxNbuFuF21tdwZjmDUWzjgSaNMh1mSuUjk1gksL2MyWrE77Bw+3Ed7Yxs/+fMfoTRrKVnlFBPzNDtcbNy4DaNVSf/NIUp5PY+GFlEbZHznO2/icHo4deoCgYkZvFJm22znxuAETm0FhUbGXL6CsloStcmSwI0aiVGm5edftwr71Q//pCpNIaV3tpQMk9jTfy/uQCjKX7z7C9KJJA0+Be0+O4n1adB7iVQ6CeV0QtyT/dfZYFBTXi8wIfmiLXosejV1jc2EYxERXexq6xD/eD//7ArxYIidDXo0ej0n79zDUVdLpqRCUVbRblFQDE2JgdqUP8qBHdv5V//8nzAxMsijx7epb6hjeXaNfCzDvYlpMlotqmyVbRs6SGmtxEoyVJWy+Ni/9foLTI0+4dTFKzyUruUKDVubm8mqtYysLmOlRHd9PSNTErFEEreP70nijmX5wY9+SatPupbrWQiXmF7NsrmjHr2sQGy9yrlrj0UfmsOi41vSyf1CH5NjQyRXAowPTxKYHqOrwY2zsxWDzyeQvLGFEPceTDMcCnHg0E7eeu1lbt15wOWrEqOrQnOtnQarnmomxfTiPCXV02uYtG1AoaXnmT0cPNzHpavX+PCTC5j0LmpdTgwGGc0uI7USMGJ+ldptm8kalPTf62clXiSRKmCQyJ9yBSmNmnQuTVez5FB7kfbWJnErWph4iMtpQmPyoNJJvfER7t59jFyhxdfcIE51ZamIf73IZDRLYG0NrUJ6A2pFJqC1qZ4TffuEd/zqjXvEgiEyq6vUmZwo7DYW12Osp9dF7FNcy7/C0krzBOnkdjhdHD5yhPl4lr87e5Xw6hw2ZY4Xjx5hfm6eaCKG2+0U2Kb62jpOf/Ap44NjZHNlQqU8OVmV1tYmkWv3uG1opUNGb6C5roHu7q201jezMDfHnXtX8FpLjEXkrJQ9/yDuT764SEVtJZ0o0+yr48X9z2Bz6fnRr36K2+fj7lAMl93JLmsIRT6JX+0jGg8QWPFjMtlxOGyiB87nquNv//xvUNl0lC1yyqklWt0+Ott7MFlVXPvyLhqFm3sDcxjtan7zN76JWmvg5Cfnic4v4jNq0ZptXH40QmeNlXAqxnJFhlYmDdTUqLRgkgakGu3X77nf/5//o2q1WsQgTUoLSfs66f0tTcslbvcPf/xz8VZpazZg11UwWXKkyhoSsh4CeS3yTIyp+9dpUYEyV2FMMrWYdHjMeuwej+CLSSyltsZmjh57jl+dvU5wcYW9rWa0Bj2n7t3H4LBTVpioFGS0mpUo1xdZyFSY8sfZtbmX3/ud/4vJkSf0D9ykRWpRmVgkH8nyeG6RisVMMZ6hu6WFnMEuDPdmlQqnpszbb77E+Ngwpz7/kqHpVdGrtbulmZzBwKPVVczVCr2+egYnRsWbu6W1TgRHAok8f/7X79PgVtHdZmYtUWF0YZ32OhdGVZlSRceZKwPiY3WYNbwtruWHmRwbZt0fYPDJKIGZSbrrvRgba9DWeAUbLRNIMvBknuFAiH0Hd/DGqy9x7cZ9Lly+JW5KdW6zKFeUCu0fjwwi9ZZIdi4p0qnSGOjZupuDh49w8fI1Pv7sIjazF5vRiEJZoL3GSl2lyvpyAFfvBko2HQMPBlgMZQknc1hlMvLlKhExeS+zqb2Ob7/xIm0tDYw8ecjixEO8Xhtqoxu52szySoB79wfRGszUNTfgtpuoZLIEMmWmpMpjv1949SUWmuQq7Wxp5oW+/YJmcvHqbTKJdcrRCF6dGYXVwlIqznoqKcoYpdWZAMpLqKCvKpQkmMKhviP4MyV+evoK0cAS2mKM108cZ252lnA0LNBO27Y+g9fp5uSvPmZqeIp8CcKlPOvlIq2tjYTjAUFDNUitqXo9jXWNQtzNNfUszM5w98F1aqxlxmMKMS3fvaGBNqeGT85fIC8zUMjIhenllUNbxcn63ie/wFNXz51BqSnXwxbDErJ8Cr/KRywRILgaxGxx4nLaef74CUxaCz/74Y/QeixgV1JeX6LZ7qW7exs6g4wLp69h0PvoH5jD6tXxm7/5LfIlGSc//pz0yip1Zr24ll9+MMzGOgdr6xH8UqO5TAI5KNHoFRil4IhGzftf9+Z+78/+e1WyUErutGAggMPp/gfag9SL/cMfv8/KaoiNrU7kuRAdXU6CyRhp+TOs5gxUsglmH92kgQraUpnRbBqF1kCjx4HaYnhq4NcZRAPKkeef58wX1wkurbGryYJCo+T0wwFMVhMWaw3BcIpanRwr68zHkswGk3S3d/AH3/ttJseH6X90i8bGWqbG5ykmyowtLaNyOVgPRWmpqaNscRHOgUOvxaIs8NbrL9P/eEBcE8enFtHLYXdzI2W9jgehENpShc3eGkamJslI3vLmJr73vd8imMrxw79+H5dZxjOdZuLJCuMrWWpcDozKIih0nL8xTGI9id0o561Xj/PS80eZHhkkHVpjcHCclclpuutdmOo9aGpryGTzFGLrjI+uMOqPsuvAVl5/9QUuXrnNmQvXkEoqa2xGuupcuIw6HjyQwAslJJqL2SgBBUz0PLOL/Yee5eKX1/ns5HmsZo/4gBXKPG01NnyVCvnVIJb2FspuK9OTkywsx1iJpXFqVFLlG2tFGUV5iZ6uRiFuqXRxZOA+S1OP8XjsyLR2lFozS8sB+h8MozNZaJSu5VJ2PpNhJVVmMrxOeG0Ng4Sk1aqRVSpsaGvj+b4DpFNJLl2+SSGZoRyL49QZ0TjtLKdjJNbjVErFp6RPJFyQBHeQShINgggivbljBSV/e/IykfAK8nSAN1/+StyRIB6PW7SeOsxWTn7wCTPjM6JUJF4uCVZaU3MdoUQU6bCy6nXYjDoa6urp6d5Ko8vN4uwsdx7dwmOrMhmV4y+52b2pSYj743PnyclNlDJymutqeaVvO2VZjg/OfoKrrpl7gyFaPU426OYwK1WsyRz4Q4si32+1uHF7XBx/4SURNf3gx+9hqPOidKspxxeot7np7tmKTgOnP7qATl/P0MQSHp+V7/zGW4TiGc6evEg5GKDGrBP1VNcfjrKxzoo/mSBUrQi769/zvSVXn5TC+1px/+RP/nvV47SL6F0gsIbT5f0HcWezWX7w7vsCVN7bXktiZYLDR3pZCM6TppdA0U5uPcrS4F285RJmqgynYqISqLPJR0ElFywxCYfqq3Fz7PjzXLp2m9nJBXY325Gr5Zx9PCJ8yWazh+h6EbuiRK22xHwozGxonc6WVv7d93+bmalR7j+8Q2O9l/GRaYqJKhMry+hqPCRDYZpcNZSMdkIFBW6zROHI8s03XuHWg376HzxidGQGg1zGnpZGClotjyIRVMUyvW430wuSAylLqyTu7/4LQuks//Mv/g63Wcn2LguJZJGptSIul1OIWzpFT119LPz4dqOM1195nhePHWVm+AnZeIjh4UnmhsbornNgafSib2ggLWGP40mmxlYYWY6wbd8W3njtBT7/8ganvrgqwHVui16I22PW8eTRI/KVssj7mk1a4a/u3bqTPfuf5cLF65w5dR6L2S2qoOSqPBsbvdRVIbe6iqG+HmqcLC0tMT3rZzmWxq1VSzdiVgsyirISW7qbRWtrU72H4YF7rEwPYndYKCtNqHQWVleDDDyZQGM009zcRF2NQ3DHF2IFxv1h4tKmQicRNZXIy2Wxinzu8AExW5B2tqVEhmpyHbvWiN7jZDkTFyWcUnusdHLLpfJiCUovmNVSF56Zg0eOkq7o+Ompq0Riq1STq7x6/FlWlhYIhQOi42/Xjp3COHPyw0+Yn1ogW6gSK5ZIVaSiiQbC8ThKrQa31YzPZqahvpGNG3upt9pYmJ7i7uO7uOwwGYFQ2cPO7hbaXVo+Pvc5ObmZclYhXHYnDm8TNt0zV7/A4W2ifyhMb0stTYxhVhuJKm0srszgD8SxW714vC6On3iJZHidcx98gtrjwuTVUE0sUevw0r6xG62yymcfnEeurWF6IURDk5vvfPs1ZpdDXDx/HWVUintqqOpt3H08QbNDRaxYJlp9iu7VqiR0k3SLk/Lt0rT8axxq7/7xf6t6nY5/ELfbUyNY0grpGlfI81c//YCJ2SU2tnhZmXrIG68fZtY/SUbWTbDkJBWL4h97gD2fFQv4sfUoebRsam9kvVIUzSzSwKTW7eDEiRcYGBqj//4gu5rsqHQqPn88LHy6So2NIhos1SzNpioz/lXmIlnamxr5D9//HRZmJ7l7/yb1tU6xCiskKgzPz2NoqCMZDAlmVklvY62gwmO3o66u8+tvvsKToSfcuHObR0MzGGUKdnU0kFZrGJUwt4UCnTY7K34/8UxKwOMlcUfSOf7sL97D59DR3awlkcwzvlLA7XbjlqB4RjMfnpeADRnshiqvvfLcU3GPDlJYj/Pk8QhLI5NsaXSj9VjRNzaSzpXJJ5LMjK8yuhxmy+7NvP7aCc5euMLpC9ewWh3YTVraau24DSpBJi2US5TkZcF/lizBm7ftZPe+o3xx8Trnzl7EYnIhmQgUqgKbmnz4ZFWKawE0Xg8yr5tlv5/RiUXWEhncejWVfJU1SdzyKs/0NPPO6y/QWOdh8NEd/DPDOBwWKmopWWVmadEvyKZSpXFDYwONPpcQ92K8yNhqSJhyzIJHraBaKtCzYSPHDh8gnohy+cotSskspnIFQ1WBxuVgOZcmEg1Tzj/ddUsmFundLdUzSf3wEpjw4JE+CnIT7356hdh6kHJimRN9B4mFAoRCAWwOG7t37UKvUHPqw09ZmFkkV4JQLk+6mqe1vYlIIiFAgF6LmTq3g6aGJjo6N+HR6wUzrn+4H5u5wGRERrjiYcemZtpdOk5evERObqGSU9Dk83Di0DbWwotcun8Dm72OgfE42zrqaKyOC8NVpKojHFwkFE5ht3lFGefxE6+wPLfCpZOfg92Ko16PPLVMvdNHW+dGVF+JW6byMO+P0d5Zx9tvf4Oh0RmuXryJZj0hfuCLGiv3hsdpMMlJy+TEqlI3oUyIWyqtkMQt7bt/9unXrMJ+9D/+qFrrdopdqoRb9Xhrn2JWFQrhN//Rex8wMr1Ii8/B0sQ9vvXNY8yujlPR9bKcsws6SHRuCFUkSINOz3giSqqiZFNnM8liXhhgjEY9tQ4rL594gZnFFS5cvMHuVpdggX05NEYsV6KiNCNTmzAU12kzV1j0L7OUQcT1/p/f/y5Lc9PcunNFcMAWZ1fJR0v0j49TdtooprI0ObwUNGYCRbUondCT4J+++TJzw8OcuXqR/qkVDAoV27vqiSvUzMZSqPJ5mgwmsSWIpJI0Nzbw/X/1L4hl8/zpX7yH26pmS6uR5HqOwfkULoeHOqcOo8XGR1/cI5FIY9GVeeMbz3PiuT4mh56Ql7zhj8dZm5pja70DjdOEtqGR9XyFXDzO4kyQkeUwvTt7eOONFzn1+RXOXbwmJqZmvZpWrxWLskpoeYlMPkNRmkhLb26thi3bdrFrbx9fXLzJufOXMRudkosTmSxPb2sDNYoqWf8qRm8tihovk/MLPBycRPKu1EjVxPkygTwUFLCtt5VvvfY89bUunjy8zersMC6XdC23oTPYmJqaZWh4Go3JIpprJERUPpPFn64ysRYmGvBjNegFvEDqPZfaSI8e2k8kGuHq9TukIgncCiXGsgydx4O/lCcYDlHKPt11V2USVuhpaYNOpxeQvwN9hymrLPz1x5eIJSNU11fo272NQiZNOLyG1WZlz67dqJFz6qPPhLizRYgUC5TUVdramwV6Wsp/+2w26mpc1Atxd2NVKkWDzdD0EE5bhamojGDZyfauRhptKs7fuE1BYaWSV9Jc5+bEoe1ML4xxZ/gRVnMNg1NJtrS4aJbNsl7VEi0pyMTXiMakhlmvcMK9cOIbjAyOc/PCVcpWI85aLfpCkFpnLa1dGwWT7dRHX1KsmFmLrLOhp5nX33yZu/1D3LvxAL20fTEbRIVZ//gEbXYt6+UqcRkoVZK4n8Zfn57cqq/fc//lH/3XakOtR4g7FFrD5fYKK6o0MZfsqD/6uw8Zmpqn1mkhvPiYN77Rx3Jwiqqhk4W0nVQiS2p5ktzyPJ0S1TIWJY6CrtYm4rk0aoMRqV3VazPxygvHWVoL88mp8+xp92CxmHiwsMxyZJ2sTIdKZ0VXSNGozxMM+VnKyvE67fzhv/keK/PTXL5ynq3dXSzN+ynESjyaHJcYuviXI9TbfVQNFkIFJS67DbM8yT978wUWh0b47PIXPFoIoVeq2bu5nYhMwUw4iSKXwavUkk1lCSaiNDbW8f3v/hapXFEM1PTqMts6LIKtNbiQwuOuxWfXYDCbOHN1iHAkiVlb4s1Xn+OFZw8zLok7vc6TwQlC0wv0OvUYXUZ0rW2UlDrSkQiz48sML4bYuKObN954iZNnL/L5xes4XF6RGW/12tCWc5Qz68TjUQrSflOqOdZqeUac3H2cPX+NM+cuY7N5RAgDcvS0NVKjhnI4iLXGh7LWx6PxCW49GKai1FEnxUfzkpGlQl4hZ8fmdjHlr/XaGei/hX9uRKCR0FjQGayMjU6KwI3R5hDhi+Z6D8VcnmBOzoQ/9FTcep0Qd1ESd08vR/bvEU25F6/dJhlN4JP60QpVbL56gtUSa+EgxWxGDNUkC6p0iEg1StJMxmwysO/QAeQGF3/50SWi8TCV5DI7e7rQq5WEgn7MFhN7d++BUpUzn5xkXhJ3CRKVMiVlhc72Jvz+NdRyhQi61NfX4mtsoqurB125wuP795j1z1LjljMdVRCuutjW1UCTTXKo3SQrM0NRSZ3bzjee283g2GOG5icx6lwMzSTZ3e6mtjyNP68lWS5TXA+RSBSx2rxii3Pi+MvcudXP/ev3kHscWJwy7MokXqubxpYukU2/cPo6iZSCSCrH1m1dvPTy81y+1s/E8ARqCQyi0xErKXgyO0uLRUmiVCUpiC5ydFJfuVqKv0rNuP8L1/If/L//udrU4BPX8kg4gNPlEaIWfOkq/OQXH/N4fA6bSQvpRQ7t7WE94yerrGEx6yEey5P1z5BcnKLX4mAyHCKMgo7meqLpJAazFe1X4n75+AtMzS5x8osvOdrbKMDo9yV2dixDRWNApbVTyaRoNpcIrS6wUlDjsln5w//7e6wtz3Pl6nkRrl9ZCFBOVng0NYa+uYbhsRV81jqUOhOxgkyU1FvUaf7Pd15hcWqSUxcv8mhyBR0q9va0sq5WMxlLIM/lsFeUVEtVViNr1DfW8a+/+9tkChV++ONfYTLI6KpVicjh49mE4JP5HBIO18D5WxMEAwkBlHvr1ec4/uwhxoYGyWbSPHg0QmxxlW6LAqfbjKFzA2qLk0QowNjjGZ7MB9i4fRNvvv4SJ89c4MKVW9gcboHlaalxoiqkMKlkrPmXRcGBQvql1unYvnM3u/cd4vS5q5z54hpul0QTKVIpp+lpbcSjA3kyitnhQVPfyKOpGb68+QCZSo/PqEctxC1RSmTs2baBt189Ro3HwYO71wksjFNT46Yok7jWFqan5hgancZodYjcfVO9V8ALhLilNF1gDatOL06UUrHAMz29HN6zU5hbzl26Tj5bwGcxoU3lcLlrCMvKrEXDFLJZKsW8yID//+I2im9h36H9qKxe/uJD6eSOUYotsqm1Xgwyg4FVYY7av3cfhXSes5+eZmF+iXxVLlp4y8qyoNAGA0HxpGx0u2mor6W2oVGIu7qeYvDBfRbDS9S4JHHLicg8bOtsoM2l5/Tla6yX9ciKSpp8Tl45tod7A3eYWfOjUpoZnU9ypKcGW2aSxayB9XyaSjpGMl3BZvPS3NLIc8+e4OL5yww+GELXUIvRUMCry+BxePE0tApr8LUL9wlECiQzBfYe2MLRo4c5+8V1hgdHsJWL2LR6khUlw7MzNJgkcVdIqRRPQQRK+VcntxSV/V+4lv/pH/5htaW5QfR1RaMhsYyXcLgiPIKM9z/6jHvDM+JUMStjdDW50OkLrMusLGa8hKJFCoF5gePdanMytRYgIJPT2lRHMpvB5pDe1jqsRj0vHz/B+PQ85y5f40hPHXqVkoGlZSKJJBqTlTImgVJtt8sJLc+wVtaIip//9G+/T8i/yPUbX9LZ1iCu5bK0nEeTo6jqbYyMreE1eAU+WKKNSkhYo77MP/nOG0zOTnLq8wuMTfrFdW5nWyMFvYapbIpqJo+1AFqFmoXACnUNPn7/e79NNlflv/35T9BpK2zrtIo11qNJac/poc6uwmIzcaV/nsWVqBC3dAIeP3qAJ4+fEIlGuXKzH4kv02NW0OCzoWluo6g1kUsmmJ9YZmB6la5tG3nrzVc4c/YCX169jdnmEo0mTV4HmnIWn9XIrGSukXjWUu5Zp2P33n2C4/zZ2Uuc++IGTmctpUIGWSXHM12teE1yFCnJoWVH4fUxOL/MxRv9gljilhpKiiVR4JCWy9i3o5u3XjkiWGdS4i60NEFtjYdUQSEipgsLK4yOzqC32vDWeGlurKFUKHx1cgeIh9aw6CSIvJxiKc+OzVs4sH0b84sLfH75hkASOyxajOkCbouLUDlHMJUQpZPVYomqxB/n6cmtl9C3Bh17D+1F6/DxFx9eIRSNUIwv0uZzCoqHf3VJHEAH9x8gFV/n3MmzrCytUqgoSFWrFORF2tubCIZCoqu8rc5HU20t0gxpw4ZecpEIE0NPWAwu4HXJxLU8IvOytaNRvLnPXr1BuqKnmpezqaOR5w5s4crtqwSTSXJFJdNrOY5tcmPKTLKUtrKej1LOJEll5VhtHjraWzh6+BinPz3H5Mg0ls4W5PI4PmMer92Du64NylVuXx5gaSVJtlTh8LGd7Nm3l8/OXeZh/0PMxRzNzhqSJTnTKyt4dVVihRJpCf0sNbBI2X61+qshpIaffvQ1TSz//T/8x6r0iyd5mKVhiISslRxHOo1WhEl+9ckp7g5Oiw7rOlsZq6ZMY4OZaFGNv9jISihPMbxMcHaIHTY3U/4Aa3K5iBRmC3lcNW4hbp1KxSsnXmR4YoZTFy5zYns7BmWV1VyRyZkZASwoyywEggnanSoS/nlWigoMWgP/+Q9+j2jYz8UvT7OhvZmluVWUeTUDk2PIaoz4g5JJQy1QOhJ7Wq03YHUZ+c6vv83Y9ASnzn3J+LRflO1tbfAhN+uYK2UprmcwpktYdQbm/EvUNfr4/r/8LTGB/S9/8jcolSX29nooFnI8moji9fhoduuw2s3cHFhmataPVpXnnVePcfzIQQYGBgiEI1y8cgdlocQmk4yOejuyukYyCi2FdJq1hRCDc346tmzgm2+9yrlzF7h87S4Gi51ioUBjjQtdNUeLx87k+CipkjS3kKqGdezdt599+w/x8emLnLtwC5cQd1YU5z2zoQWHroK2kEKtMVK1uRhdDnDl9gDINTjUSsxAvAjryDiwu5fXXzyMw2Hl3p1rhBYnqfN5Wc/L0BttLM4vMzExj8nuxOa001TvplqpEC4qGV8JEA+vYZG62eVySqUiO7dsYd/WZ5icmuT85RsUyhUcDiPG9RxOvYVgIU0gFReRYtFmX5Su5ZKZReollyB/Onbt343J2yS6y1cCAYqJZeqcRvbs2Mr83JRwsx0+eIhYKMqFM+cJ+oMUq3LySiUFRYX6+hpWgmsSfpTWeh/ttXUiErtp02aSq6vMToyzHF7EZasyHq4Sk/vY2lFPu1vH59dvkSppxLV8a3cHh3as0JKlAAAgAElEQVR2ceHaRdHcGk1VWAyXOLbJhiEzw1LaRq4Qo5BKkClIP/ZuNm3o5NC+w3z4q0+Zn1rCubEdRTlMvaWMy+rC6WsWhNM7N4aZngsJuOLxEwfY/MwzfHTmS6bHxtCm12l2+ohkiywF1/BqIVQokdGohLj1asXTk1vioeu1/OSDr+lQ+y9/8O+rm7okcUtY3hRavUHkbSU2kxw5H546y/2BSSqyKk1eFZnoEtu3tJLMlQnKmllcK5CLBQhOPxHX8tVgiGW5Ap/LJoiS7sZ6dCqteAc9f+IYkzOLfHr6Ms/v2oRDkyNaVvFwbASb10G+aiW8FqXDrSO5ImW6pSyzkv/67/8NsegaZ85+zJaeDlZm1yhFK4wtzlNxG1gvVNGmoMNiJpfKoDabyCrLfPuf/gYLi/N8dOoCQ+MLqGQatrY0obSoWSymScXTaNYLeK02JhdnaKyr4fd+97dJlav81z/+kZhQ7up2QDbL0EwMs6cGn1Uj2jJHZyMMTS+jUxV557VjHDu0n4cPH5BOpel/OEhKollU82xudqKol5C6VlLJLIvza4zNrdDe28Xbb32Dc59f5Mtrd572hJfK+DzSLr1Mu9fB9Pgo64UcJSkGaDRw8MABdu09wIenvuDcxdt4XfUU8xm06hJ7tnRh01SRZeJiZ1422JleDXPt3mPRZmqUy3Fr5OSrSqL5Mgf3buGVFw5htRm5e+s64aUpfLVu8hUlRpOdqak5JiaXsDmkplhpOGUVQc1wRcv48irxiB+rUaLCKsTuevfWrcJwNDE+xsWrN8Q8vMnnwLCeQVWRk5RVWYqFxSbGIM1zCiXx90q7br1aJ4au2/ftxu5r5a8+uszs6iqlpB+HQcnRg/uYnZ0QzS1HDvcRWPZzRRQ1RJGptGRkCE9ArdfLasiPWq+ko7GeJk8tJouT7u4tRGanmZiYIJRYpcYmYzQIEVkt27saaPfo+OLmLeIFJbKqml29G9m7tZWzl86LRpxAuEwwCUc36ZGnl1hNm0RvfSaZIFfSYbW52Ly5h1079vLLv/uApaUAnq5WzLosdlVW4IMkl1shV6b/7iQjEwEUOgXfePVZ2jra+Pj0l4Rm5zDlK0+JrakUxWoamyzPdCJP5qvTWiqj1GgVohJap9fx7q8++seDI//p3/xBtWdTC0atgmw6L/apEtfRKFEPqgpOf3mZG7cfi3+sOreKlbkhXn5hv3CvrZZ9rMYUlNIJFodus9FoFTXI81UZLqsJhaJCbUsDeoVWANePHj/C3JKfDz68yJFd3Xj0GcL5Mv3jU1jdbtbzBijKaLJUKUcXmU6UqcgV/NF/+LckYgHOff4Ju3ZsZnF8kUygwMjsHEmdnFShRIPORZtJTyaZRm4ykFfDt/+P77C2tsT7n5xmYHIRZVVDd1MjSouKKCXC4QSa9RyddY08GhukodbL73/3d8Q177/88Y/Fh7u104RGKmycS6BxefCa1NgMWhaCaR6OL6BXlUQTy9EDe3n06AGVYpHh4XECa2GMqQS722tRNNRQMlhJrRdZXgwwPrdM08Y2vvXmq5z9/CJfXLmBRmcS9UNSaYP0QTfYLawtzhLPZchIhYJqFX2HD7PvUB8fnDzPF5fu4nHWkcuk0OnKHNzRjU0FlXRUzDjKOisLwTg3+4fFaSxZcutMapCrCKxn2b9ns4ipWixGbt+4TmR5Roi7JFNjsjgYG50Sxh+ryyMGbbVuCf8rJ1IxMLG8yno0gNmoF9N6yR2zd8d2tm7ayPjoCNdv3RWE1yafHXUsQSVTpGQwkCiXSCbjGDQqVAo5RcleVpVOJKmPXM/Wvbtx1rfzVx9+yeTyCpVUQPzQHT/ax9zcpMArHT1yhJW5Ra5duEIsFBO8k3ipICKyTU31hKIBdDqFcCz63B50Zhc9m7awOjrCxMwc8bSfGrucsVCVIDXs6Gqg06vji+s3ieWVKGU69mzpZnt3E59dPINKr2LFXySeVnBogxJFIcxSXIWiFCcZl5JiBqxWJ9t3bGdzzzbe+/HPCEeT2Jp86ORx6mxSi60dq8uBrKTg8cM5noz4URmVvP32izhrPJw8c4nE/AK26tNWmtX0OjJ5GjMFJmJFMlo1OqUU9ZQqtyQIoBq90cDfvP/hPy7uP/z9P6j2bmrGqFOSzxaFJVAijkjLcjlKLt26y5dX7lKqVqlxaZgdf8Q33zhGPBZmtehmNamnnE2zOHiLZpWaSi7PTKEoTPtmqx63x4FWLjW7KDh8rE9wo372y3Ps2dpFZ62GSDbP1YfD2Nxekjlp+mqkVpNBl1llKp4lW5HzR//x34lGl7OnP2T37i0sjC+R/v8Iew8wOc/yXPieXnZmZ3vVrnqxZEmWLDe52zRjHAiQXCHYYNNJT07+/Ofk/5OcnCvXuRJ+QkJICHBCEqptCGCwsXHHFSN3y5YsrequpO1tZmenz/df9/O8z8y3srGWy6x25itvecr91HeyhNdGTmAqUEW2XMa6riGsSSfkML0aFyEVxy0f+RCmJ0fx3bvuxjOvn0AkEMeOjesRaglhoVbB9HwWgbksdqzeiFcOHkRfXyf+9I9+BwUy9xf/XRoT7lyfRLyWx5GxLGJdg+hrjaMrE8fUYgVPvngE0WBZYPl1V1yC5597FkGvjgOvH8bk+CxC01O4YssQ6r0dKCVaUSoHMD05jyNjExjYsBq/+cH34r6fPYSfPvioHDwfCYbRmoyhN5NEF4Xt4jzml3PI83BGBHDt1VfjymuvE+Z+8NFfordrCIU82y/XcOVF29AaqiNUXkIiza6naUwuFiUZYnqxKPXNq1JR6SCarVRxyZ5tePs1e6UJ41NPPIGZ08cw2N+NaiAmmki85YeOI93dhb6BXgyyoWQFmKwkMHJqHKXsgtjJXqAG1Kq4/JI92Ll5M17b/wqefHofyrUAVvW1IpbNwluqAqk02Ls5l51HvVwU5xhhaq1ck7O0aU9vv/gi9K7Zgv/zw0dweOwM6ktTiNaW8e53XIfRk0cRCkNOAx09cgJPPPw45qYXUKzVMV8huglg/bphzM5PS4OLHRs2YLCnB4FEBrt3XISTL72Eo6OnMJ8fR28HBJZPohcXbRrCloEWPPTEU1gssn1wCnu2b8MFW4Zx14N3o6UtibFTy8gWY7j6vBC85SmcWggiHlyWLr5VpNGW6cTeyy/Dpk3n4xtf+ybm2Q56uB/12hQ29KXQke5Euq0NXjWIA6+exiuvjSPeGsaHPvQ+JNIp3PvAY8idHEWbF0Q6mcSpXBZtHRHU5qdwNFtHIRGT87jJ3NEoQ2IRtGZa8eVvnuMI37/+sz/3dm5dK6dLVso8QYR5EQyWs6VCGE8++yIeePgpyZbqaAtj5OAr+I33XSVtdObQj5PzSZTyyxh99ReSIZUOBjBarsjZUky+6G5PS1M45qpf8463YWI+i3/79o+we/sm7NrQhcXlEh7Y9wraujqxVIohFMugO5RHZvkMjs4vI18P4n//1Z+jlFvAT+66A3su2o6xEdZzl3H46ElMsRFhJIzeeDt2DHSjhcfrlgqoBGv44G/9BiYmTuH2H9+DF0ZGEQ5EsWvzZrR2JDFbKmJsdhaVmTmc17MaY6fG0drZgj/5o8+iQub+x/9AzYtg2+oYEshhYSmAcqQNbYkwetpjKHtxPPT0AYSDFfzmr12L6y6/BPt++QvpD8d+3yMjJ1AZO4Vrt61BqK8bge5eFIs1zE5nsf/wcfStG8YHP/g+3Hf/g7j7Zw+htbVTmgSwOcOank5EKwVp+H96jieceKjU67j2qqtw5TXX4Xt33YdHH38W3V2DyGVzSCY97N2zFS2BqhzMx6q8QLINi0UP+14ewfhsVk7ZZMURNUA1GsHeyy7A5ZfskjAlmXtu/CS6OjMo1sLo6R3EyKGjOPD6MbS0t6N7sBtD/R0ol2qYqkQxcmYCpcUc2lItQKAu7YqvuOwibNu4Hq++9DKefPo5FCse+toTaCmXESt5qERCiHa1Iso+bNNTiMZiEt8mPI8E9MTPzTsuQP+6Tfi3Hz2C/cdOI1RaQKA4L2HGyYkx6Sl3/TXX4uiho3j6509hbiYnDsdsrQQvEsTw0KBUvLFQaeemTdL1NBhrwe4dF+LIvn0YHZ/EzNI4uts8HJoFZtGHizYPYfNACo8+9TQWSjwoIYULtm7Fts2rcNfPfoKu7nYcPT6H5VoLrtsWRSk7iTPzVaQjVUzPkLlTaG/rwjXXXIVVq9bh37/yDSwtL6Nn42qgMI7VPS3o6upHqj2DIgurXhvH/tcn0dIRw4c//AFU4eHhn/8S2dGTytyJBE7n80imgNriDEYLAZRFc/MEGjrT2L0mIo06//Hr33lrzf3//vH/7e3avh6ZlqicxVxjrYIwd1iY+7n9B3DvfY9gucbD3moYGz2Gd1yzE+loAaXoIEZmW7C8kMfYwefRUSpiTSqJOQ/oXTuMUxOn0N/VIbnH4WgUV15/HXLVOv7p376DLRvX4tLtwyiVKnjk2dekeX62HEI43oH2QBGdpUmcnJlHth7E//qrP4dXWMaPf3QHdu06D6fYeXSuipEjxzEdKCPa2Y5ovo5dPR3oTXdiNp9DNljBe37rAzh2YkwceAePnESgHsSOtasxvKoHs7UyDk9MoLacRzcS8MpAMB7AH/3xZ6RXyN998d9R9xLYMBhDSzSHeKIDp+eqaEvG0dsRRaESwGPPHpGeYB+86Rpct/ciPPOLJ+U8K9ZCv3bgCPLHjuLt569HvL8HsaEhVCoe5qZzePaV19GzdhXe/4H34r4HHsLd9z2Izs4+8U3UK0VsWj2I0HJOcgMO0mMeDEi2Gg+zu+Lqa/C9H92Lp555GR3t/Zifn0c6HcLFF2xGPFBmPxuk0i2ItXbJmV8vvDqCMzOLWJhfRDuAOE/ZjkVx5dWXYO8lO6Uu+InHH8f8xCg62luxXAkIcx8/egKHDo1Ko4KewR6sHupGuVCWwo4TExNYmp1DW2ubZIPR0XbFZRfL6ZqvvPgSfvHMS1harqAnnUBbENIFJpIMI9GTljO1CoWydHpJtaTk9E42WIyFw1i/ZZsw99d+9BBePDzONo2oZifxtqv2Ir80j1qtImvw+v6DeOaJZzA3t4SyV5dkqXoIGOzrl9Na2QRhy7p12DS0Wg7ou3DHBTj49OOYmF/E7NIkOloqODQTwEKwH7s2rMLanjh+8cLzmF/mOFI4f8smbF4/gB8/cI+cv37k+Ix0P712WwyFxUlMzBWRiXmYnF6UM9w6Orpw/fXXoS3Ti2987VvIF/JYt+s8LC4cw6r2OFYPrJNOv0uLyxg5NIX9B8fR3t2CD9/8Qczncnj86ZewNDaKdoSQpnN3IYt8cQ5dUQ/j1RDKbAEdDkkFXpSHElCZdXXic1/9xlsz95/97h97e3afh/ZkFAEvgGKlIo34qblRD+KVwyO4554Hka/WUKtXMDk9gR2b+7BjQysq0S4cnEggN1/G2OGXEJ6fxQVd7ZheLmDzRTvx2usH0NXRIbHYREsKl119FcrBCP72n7+G4eFVuGbPFjn+9annD6EcCCJfY0lbBgmvjNXRZUl64Dndf/mX/wPhSgU/+dEd2LlrC0aPj6OwWMepE6dxgrnsmRaE83XsaG9DVzSFXKmIWmscN3zogzhw5Kj4DU6NTqFeqWNTfzfOWzeEbCSIV0+fQqVSRCxXwkCqC6V6Eb/3h5+BFwQ+/6Wvo16PobstiFQ8j/ZMF05MFtCWbkUm6cn5Uo8/fwylchUfuPEqXHHRTjzzi6ekWfyxk6dx7MQZLB09gnecvw6Jng5E1wwhEkpgbiqLX754AD3rhnHTr78HDzz4CO752UPaCy0YQaBWwZqBHqQDdQx389zoF1CkRxp1abG098qr8L0f3oNnnn0VnR0DUqbbmg7jwu0bEQtUkIrW0JJKIpJsQzCaxHOvHMTY5Cxy+RKS5RriVQ/lSBhXXnsZrtq7C+FYGI89+nMsTI6hs6td2iqxeGjk8BEcPnIKLQyFreqVDLVAtYbxuUVMTE9gbmIC0UQa7T29khp70YUXyrHADOmwIWW+UEVXOoVUEHL4QzoRRltPCq2dKYQicZxh3/dSCW1tbdL0LxoKYXjtJvSv24iv/PABPPv6BFrCFRRmx3DVpbsRDtZRqRRw9eVX4tUX92PfU/uwyM4ztToWS0XUgwF0d3UC0SCKXgVrh1Zh6+r1yLRr+6PnH74fM7k8Foqz6ElVcWiiirnwAHasH8RwZxwvHTiImcUyoqE4dm7ehLWru/DjR+7H0GAfDh2fQj3Qhr0bgygsTmNmsYC2KHB6agGItEtzxHe+8x0IBVrw7f/4rrTHWrV1LQrzJ9GfiWJwcA0SmQyy88s4dngK+w+Mo3sggw/d8gFBefteOIilsTF0QKNDo7kCxidPYnVHHPPBOIoRIE5nWozMrWmoq/p68Df//PW3Zu7/63f/xLvwgk3oYP5yIITs8jISrCmNReDVgzh49CjuvvsB5Kt1FKtlzC1m0Rpbxm/ftAeTuRqOzbcht1jHmeOHkR87hkv7uuXEjAuvvxwv7n8JqZaMNKJv7ejCRXv3IpxM46+/8CWsXrMal2xfh5ZwDa8fOY3JbA6lYAKhaAIt0TgGQgVpQDgysYj//v/8GeK1Ou6+6w6s3ziM+fk8AtU4jhw4gpGZCQTb0qjM5rG9vQ0d7KJaLCHZ34n3fOiD0tj9h/fdj5GjZOQaVrWlsH3DOixHwjg0x57YPK2jhE0d/VhaXsJn/+DTqAc9fPU/vo3+3tXILk6jtzsE1GoYncwjGklI5trq4SH88tUx5PIVvO+GK3DZrvPx1JOPS2LGoaNjmJhaRPnUCbxtyxBSbC64YQ3i0STmxhex76XX0b1uNW78tRvw4EOP4qcPPCxnfkfDMUSCHrpbW7C6sx3t8QgOHH5N+oPxdAJqh4v3XoY7f3APnn3uNXR2sAlEDjxDYvPafmRawuhM8ySPEAKRFFrSbXjhlQMYnZiTTK7A4jJi5SqK4SCuvP5yvO2qiwWlPfrow1iYOoOurg6UEUZ3Ty+OjBwRhxrz6AdW9UnhT6hWQ6lUxszkGE6fPIEyImjvG0CmoxMX7bkYHe3teOqppyUislRkfzXWetdQWVhCDzuuJIGOwTb09PYJxD96/IRk3vWwtoEpo0Pr0b9+Pb5y14N45sAEUuE6spPHsXPregz2daJWKeKyiy/BS/texAvPPI/80rI41BbLJTmHjA0UU5kkyrUizlu/Fmv6VqGtq1fy3p+4527M5YsoVOcwmC7hyFQJE7VO7NiwGhuHuvHCwSMYn8kjhKgcQ8z8hHseexhrh3mK5yTqgQwu2xhAfn5ajlhqj4UwNrGIYLwDXV3dUjdRWKrjB7ffhWgygr5NgyhmT2EgE0Nf7zDCLUksZcs4PjKFVw+OY2hNN37jQ++Xgx/3HziJpdFRtMGTbL0zhSpOjh3F2o4EFkIxVGJ0OhKSMw2Zx/cGsXawD3/xD199a+b+b5/9I2/3zk3oYqlZIIzFpZxkYLG9MZNYjo2O4sd3/wyLxbIE3mcWcyhnT+JPPv5ujE8vYqzYg8VsQAoJRvc/jyv6ezB+6hSuet/bhblj8VZUKyWk2zqw+5KLkenqxV/87RfQ09+PC7euQ3vcA1Ulw2GBVAbheAsKy8D6dByl7ASOTy/id/7wd9AC4O4ffw/D6wawuLiMllgnDr10AKey84j3dWH00HFs7erA+Wu3YGpuEYn2DN7xnhvEwXLXAw/h6VcOoFzz0JGIYtuaNQil0jhRXJYqpoxXw7pkBvVyBR/51G2ohwP48te+Lic6FstFbN3ShxwPt69FEYqkEQtW0dPdjv1HZ3BmahG/fsOVuGTnVjzxxONgWt/xUxOYnM6hdHoMlw+1I9PbgczWzYhGk5g9Myf53j3r1+LtN1yPhx7+Oe594GGEI0k5JjgRD0v/sfPXrkYq4OHM+BhOL8whEIviuuuuxZ5LL8GdP7gb+557Fd0dAyKwopEaejqTSCVC6OtMigfcC8SQaMngpVcPieauBKMoTM4jzXO0QsClV1+Gd157OUJB4JGHH8bC9LgcV1tBCN29vTh5chQHDh6RlsLMmx4c6EXY86Rb6fTECYydOIq5XAGxVBv6V63BpXuvkNNYHn3kUZyamEaO/ptQQByxhfk8BhlrjwWQ7uXzepFOpqTn3vjUjDA3GyyuGtqAgfXr8dW7HsRTByaRCNaQnTqO1X0d2LV9MwJeBRdecAH2PbkPrzz3MsqFEuItKWS9KmaXlxGNBNHV1YZKKYtdG9n3bQBtvQM4b9M2PPKjH2OxUEKhPIPhtgJmCwEsR1ZhbV8PBnvb8Oyh4xibKSAYiGHDmiEM9GfwwBM/x6Y1Q3j9+ARqgTQu2xBEbn4aS8sFtEdDOHFmAcFYO7r7enDTjTdiajyLn/7wXjmvbClURCrKfIUMMm09SLRSCRZxZnQRBw6ewfrNq/A+ySt/ESfGZpEfPSl0yBLe8UIVy6UsusJVTJQ9eMmI5IlEYjFEkyHEQozjD+C/f+7Lb83cf/jp3/N2b9+MnvaUGOpz8wvItLUhHAlJlOPUxDh+dPfdki63XAnKWctTU0fwR7fdiPLiPMYrfZjMR1CYWcTx157D+Ty6ZmIKV9x0FUbHmGHFBvdF8Rbu3nMRegeH8Tef/0dJFd2183x0t1Qx1NmOJ596CvXWDBZr7H7VijUtEdQWjmGmUMNv3XIzUrEofvqTH2J4zQCmae8lOjB6aAxn5hcQ7u/EyWPHsTqewrbBdXKQHrXldW+/HvPZGfzgZw/ilwdeR6UWQEskiqGediQzGZTa2jE1P410vYr+WhD9HW141/vfg0Akhi986WuYypbQkm7H1nVtyERyiCczyBUjqHvUSlGcninixKlZvP+dV+CiHefh0ccelX5z5VIRpyYWMD5yDDvaYugdyCC9YSMKXgSz0ws4fmwcQ5s3Ye/1V+Dnjz6OBx98FKFIEvGWtJwNVi/msWP9WrRHQijk5nD0zCkgHsVV116NC/dchB/86G7trtneByCMRAvrc+qIhoIYGuhAN89Bq4cRCqfxIj3387QNE5g+eQY9iaAIr12XXox3Xn8lLXA8Qc09M4XO7m4sV+vo6ma7oRnsf/V11AIh9A32Yf3qQUQCAYQiMWQX53Dm2Ahmp2dQrAfRNbAa177tnVKfcP/992N6Pod8lU8OIppMYG5hDp0IYntXN5LhGhD10NbTieVSGcvLyyhXSsi0tWPTxvOxetNmfP2u+/H4wWmEAzXkp05KQww6/9h9dee2bXjy0Sfw6ouvolqtIdOaQr5exXShIHXitJGLhUXs3rQWvT2r0LlqEBvXbMb93/8hSh6wXJjEUIbM7SEf7cPa/gH0d2Xw8rFRHJnIIRxIYdv6dch0RPHIM09i/ZoBjBydQC3UhkvXB7EwNw3UgkiHKjh+ag7BRJtUhN1043txZnQaD9/7IDxKzPYIkuFlDPXQr9COZLoL2cUcFqcrOPDqSWzesR7vvukdePDRfZhmbcXpk0jVawiFYsizcCvKhKQcxktlVOJJxBn+YjJLgkk/YWxctQp//L//6a2Z+3c/8Rlv9/bz0NeRlja10zOzaO/olHOhqYUmp6Zxz8/uxdxiXpk7m8Pk9An81o2XiSQeL7ZhvJxEaTaPE68+hzWxIAK5HLZedj4KpXlMzVfklM9EKoVdey5C//BafPGr/y7ngG3euhXnDSbQEQni6MgIxgsFSZKIRDoxlIoilD+OWt3Djb/+AfBUlJ/88Pvo7+uQOHwyzJNFJvDaiVF47S1YXMhhKNWOgZY2LBcL6BzowXVvuxbZhVnc88jjeObAIZQqPIAuiLbWJPoGBxBq68TM/DwChWV0lkq4bMc27Lr8YkQSKXz+i/8iZ4hl2gcx2BnF7s1tCHg1zGQDKFc9Sd7PV0M4cmICN119CS7bsx0PPPQA4iFIr7HRM7OYHJvEYMTDqqE2tK5Zg1wtgLnpOUyensH67Ttw4RUX44nHn8Zjjz6JUCSBKoKIRCNyskdvOo2+1haE6gUcHTuGQDyMvVddhV0X7MZP7vopXtv/OlKpLjkBtK2TramrYjr0dbeiuzsuKZ0eUth/5ATOzMyjWAlh+vQk1nQkJXy1ZccO3PCuaxH0KtjHJJbJcaRaM3IYQldXL5bzS3jl5YMo1QLoWdWDtWsHEWVrpHBMsspGRw5gdvw0FpYKiGe68a73/Jrs0U/vvQ8L+RKWykxCCyCeTmNpOY/K/AJWhcO4oL0TXYzMpNjyCUi0tiC7tIh6PYDztuzE+m3b8e2fPITHXptCHVWUFycRD1Rw7RV70JqISnPEhx94BAf2v4561ZOYeSARwXRhWRKvWF68kJ2VEtjhoXUYXL8eawaHcd+d/4VKMIx8cQrDbWUcmZzHeK0N2zdsxqZVvXh9dBSvj80hGmzFBVs2Idni4cnnf4k1q/tx+MgEauF27F4TRjBQRSySQnnhNA4fOYNYayeGhgfw7ne+F8dHTuKJhx9DqV5HZk03kgGWBFNFRlELJqWdc70Yxiv7j2Lbri24/u3X4K57H0O5VMfS2HGkajWEgjGUQ2EUKoto8QrIR6OoE9FSUAY9hJNsvRXCxoFh/MH/+sJbM/dnbvuUd+GO86TqKxmPYmZ2Du0dXVLtE4AnNvY99/4UM/OLcn7UVDaPhfwMtq3vxmU7N2N00cPpXBiVXA3jh19BVykrpyZ0relBqiuFg8fnJOuNPdp27t6N1es34Mv//i2MjE1h/YZN2HPeAFLBqhT/vzo6iqVoGqFwBzKhOtLeNNJh4Jp33IiWdAd+9F93ojUVFsdPvRzE1Jl5SXYItbdiZj6LjkgCG7sH4ZUryPS0Y8/eizE/PYWfP/0cnhs5jgJj4OwAnklj7bo10pK3UKqLYOgOBHDt7q3YfuH50qDgC1/6Fxwdn0BL6yA6UwlceeEQQoE8FnKU/gEUa/vvBW8AACAASURBVAzBxUXqXnPxDuy9cAfuv+8+JCIBRAEcHx3H9EIBgUgAq4Y75bgdln1W8wUsTczh/N17sOPiXdi37zk8/fQvUasHkC+WwEMZ21szKGWXsJFHH4XKODl2GIFoCHv2Xi7N9e/9yU9x+NUDiCe7UPBiGFrTh2gEyC3MCTSPRito7+CBBYM4emoSx89MYW6pgukzM9jQngIbLW25YDtuePf1CNbLeOGZJzA7OY7O7h4s8mCDWAK1eh0H9x9GueKhc6gXA+uVuVvCSaSSSYwdO4TJ0WPIZnOoR5J4+w3vQUu6FXffcy9yxaocZkAhmG5vkwMOSkt5RCsVdAeAbek2bFk1gGBHAkvhMmoxYPTUGazZsAUXX3kNvveTn+OR/WdQrpURLOdQL8zjndfuRVcmhQ1r1+K+e+7HoYMj8Ko826uKVGcGU/kcBgcHUCqUsLA4j/X9PVi3dgPWbT5P2hvfe8edqISiyBanMdxRxYEzsxittGPHhk3YsaYPJ0+fxqHRGYSDrdi9bTOCwWU88/KLWD08gCMnplENteL8oRDSLVG0xFqQnTiGF146jGiyHTt2bpeKsOefexn7nvwFvGAIHWt7kYwU0RKtSb90hFNIpzIoL9Vx9Mg4dl92IS67/CLc/sN7EQ5FpFtuhpGqWgTVRAKTC+NoDRYRaG1FtKMLcVaDBT3UghVJRR3q7sMf/PU5mPvTt33K27VtE1b1dqDlTZh7cbmABx55ECdHx1As86TGAGaXF1AvL+Dyi3ZiqhZGtpBA3EvhzPGDSEyfxnmZDOpxD4PbNuKF/UewamhYkt03bNyItRs34WvfuB0Hj4+js7df0ibj9SIWZ6dw6NQokG5HuRZHK+2nRAHJSh7Xveu9SGS68aMf3IlEuIatWzZhbjaHqVNzmDgzCXRkcGJ2FtFaEBtbexAslZFZ3YMLr70c2YlJPP3sy3hu5KSEUqqVgpxEsWlgEPXqMoKdPTg+kUUmEMYV29fg0su2I9KSwj986V9xbPQ0oskupFtS2L2lF2uGWrG4WEJuCViqlFEKhVEq17Fn60YQ/Tz0wM8EOiYjERw/eQZT7MwZAnqHe9DLWutSXYpVgnNZ7Np9Kc67cCcOHzmE/S/vx8zMLBZzS+JJJhEwoWWoPYOuaBWTUydQD3vYcsFurNlwHh6472c4NTKCRKoH2WoUGzYOo6+3FUvZeWmBOzc3gc6uPvQPrBPGOnR8TA54mJmYx7rWFFoiAWzdsxNXv+0qOVjg8GsvyaEJqXRazgIrVuoIhaM4fPAII33oXN0HMGYdS2Bd1wBaUynMTY3jxKFXMTc7I7Hky6+5DrF4Aj+7/wHJzZ9bKqAcYK/xThSXyqjUPMzMarOGjkgUm5JtuGj9WqR608jHajgydhzpzm6cv/tiPP7Mq3j80LicQ5eK1FGYm8RVl+5Cf3eH9Gm/5+77cOTQMQQ8OjrLyHS3Y2JxAe3tGVTKVSwtLWPD0CDWr1uHLdt2SE/1e77zLXixFswVpjDcAWl1ReY+b81a7FrTi5HDh6XPXlvbAC7csQ3wlrBv/37phU6buBKMYftQAsFaHu0tLajnZ7Dv+YMoVEJC1+977wfw0kuvYurUaRTKNbQNdyIVLyKCMs6cnkEXnWqBKKbGF7AwV8alV+/F7gu24+vf/q7E+8szk8jUqBjiqMYTeH10BD3JAAY3rUe8o1POMw8RswZrgmjiwRD+9HP/eg7N/bFPe+dvXoc1g0wAiWFqZgZd0keNx71QmxTx8GOP4uTJ44jGkgJtjpw6ifnZCVx/zeU4vVxENhtAe7oXy/PTqIwexRa6/UtZ7LjiYjz55FPYsGGDhMLiqbQk+v/ylcM4OjGPRKoNF2xcg+5UGOVCDiMnjiHSmkGxEsBwXw+i9QXEKwWk2gcQb+3Aiy89j8HuNpy3cT2mabuOjKKeK6HensGhqXEESh5WR1qR4eA7kois6kAsEMTs/BL2vXZI4DgLM3Lzi+gJx5CM1lHp6sT+E7MIVwPY3J/Cls2rEI4n8fL+1zG/mEMglEA3D9tLA+uG2pHLFVCtRTG/XMB0Ls9zQRDxqkJ4kxNnkE4RGsaRyy2jFIrgRD6LWGsCa5NRPXihUERxckoaLXQNr0J7Ryuq5QoWF9hAcBlL+SKLPNmECJFqGYOtUZRLCyh7ZWmcF46nMHbyBErZebR39COW6cfQ6n6JQ0eCWls9PnEawUgCnR19KFbKODU1g1cOHcfB146iPQBsXj2I8y+6AGs3b0AQNWTnJrG0OI/cYg6TM/NCnDy+58jhY6gVK+ga7sdyMoSBnj5ctOV8tKXS0o/+0Csv4ujIYZSqNfT2D8jJnSdOnkQ0nkQ9EBJ7Ox6Lo1YoS+bg4RPHMT43i0QkgY5kBt3hCLZu24j24S4UCzlMT88AoSim5pZxYHIJ4VgUnS1R5GcncdmeHagU8iiXyjh86Cjm57Ko14Ko1EroHxqUM+S59vW6h4X5nGjrrVs3or2Dx15lMfLis2jrHsBsbgrDPTEcGp/FeDmFjauHsXN1P04cPYYnn38NPf1rwR7speICJmZnsWbNMCZnl5ArVHH+GjZzYDvrFOJeES+89DpmF4vItGWwddtOzC9mhenyy2Wk+9sw2JdGtZDDoYNHMbxmIyKhCE6OjCISTaGtpwttHR145bUD0o89QSOqFkCFRwcFgjhw/DDWDXThiuuuQaw1Bc8LSL5IDTUJ3y4vLeGTf/4352Duj3/GY3eTDcP9SMaimJ4lc/fKmdrskkGYc+joYTnKJRSMYGG5gBdfe1UqiNrTSdRCQDUQRziUkI6T4aUsUMghkoxJYsrszAzOTEyKPVcPBBAIxzA+v4Snnn8FXb2r0J1OIh335DSLielJBHg4wtIyujs6MDzYgbY4+4dlkEy3S7NF1MvwymWcGZ/E3AIdIGFUIxGcnJpEbbmMwUgrkjUPUXbC2DSEcsDD9NQMZrM5XLTrAunO4Xk8DYtN5+ooIIyx2Txq5Qq6k2EpfWVTQI/2UZ3pLGEJ10QDFcQjTPLhUTgRLJermMkuoVqqSjksM6w8ZuAHmCgKhIJheKEQ8pWqlIxGvTJm53LI8lidpUUkommsWrsOrex2SUzteahWq1jmQfI5evE5N2BVH/vbheTZ9UAYnheUfPKp06NYXMxiaN1mrBpaLZlf7ElWq9ZQLOdR53ngCKPCvytVcXK99NJBzJ8Zx5a1g9i4bQvSHZ2CZsrFHHI5JrpkBYZXa544QUdHTyG/kEW6qx3VZBRbNm/BBRu3SCiGtf6lfF7q16u1GsLhiDQj4JFU8hPkmEPMT5GqsUqljKMnj2FiahqhQAyRSAIzk5OCilYP9aM9HpYjeSKZVuQKZRw+M4MQu/hEQxg9ehjhQF36rPX29qJYKGP05GksLRWkkyu76BbKZVQrRUmKSSTSMv90mgKuG6lEDNnpcbR3dKNaL6NaWsTo5CxOzRWQiEbR0xrH0cMjODAyhsHh9di69Ty0pmPI5xZRrZWxuFSSGv+h3gxKy0u4cPcF6G5L4pWXXkGp5IkJ1NrehZnZWfEBLGWLWLV5HdrbU6iXy9K4gunXr778EuYnpqQMtXtwEOmefgSYnceWxTxdl5m8JQ+5QgGlQB0dqSTautoRDIfYdk7WPECwUq+iVqvi6pt+862Z+9Mf/4y3YXgAW9atEuZmK5zu3n6RErS7mft7ZnIc/QP9CNbZHreO+aWcdM4IVWvSI60aCpI2EQuEEfLqqLB3GitF6syJBvKFojgTpL0OaLOWMTU/j5rHKpwgKpUl1Nkqp8bR09IPSLlpO0+dbGtDOpFES0tK3l0sFlDOF5DN57CQzyMYjMiJkUy+4ezjgQjCdU9yqNv7uqWarVBcRoVVQ929QkxM8Qx7tL4Dkm7LIgfpPsP24GTMCAssZCgSDuQsmDPOFfaCPOaVmRmQlFw+gKWkYc43yJJd12EkwGsCLOGVdajWKqiU66iwg0eVQiqE1nQGgSAhcBAhelgZFWRtcrmCYqmCYIRVQBHZB31aAAFeU6uiQE03MyXlkn0Dw9JggyFFr+7B88qoeRXJ3eaa8rNyuYb5XBEF5jHQn5FOIZlqRaVaRqG4hBKZo8prgyiUSuIEY5OKOht3xOIIxePo7etHd3urrEUoEJIeaFwjkWb8PxKBxwMl6yIE+f6K+3e1XkF+OS/IpVysCjpgTgV7nrclkxIZGOjvQ6yzDRWvLocN8OACVpwtzs8KIqGGJB1UyhXksksSc+feUATzXfn8AsKhENLpNkl3ZtJVMtaCjkxarmJlIodZKBekueX8Qg7LhYKEak8ePyHRlDVr12NgoF+q1Oo8crhaQb5UEf9BLBxANBwVlMJEknxuAcFgVMowA6EIShTiQaZ1BBBOJUTYhaokkTpK1SKOHxuRgxMz7R2IsFw2mkTEo2+rLmFD7h9T9bmc9LgrTfDoJbfI9QBIVqyDZ5uqvW+74a2Z+5O3fcpbN9iH7ZvXIhGLCHP39A2I5zUcpvYK4MzEOPoG+hCoBeAFAqgJHXuIeDzSLSTeV06ARE9pXQuSGfQaGQo1ihBdXQiTUpyDLxWrQshesIIyC/i9MCqVEuKxpFwf5ekLsRgykai4/8m+pbIyVNWrYamwjGAgjKDnSfF/jYeNVMtin9DpEwlHBKpyT71QHZFgDJFwTI7y5dhoM5NQyTRkKmpdG7OgDFnmuvYp41w9zp3MTdDswQvyxEoynFC3myt/8TNPmu9zE7g21GAqMYBqjZ1I2CQijiqNWq5niM1+IXOhoKnzfm6qcE/QPU+Zh2Oi0KJGJNuHownUvJpAUpFBPCaX0p3rxHziGvfGk/7YZVmrghzizrO82WhhuZhHte6hVgsw5wSlUgnlCrumBxCOxmQvyfS0yRPJCIKBuiAmVs1x6hTEbvbC5BQmnAObT9Sq1DJAtcHsNZQrFZSFYSoC5aMRxnGD4kgMtWgfgQjCsugUWkxv5ToGWDkijFxTIUehWedz6tJgpFRYknViw/54SwLlchnRoKIq1njLYQgIgC0a6+USqsWCnDRL07NaqUrjCDI1FQOPsA6GlPEoIIniuO8st+TZ9SrMieKiqsSI1MjMHq+LSBNKRjCCdXIjw4KE0xxPUBRiLcQMUCDukeaAEhUDoxFikJHWPMI/mQ/5XkS7Uypcblrel7/zXW/N3J+49VPeYE8nGOtOxcKYnpmRc46rTI4gXISHk2On5LACvpCxRTI4iUUWmIN1WysbKwyv0kcljiN70UqKLWShmFJZq8vzVBrpvYSmbM7IOl9Ogv9mfJXai++VZ/NZlMXkEF5E9eu0MImcx9iyPJBEJi10QwEE+J8XkOcGSSi8jSdNOo3IJ+gojEzdvwLUxKacHLPxOQGVnrLojrjJWfpvFQuKo0TOypiJXnT+ZGieTx1uvJFrxXvlPn2sPqUhZGQBXUNEdiBza0xEpLJe30hu87g2TBdWDaqdRgMC0YkcpqcmZI0G+gfEZCCzyRgp2rwAKpWKMCUrBJlaKpq/VJaIRywek3dRa4vmduNubLSMgQJNGZxavM59FvRSkz0XzV5lQi3PC+MRxdI8BelUizTbFzHIectaUik0RKdstQhiMoA8ryo0RHOkXC7J58zkCkfDIqS4/2GeUuueJWtDWqPQoINVhE9dhCs1LX+U/khvStukOzIZhZnuoQo0+0+2hXiZayGD5Z5Qu9VV8Lv9tH3i+Ik26FkhM0vVrChBUyiO3sgDjh74PA6PeyEfBgK4/r3vPTdzs4Z4z87z0BqPYn5+Dm0d7SIJuZl8ztz8PFKpFBGUSmTqC4FgYlzKYtuEm8ysn8kiue/5m/auXSt63Wk9XicajpqGXTG52A6WcEEFIjsmsmcK4pVxKJxXNQJBHEroylS8no0XdBm5Kcat1JQ+5vRTqAzSMbqMuwnT/ePXf9sOyJY2mZ0MI8ztHmWCw51yKfPyaIboWgqxyA6ePRBFQDonN1X3t6AO+0IsgOZ1XBv+j8TKHxIyPxsdPSmH8K1evUY+IzNzX5VYCe117SgITXixEy73hI0zzyZuGy3Xmc8QGhEBowJYmFzoRtfRxkiTivtN+5H3JVsSTqHoE1cykIlf/Y5am8+VObmz5TkPHmhJmExOYFsoMj3HLOsqAkHHRlojsmjM2ykpRXBNxhXU1BA0uj42thW75BDWyp0TuKaIzX5odgo/CObz0Yo8Vf4WJpfr7FqjKX2e8cEV7zqn5v6015aO47ILdyCTjInXNp1phVdnsJx91IDFbBYtLS1ybLoOLCiNBWSRfdpZaYxE4RZAdIEjSxO/LBFsDFAnolJJmVuFEjWsLqr/xyQ5tZxtgj7WFoH36b22gPxOtaJ7rl6uo3KMv3JDzv5rJWOZGG4oaxEOb+BG9xDV3E3Nru8Vr0JjA91YmrvvhMXKcfgFpK5fg1pWCE8SqxGUCBXf/th3x48flzVau3atMDb/s/WkdtI1UyufjGjjt33xC3P/Hvn/LcwtQpHQWs0Mcrbgg1BImJDCuFolg+r7E0kmMCn0lh9HY03mUvoyOlNzh0zq4DtdiGFp4qS3syuqQH/TuDoeMV9Iaw1J6SSmb8mFuZwwVfpxXo8Go/sY1t1nyMxPDWqyGQpcuadnr52hPttBv1DQNWg+mX9f+ra3vbXmvu3WT3qt8QiuuuxCOT0wn8sh1ZpGtVKXPFcOa3RsDN3d3aKlHSZQJqYUdkyjkqapwY3Jec3KH9MQCjnNZrN7lXBXSrSzJ+a/xsSIInTCZQdl3UJICIEfiYPM6W5BrivRxtmCxEdhjWvPnon+rc9/8x9l5MYFTmILg7ub7LeimibTn/08+/5Xvsndb2NyuN4vBYQR+HPixAl5/7q165S5WZjiUJaK46bmUuZuai/b5zdDa2fPRXW1uglMm8vpnrRbJRqhPgEyIf9jPQPtb0Mub0YTK5jbaW/xUbCsmIzdoEOBH2qf++hJ1tH5NJyUaAgLoyv7baQr7CmafaUWF+Hn2xBTaoZOFXj7mNsvPGTB/YTjW3PdjTcoN8pb/7qfk7k//Nsf9dg26Oq9TO+LSfyMzfioucnc/OFxra1tbc6+CjVf4GNcGabPTjIiE2Zb8dNkbll0m6BD+Xp58x5l/hU02niawG3bTGf3NL237oGySMrc/h+D0mcP7w1MvoJp3BN8N9lI35zYeX1T0+jdau+vHIsKRnuGEUmDyN5sDA4l+Z/TZIYmfGyOwKkhAMeoucnc69YJrOV/JDTT1iJx3U9T4HAdm+bOWZsqf/4q5jYnG68hAxLuq2+mqUVpP9MBKhrd9+Nflyba0TU1pm6aFGIhN9ZckEIDyTQfas/0P9svSPxz8QsG2tXmTdFrzN+hc2leqyxPJ6TfJ/MG2hLClCc11o8ChM5cG8NK7b6SDy65/vq31twf/egnvJZoCFdesguZZFx6U4tTwwsKc3PSTO6n1g4GdeEbhOxg99kbvXJBmoTSZKg3H7x/URvP9Nna+pmG10xLNyYvGtrsIV7gNCGlp2PulXBSn/arta4hd9UADSn+FjeYgNMnKxMLuZlJ4j43hj97s8/W3g1B5RyIOogmQjp73Ve+542S374/duyYMLIxt2l0aqeG78KN25hbzSRDbm6GPqFzNiT300kD3oofRe1/c5UoTFbNy++Muc9GgTYO/3MNDRjdmMPW1tHkuV/b25rZe/1/+9fTj6wEDQgy9K+pamSalT5dtJKmxLv9qxjV3et7KSM/Mj+1Td+A7gyW29guvu66c8Dy2z7lMWXyij070NGaQq3MliR0aEXFocYfeh15frQxt38RzobdZy+KLbx+3pSq8rfBct8C6OqIvJN/+hVuk4AU6iozOXgtfm+D9OKTdm8zKKUhB0eWjX/9ajhuBKwOwDfb+F/9uc/WNsHQ8OG9UXP7n+MnYpm/k41+rfwrLfyGEGlCwbPHzeccOXJEmJuZg4StDSZxDrWGjegzFRpa3bdXZ2u7s+fh/16Eg8SZnf3pnJQaPVAnF5nH7OOzn/1m76JW9rs7dM9VqMvzbLd9drowj/u76Z84WwD7naKOod2imwJRxm76PpWOLHLkfLsOAfmVnZ9p/ZpFTUYVBiYw3qgkV9LOOZn71ls/6UUCNVxx8S50taYkeaVUKSMWZaZPQhaCdhnb/DAm2WAPEb0SPFnBKG+wJf32jvMeN7yEPq28YgF8VEJvtjGkH642Nkl42hbGj+hNkDSZ25jfP+Y3cO6KD5zjxedPsGe82X06PvdeNzchpBXc2HSovfW7ZYYNB6Ofuf0E6ieQpuZfqWHPfs/IyMgbmLsxL0k2at5hwqa5ryvE7a+cgh/ycl1MOPhAs9xr1zXfQ6TVBL/iiDvrpzHPZtDDHU/UtIDP1tZ+4eB/p38t/dfIfBuRFNO+K9eV/ib7aUD2s53A7oJmyNB8Qk2NrpdQMDjB59DA2YrybMftOZn7ox/5mBdGDVdeugfdGWYf1VAolqRIn8X3FgtkBhhTDCVMwgilQBUByG9gbnVCNh1ZXLSm91s3q8moZ/+9Uoq6SJ/cs9L+cCGgs+Ks+i5DCY2lF0ahfd74xEHdRhhS1nyFn1Oxo0QkdaMbUNF53xVbvjl8MiAvo/RrVJ8zTxCKJMjoeDVYZ1l6/rHrv31i1PeX2wPF/+5VPqqT3AIHId0jjx5lJ9EwNm7YgArTY2lz+1BPQ3O7t+peWo4cp2xoycWBlUNWsKCEcXzO0aa97EKUjnlM0zajEOqtl7n4AIhpYlkhl/nopIMbpeZQKONqboLEm2X+lmPRRITmMdeoifOL+GbgWE8/WWGOrAxrNejyLNSj5s1ZtO3Q6puhW8Gojm8aUF/MSV1jZXxFN+awO6fNfetHbvNCqGLvhbvR09GGSBDI5/PC3MlUGgFmO9U88KzuSDTehHBBjWeKD9HCWGfZCUqqboLuO3N+KEyjVjVCcTrPZYyZRjIytQVpMK5i8hVQSDpxNuC6c1I5ZqIDyZhbmUgXy/GVS+Koy5jECdPYHItxv5G57RlG25TOqqn9nm/3KEdEllrbZD/VZYI9TPj4oKvZ7vpYX1jNTb/BUs7saTjkG/zmY3SnKdlCqVwpI5PJyPE0HR2dmkffCPmYIHWpwCasGzm5Ph+EeYN95ocytdqo5jAytCbjdSEoYcIVwo/EzHRCJ8x8sLbBd06AiVBgSKuRBiQerEYIVJlcFZHfHDQZ5Hh+BYQ3GnsDVnD+HKNUQRMuMmPXrgjdMo3UxwsSmlUp4BOiZ2tuS7u2NWMyjca6m4JRlSSZm/M7t7f8Q7/tMd919/bz0d/Vjmg4iFw2KxU5lWod2cUFDK1ahWKxLCEMjpKtcxrSR1ZLtfQbiE+cP+qQUltDiaap2Z1d3ZDQTfjTsNFXQPcmImjQiMk104I+rc2RSajOST75bdLTMIdSm1t096H7TDW1jtdk+woE4vjGTc9JeUU0UkBiCW2mUS0+r04FIUYbU1MfGDSTN6tN6XuPJbzIbxeLXaEyDdo1tHjDrSTzpI195MhROdaHce5SsShHNVMwUZs3Yb5lxzHRZqUzSfZQHJZu6RqevyZ6sIw73Xf/7BzSkTk534Rf8QshuX2iQ8oJ6wZTGlPLojcFhaYHmw2uAlYSVeR/pr2bJpIKYZ+IdTRte96gCQevKJwMqDbo16FGYUCJNrhEKvKDywdfQXPymSqPhmKzHCyXV6CvcxTb2HetXxDF6GQEhfNVN5wjt/zm377FS0QjOG/DWqwdXiXlijwpkU3PmbbHQgi+bOTwUUQjrOaJWCKYg+VN0jKfWSO81dgohRfKIU1hoI6UJj2pnWMo0iECMQFUTSnDOOK3R0m4QzeWNwvcdxzBvWNmFBMZGGYxx404UoQwNVRCJw6FkOUxO1QoZCGpmLxG0mEDmvLq4qcaymHioEJFztuyr3iNELiDhEy9NAEhiMc5jwQ8ionDKjV1ClpmmSSU1BX9yGfOq8zn8NkSg2Y4UMbvYrqOGGWOHG9NU0uZ7SfXVKtSucWz4DKZNuTzRWRzOc1lZy6zI1j1YDOVl0UxFiXRvG42VeRaENLL+KUCTBmnockkEakJ55mFxr22WLQyiwv/OVQizwopEet6G225dNaarjHfHQoxddelsUpSiifHE8n6uf01JhHtLlnKDiFJzrhCdTmvzPkE9DfXTD/TsTIer7Qh3nI3Rp2rIT1FMkp7Ksg0P8CRonsu32/P5T5wzPRj8dl8p9USmAKqVaqahitprZa15rL/qlV8/stfOkco7CMf86I8aC4SkvaplXJRYDknwnRAvogVRZNTPNQ8IQzEvGQuE4sOGjZBMChFINQInKpc4+wfWVTJH2YBSXORuNn8jhMVL6nLbOOEuMmyfMxCcgJGCC3C4pKKaBmmFmq/GMuMa9p5wRCLIDQ9kc/lveIZdkwiMFiiAiQmLdIQ6ShMqJ52qbTywXTOx4QEKZVjUCZoxqgbfgFHuGFpV2WwQsdpoR+ulcR3I+GG8CBhUBhx/cnckt3lGFWIx3L5ndYiA3LcIpBcRhfNKFmzoK43z36TNRUzSFM3eTs7gLAogokk3E8RkA5hWViJa8RUVUFBzAQjA7mcfy2JVa3O70RoMY2YayL52ux/H5PvZR9c+rJWk6lZJokswpTKyRwvW3yZ+aVCRDPYKEQoJMhA3DdDipaEw70Rjd1QGgHUqqq1LUPOshdZgkl4W2N2nJsDG4r4mZnPJx3zXhah8N+GUOXdgsSUqTk2mTdphCfviLJQ5hQhwbmStvhMKk3mtLP2QYQYKyOr0tBEn6P0xDWIhKOqsQ2JBfRkVJZ9fuP2b701c3/klo95HATPbqqWSw5G6yCl8ECSHDgoMqcynIprt2Bie+jmCUyUAetGaf6ualtKWj6L2oGPIEGzawYT/PlsFgDobZY+qhqdpZIK5Z1TTqCP5ktbHrpkDnGhXf4y0YUQqlQOkRgDcsKFvN9pDClekSQExUV0FpIYedImP5NMKc6W+htN/QAAIABJREFUudIuH9mYkB1C5N3O36D2m242n+nwom40hZ1LxSThGqPwtdIMsV5VprOccTNYncBSjAqBztx4EopKfPXMc7x8JgUN528CTGOyIWFcc35yPUWDi2ZU00C0r2M0oguOmdeIHKEwdoUfrJKS/HC5V+3Chl3pnI2GjESTS4GDrgk1v6IaFbb80fE3E1EEmTlBoim7WpBHuablo8oYMhdHhSKwXW455y/CkiXH5YrWE8j6uhRVx/SkQz7Dzge32DWvV2ZUwSNCUdZOowect6Q9m+ksPgY3Hgo294X5nygIpOEJO8AKb2g5Lt9tAoahZeMdCleON8qeaQ6F8Xr6RMQUpiJza07aZ4HUd27/5jnquT/9Wa+4zM6RKjVl4lJzXBUGXF4uNFL7dCG1+EMWTuwf3TQbtC6c/s0NESZkrXQk0thYlfY6aZmMu942z+KPtghkfCskEeJzGl6gUlA3VORNwxupcNru57upQaW81AkJu9bSE0kYArmd8OLcRVqHo44YFF3Y2hBONczGhqmg0FkzsJpuGbWvnOYUIiIMY2WcOtGE4R2iIFHQFDINSiYktOa6E7Xw2YViocHgikCUIDWNU9+vDE25JSpeNZfqWVkvrjsJj3N0PkCX9a5zCIcsY82NV/K3dV+J9JRx1IYyPwTnxD21vylYDVWxwlC1uzmFSEcKTWVMwshcE2UINopkiSM1L8dI5qVg49hFuEp5GBqM3ITWpCvWsuv6+hNPbPz6jhBqFa1QM6FsFYkijOUdqnVFdNe1uEVMhlAIUR7LVKP2VbTCMfLQABWWxsAsm1YlRBokwhDEWaMyCUtzDSl2oSZ3NMGKNkU5RJU6fz+PWGCfz/vmt//jrZn7Y7fe5pEA+AA+kPYYB6G2alXLKx1DMJmlkTcbJJOF4RH2UMMSVtAJxyQYZ3+I/SSLrMRr8FK0JwmIRQI+e0ugoM/u9mtW807aM41QWZanGkDhNxeJjMpFU+6zcj7HQAKnnHSmRHVno4m965w3JlxE2MjakDAJHd0chKDVPi67jeCwKRBUA6jp4Sd0IQJC7YYtByEINXNoW6v2tx+LJqjiVrtbzRxXSin2sDrAxDzhMzgX0bq23pqzLWNyjEaEYjaejofExiYSela2amOOgnNwGtZpcPV7KEIS/4YQcUjW2gQ1NbzVc7NZgjEOP1OBy8oyXSeF40ItokzIBLINghqYFKmxX4G4VlXm4LuZAp4wivpMhPk8NhkJOftatS4ZzrzO4keQ77X5hszUKSGVf04byzo7IcBxuXmr6dgMr5m5ILY6FaQTgGJWOfNUNDF5yPbICXup95dacAqkGhKJuGuwYWZUQCA+xx82xyR7DjgN/s1zwvKbP+r5oYJKcmdPOBuOkyfziwQNUQOWXfVVCKVCwXX/UKhMguAEleGU6DTE0/RMsnUNr5VUROn7VZbNMOnLe40xVmhAX52vQXVZNNGUKowUjukYJZ0x4id2LS5Qe53tj7SZgI2F34k97yuRNAcK4RGZnrXPYlc7PqQUFg3hYt8UBOrsUg1Ks13LHn2wysFwdZw5ByGJiUTEVlUR9Q/YunENjHkU8ShzmYlhDkFhOAdF2byCIoFEI/XJtFHF3g7IHPha2qh8B5/NTiymHYVRFF41hInCWRNYzqEl3V9UeIpN7pjFFIJFUTTe3ISkTQ1pSScB2QsyTrVSVgFDVAOOMax14Gflv4uQk3FqNSHFAAUYBRZLfsU8EYtMBZIKE91rMw2Elc8q8VQUqSKnyahN2vWHd6m4zMHKbE6hP+fbYWskOvjUp2NITJEEhYtAf5a6Shhd6c6cjdTW3EfuZ0Nr00dC7U+F4NDed+44l81980c9PpRqnlpbHWi6wKJdubjOs6cMqzaMMCK1RoXdVPR6gU0ulZD3CCM5x4dBDWnMYK2I+Gx3vaEDpSldTLMvbTP47KgUHjRtqaCDTeL88iXH6ILyXUrc9mOF+GYK2IbbM22c4rxyY/A7imycCs+0bFEkvzjO1JOp71NHG5WTOGJ8IRlqJLWzXRsmcTRpXTI7fTTCJyQw2pDSQkrXhe8kU5Jp/WOlA1GcTSYAXTjJ9kuQg2NQQQyyXy5l15VhkqEMWhvR+5GEwW01zbRrjGgsEXqO6CjgpQmD7pExkKEOW2dbR9tj0a4+gUKiJqyXJhPOxGKjCbMuBC5LFyKNd9v+872Es/o+dQL6zTybj+2/36Q089F4wEw2vsueb/trZqXC/6YCMSFin6nCU3o2U9VvuirSU0UgdefOnKXQ0vZbKuhNmZnSojA5Jyz/6C23ekb8fBEXkoUixtCcDF8qmpsbKNCDBf6UUmyUrszPBVC7Iya/rajf79CQjYQym11D5vbDdrue1/BZfD/NAZs4C/BNYAhEd5JX4DjDdA62irCJcGwqeAx9+LV7A+I6Z40xvi0kN8TWxuZlSMJ+27X+301NQe3hPPH03jvfggk9Uh+1qNjIhHDOVm90rOFcnGbXaqqmUBPp7kwDI0oJ3bH7CCMTJHLOX7qVqDPKtL/ep9DDQjaWjkA/ivlJOCZ1wGmqgu2Tn0FkHVwM1OxrWzeLPvgFr9mw1iDCniXrJ6YNEZIKarNJzZnG43TEhHDoiYKFQs7Wlc+gP6CZRNT0qJtwMUbTv1VLq2+FtrVGUFRB+ZtKqKDn+pHG/MzmRwJGl34aMW1s5ppdb9faWlnxmiFkv3DgfI2feJ+hy++eS3OTuTloEi9/yNhbt23FzbfcjFWrBnFq7BS++93b8eKLLwo9bDt/G2655WY5yI+loHd+9w488vAj0qmFXko+x15uC9qA1q5Rg2kAEQjS5qbpCbVF5CRN6hvD8zMyt/1Q89DOMS1g72uWDZKxVGKa9DZ0wWf4pa4JEL+mMia1+00wNO9VD6dqE3NAKRMYghHbK9gM54gn32qPXbsf8q/GvVXCqy1KpqHTsgktOT+/k5LvpN/DrxVoKKqQq6NULukRuy6UQ7gszkUnFEnZ4l9xmkFjyxyHhjMJAfVYKYW8/GGEg+81uCiMRSZze2iMJmMQB62NX2GmESkZyhCRrh093+qtV0iqMWITDPpcLT6Rz0SoaCTBOpbQFCFNmLdfnXTKlPwxRuOz9LnqlfejCkVHqnzEF+AEiR9NNhCJvE9NvJD4ZVzXGek/qFENPw0ZSlyxX9IWigJNU0t5H2nRhLkJWlNE5C9+xnD1f/3wzrd2qH3qE5/0stmsSEwywpYtW/A//vzP5cynffv24eKLLsY73/VOfPlfvoylfB5/+qf/Dffddx9eeXk/Ltt7Ka655hr8/ec+jycef0J6VJtkMk0qRC752bqINlhjaGN0jaM2bT1JAuEiO2eNSGU6/ZzEFUeUwCW1T0pFLohKag2FOQeUi8kauvDDTYPeTSeYani/1DQvpml1seUc2hBHWKNvmvpnzAaj11PCV9JkUonJNLYhCfGSO6+uSWRbDyEAiUepzWYCjM8xmN7w5FrGIHvquT5t4nCSBo267uInCQQQi9BLrutUoc3na41kENKI3TSVaX0jSvF4W3dXFz7jWtDOtJi0jFcQRFPomZA3U8+vRZXZNEwqwlFabinB64/23iNxG+1QAGmraQ0zSbyfLTtpVzOs63IgbL+U/tTTT6nAhoW21ybcba1NiHINTBg3fQiOVl1I15idAk7NHVeTLjF89eH4mV1RUECaUlq2m32vAknNGZZcm3CzfednpG+O947vfefc3nKDddPT0/jCP/4DjoyM4HOf+5ychECmec+v3YTf//3fk5f+/ef/Hg8++JC8nPnmf/d3f4uNmzbi4x/5mLRiMlvEJI05tEyi876G5DMPekMXq5Q3AhdCcQ4RZTptQCfeTsdgJiz8EtaIh838uEzcIL99aszFRTKoadrZ75Cz6/gZiYrPJbKxd4oAcvCW35GhGW7zE615ZsXx4zLtbf6cNp9FJpdWQ06wNHwXLs6uzpem0LEN16QQTQDRujhtjcXnW/9wP5Q2QhYNLOaAppyKCebLDmva1i6Bxu2PaCZxIKodaZqK/6YNyL9FoDVs3pV9yjQkqc6js30dOgdLdnHZay7U1vSZqAlnAtZy+ckgRDBcC3Y65bOZnEKTj0rL7zM6G41xan5/kyEr2yMThH6mt32rO3PUFJfRpPCAnPu1MsfcD8Xl+e57VTgqcMWPAwpjNQGM6bmfVG42Pgrrc2ruj330Vq/qMD0bId75X9/H3/9/n8cvn/mFnhbhBVAqFfG2t79NoMBjP39cSkH5oqXcEt55wzvw+3/w+3j/r71fJsPF50aTCUQzBqwjaNN+9cNbDto/CelY6QudBZwzTKFuzbV5bVaVmVYx4jqb6SlJOT+DW2YycNEMAlk6p/b8boajGGtlq2Qdn9pamq7oQi/WI04EjjoTbZOMwaVBovPoCwpppLva51YO6SIEAR7oyfCHOtGYfMMhEaEIsTg7U7VBSI4YZjiFGlm9800HnPaaUwKntioWS9IBldpchJh4XTWSofPWWmLR+G4dTChbqySLevD9kgvAfvP0sbgWR9bllA5GyVILaFSkXOa+6r8VyWhkw/wGZnLwd0OLid2ryUhcT75P1t8Ei6v+UmHkBKDkzxOGM4OQaFSRk+27IUu5x8VwjOlEaNJUcQ5idn4Vp7FDJ8K0pCXnTDamNsFrCs1vl5swMdRjtM/f1i9BzQZ1boqT0+23FPIEFbGqclLTRjPaKvj+D84By2+9+RbPbMTcUg6f+/znpZj/q//6Fc2OCaqjrFgqimwlLDCbhE3m//Kv/gLr16/HbbfcKmdwmeOroaEDKm1tAU0bGuQzIja4bExiv9kgX+00xknLQvhGALZQHB8XyuCnwSI/HON7LJZvmkntKv3hdwYpOUY+g8xd4Ykc7jqzFw36i1fYeUL9cN3Qi8E4k8iEiXZogWk+g38NJ5az+URbCWEro4l2cim9pjHF3mQcX2awMuTDv+Nx9mnX9FeyLplb+sM7U0ViyY5R1EShba3Jt0pwmr4pBCaOpKZ5IBqUefX0aDvh0EBRkiKqmphj5niJTPxjNI3JdeC6m91v9iYFkmWiSZhLkjw0vVk0p0uJ1cQjF7ZygUX6LmQsnob9/OaXX3hLu2KnPc3BZ3a5jccUjSENM1n4ThmXq0ngPMxkaJgNZ/XE4zrwGqN9eyY/J/2x47Af2QYlWUhRkt1jCILjuP3O7741LL/lwzeLt5zSv1As4rytW/E///p/4p+++EU8/thjUmDgh0JkomKpJAT/jne9C5/69KcEwj/9xFNItaiNIOUSjuitOsg0gGlQP1QyyOyXoPYZY3tSWOFr6WMlb34HiU1aFv0sO1Ilq/Mgi1efdpCGN5oatplRZ8zNDCSzdcWmk2NdNO1QHWBNuGyaj/eaF1bm7KnX3lIVlZi1VzY3VJMfGEpS205MBTKGS9ywUz1kHOK51uQKydASbRZSbSICimeb69ozbETBwLTipldd497M8BLt4zq9GMynWSG2KNsduzCUCmPNPRch7WtIIXF2SdrQ5lc6VncoAfP6XZGJxN8dQ+rhBPo8RSg8BkhTa7n/jT7r0jdcHYxmcjWY2qEf6Y3uEEaDaX1dWCwr0jQyBZTleItwdd3fzcygYFGfjjJZwzfibGZTJkbLflPTPNriJHa5IqbZ/ZpctTMFlB5UYQqIooJhUEOu8n5JeFKaMx+SrAgLXwIBfPeOc9jcn7j1Nk8cAW4RKWGvue46fPozn8G//PM/45e/eAaplhbkcrmGVs4tLeHd77kRt33sY/jP//hPfO+OO9De1taIiRsSoJTiYM2ZpBK26VwzDWthMdNmtijNiTfTVZmgwGeaBDTvoTk+TKvzWRaa0ywtZV77vlBQj6QfzquGVSKjP8EcIWZ/maS1+Zjtb1VEhgIsW61YKAosFacKz/Jyz1ZBZW2YVavqSUpOQrNwQnwaRdHYzFwSD7DkKfMEDkJ4Taihw07MIXWuN0I4FBjiOXaaWQWca0zIeUa0BTAdcGYHSzFJJCJCnt14muFM5yh0E+T8GEuW7ELn0NQSUJf6ypbFbAJR9xCJUohWZRwMUxXLFWF62u5S/OFSniW332WtmUBlDgPXvGFKOYitAtRVijlGNMXA65kLYWM3s08Eh0uGadAbw5OSCKOHEIgfwhy7ztdj/htDqxbFMeVjYzWPvM5B06r9qNRsZVWUiiYsy05QmtdMsjGFY0LBkK+NMRLXiNR3bv/2uQ4luE1CYab5+MCFhQXccOON+PgnPyEM/vQTT8rDCMl5ttIN7343PvaJj+Nb3/wmvvGNb6At3SqhMA7S4A0Xkra5aWizqYzxea0N1pjC4JP9bdLTILsybFEzrqyCzGlpPxTiwp7t/aRQaKIFwm6NiTMOrgyvmWWSPOFi6/p+tYWaDK0aXzzf4RBKlZIcUUQxbMwpucsuOUGSXOrM1W9m5fE6PpcMqwLDxaOdtoyw6KARw6XAUUFggojIgxqWTKJMGBZHEu9T+Oq0o4vjmg1rBUCi7VyhDaNJNmdDMpKFF2oyPRmR0EcEhJgNLstKHFlBETAMqVmCBdEKmZvwv6FxXIWVv/kfn8d7NM9dD7sjHLcwGavZODfL3LNGRLb+YmI4yG6KQVCP07rmc7D50Q9kaE+Eg6tCE6FLIVzRnG6lC2VQs6ft+X5mNiYUZep8CX5HnDG8QWrdd/UpqAmoppScD+DMEy6a1BFIXoNmI5gSIZ1o+Fdz9L/1nXNkqH32k5/yyAh+OEvJTQZ/z0034VOf+TS+9pWv4N57fiovvOl978Wtt92Gb33zW7jz9u8KUxNOGANwkPyMmr7pPFH4a9Lz7EQAWyRbDJu8SU1LTiEj2kLyM02D1Wwk/m02s2l+s4HozLEKIYPsLAixel6DW+YvaDCphJMURtmYTIpy02mekElE2LhOL1ZSyWeykIAlewI9XeGBaRhLybQ5853M81bispxrdzxTnQJA4+W8nwxAbViSWnM9GYbwXPKUa3Up9iH/apqj5UfX5OA8SSMlo7rTXYRhXM2yHR8l6xmjDegKXEhQcniA5qozvqyMphlqZBJqQBO6YotWqyjLUVHsU86ztbSCq1guNQorbN/Nh8D9i8cSTZNJCjxUqHAjZD4+ZmaWs6UtqwnUZEqFzPo39858IqQNc1AJzQqqo+YUt2qDvni/0e/ZCsqgtfmFTGEZD/lhu6FMpclmopXSsRZT2f0G6fkdn0HlyHFbApXRvnWp/ea3z8HcH7/lo56WS2qanjEU7a7FxUW8+6Yb8enPfhb/56tfFc+tMPY3voHvfvvb6OvrFemj3k8duMEVDoR/Ly0tNaQlN9MycIwBKZ38doolRzQhrh2l28wDNgeXSWG/EFEPrJbO0bvPH40X6pE5xtxkJEYBSDB+m44MYl5M2sZMmvAnbJggEbhHLe/cC/Q6k7EsYsBn8v5YTEv4GNrQBAtLbtAEB81fVg1uEp5j5LX+6jIys53MYZpOPdNq82qSmKv1pU1rJ8LAOWucRidC4QF8kl9OTRmONIiIQrCZdKLVZMw1sLxvzl2hawAJd2aYFBrR8+2OGhJhK2GgkEQGuH7iFPKAMk00Vxxkfhy/ZjRm53flUlXSL8U/LDFzdXKaPSxOONchRq5nUgxrIFwKp+6z8z47PwwZTSCw6+hrCsHGojHn5pFIFEj8zh9+MvqW57vUW9PWHL8JEmNav9bmgvNvy0Pn3huCNGFitGa/DdrbWOX9rEqLRvGt75wDln/0wzd75gmVF4RDEsYS7zOA+flZvOuGd+Mzv/M7sijf/tY3cefttyPVkhICtJeaV8/gtzCcOFWqSCZbJBTC79RpoxL1bIeEwXDTjva9P2nDYJNda0LAIKWZBiZdDdJzYXmv2mKE9xpqSiQ0g4tEymfQv2Cam4xI6GebZtCpSQxMz2Fucw0xl/oqmtWFxcze0yNtlZmVQLXwwzaQGpWbTO1kDRbUl0TNqKiBGowIwMYmUpzhOTEheCa2anA5l1IaPGjqaNMvwLRfrZ3XKiUnAOz0DWs0KYlEWvmleePsvKIH6XF9hDlcPbgxOzU0HWEcp0Bg16SANrc47sR55w4olOYb6tswpMVxm01r+yiIRk/9a4RKTcM1zEiXZSBC21c6a2jOqtqMBvx0ZELFfECqbCC1EubVN1ozBuf9Zkaok06La0wpGl2YsvJrdNKfMrI74tllopmfxwSL0TPvpVIy4WCmopkTHMsPfvTDc/Qtv0W95VpnqyWfJqn4ORk9v7wsNjjPRv7+HXfI2c4moQz6CqSKs55VNSQdNYlkQqqNzIYx2GZSjZ/zfouJmwQkgfidcX7bxrS1vccguwkVg0ZmI+nCc36aBML7CWsVunpIJjX5wuw8MrfZgprbqFDY4HRTWKiTiZYbBRfHG43R002Hn5oLYhu6iqxKRSGuCjgN7dn85XMf+hHbzN1vm0vGFCTRSOpRW51F+7R3TSDK2mqMzEFSv89ABZukikrKKzt9RFx9tMJQMhQRCD3wUrggWX90+Pl6xQukt0iDxsYpBHkyLB1oIujq9AcQgquWIUpgAQ1Di3rGl95vZZ+WtmzISjQ00aR7j9Fbw98RYoyf6bFhYUgtV9UIBtdAugJJXLwpVG39TXub/Sz05Vow8Tv2CzQYb9caJLbPDUUY3fnNNdsjq9/WvW52qSHtEnKT18gz4qVvCAktvTYhbg48EzRcJ/Ij6ePO73/vHBlqH7nFM5vHiNiY2mxkfp/N0luu3mWbmNp/auv67V8mVDTgk/Q7d/nAgNzPBaI32hbEGJK/DbJw4n7JZ8/juy0P3qrYDOKbnWJxU0uO0djpyrJDTRAifA9rDbsr9XxD2M0V7CuEbmaJib0mTKIbJzF0d5aTOp4044ioiJqK3nle04T4DLNpzpr4LKTuWJtJSKgtFGxUf6k0V/vbtI8xgVXTMrwl+xdWx5A4oRrlhRo5ICNRe0iHV2lvRceZZoMpqtAzo5l5pW2StFuLQFWXj87vxMsumleFDRGEHA8s46+Lc4/mCROAWIkmkY0yY+Ke+B60KYg1f2h2ZOEszYklxFyrI+EOxjDGFM1lOdxcd/offA0izA72M50xsXnJ7Ts/EqNA5LvNl0PhoOineUIqGZI/Rl8mcJp+lJV56tpaqHkSqZmMBsFJ6xaV4XPV/0LHaaLxDtPeRtu8RmrfPQ93fO8cSSy33fLbHiUVvbfKOOoAUggWEQIJhgMyCD7Y8l01+2hl3rDZNFwkPosOJxJqLKaaiu+gVhO7zbXBsXivSlurzqFW0caHQef4EseNMI1qE767WCq4XmuKkEyIiMCht1PKJ10llWueKN1KnMBRAg5Lii2ZyZogcmx+3wE9x9asgd8xuUfgo/XForOHxO76camQ1KQQIhfeI4Tr7EEpmZTjbe0MdFcs4o4qJoOo40rSZNzcmg0FOVcr5KBQ0Pmq2WGwXzPTIqLdyYRkSmFWEqcrpKAdTzOJ41Mfge6LxN99XmMKBTFPJPasx+DSH1CuqKNSrnd54dTM3B+pg3ctqgLOi2+xfoaqhNHdAYRaea5FHCI0aBuzEUijRTS98drVRa50NdfWf0wRnwpZ9SgrguI+i9AWXxA1uYYlSYesw1f04Bym4mhstoISR5yzuW0cBve5ruQHc8CpM7TZDMRMQtJzA2l56n03paBmCH0+jBRo0QkVjQly9exr+qk49FyYku5LoiKi0f/89u1vrblv/q3fYJzDNXBXF7x5pcXeE2+oSkt/aEArcNSlbxKJvzlpkeYW6pKzl5kAoqck6uHu6lwqFPJIpVrlWjrezIsutqa1Sg4SpmjTQP5Y4QNDS1ZLbFDNmuZRyGj4w3KOtTWP2k6a9CE9rqQfVzNXeaXDrXmuuLXr5lwbnnNXeiqHtktLHE1esDPMGQempF/KLwsRSS81OcS+JFpQNYxr9CCCioSgNrIIBvVnic3N8ZrPQIiIRTOuiw0r8VTbMDFHWwGTGEzjmE0pzOacTKb97ND5xjUOnXCdOV6/1lKbms44CjXVcvn8UiMfmp5qiiJZZ0F0jNWr15zv4X0cs1SmNcpXXdsul4stueHxGMrFosTBGW1QjVaT0lehKZoA0hFIM9Mkk01q3pulwPF4Us1D5pezWYXUEPB+TTBaXiYqpLmgBRhG12YmNVCZCW1flpshVKXVZh1503ZWbW9REHEyM5PPFRj511T75xEZWFsu5Sn+l88XZF9FcDvTRKMORA6atXlO5v74R2+mcxOep83OTaJwcJlMO0qF5UZ74/+/vXPHijIIonAPAgOR+FiCj9At4Ap0BZ5jYG6mhGbsQhPPMXQHsAwDFyEBL0F+z63HzGgA8dzzEaFnmJn6qm53dXd1/UqvJN4H9/cyzfuj+925jtW/e8e8t+/jiG2jzqY3lWbqUkNWWGnU0oye5731CJmaLeK2TnXKHLM8j+4Ks9h11dGW3k+bY3U+qC6b+un1S4ySypNv8v90YylnNnX7yIquqLaqndbf2tSq9j+5dOhLE1qjLmvTFylYHbvoM1V2K4FrZju7yGxC9ckx6FWhRqTtOp6qO9aySTvocX69m2lYD5Q1fC+KTmSv0pjVtb+KYqLfWhR5LDvQZC21NriqK2pssPXzwPI95J/wTeX0PeOv7hPoddkiq4psVLNe13MlqK3teaz3sz4in6Utpto5z3vd6sO2Eb3G9FmS4nxnN8esakWkEwwxiKaZVdkXG4caAFWxVf3EJIBLbYDWpll/r74ZmDGbWV9vtsV12KoniPceOs3JWNN+S94BWGk8UnGQ2Y4yzMv47v+vvXt51svEHhjEoZdM8l/GtHpGTePs/GxxqUrv14OvipOyUCkHrj4C1XeQuDsl7zJcvUbPFegy3C9fv90+c797+2Y6OTmN9G++k03zMoXOQgv1qokZaztTEUF8/PBRdHa80mxTtecyrmfeTt9DaJGe5kWBvAe8Uw846IYBuXnQO7Exi8SmU6WTU86LDwEuAAADV0lEQVS2DVPppTZt2pFaM6pFb6+79JldZ65z2sUTG+K8VDP28gL/zvZ8nJ5rZs2g1602nc93Gt1rfgW1Pk8/IdgqiwyhxObhLKqiJKjLKC1NZnHHXam6jtfmSnU11mVrKa2ZlLJrmdKbPh0o+nvN+r220qyopUBvTGZX0XrqZl0H7SOVuMOtNe/KbnTw1BIlBsLMePS7Um2JK4KmKqp6eSMB6UKI7I6rnDUDd1lx3FOvXmVxpi6uStfrtbGRGeWqy6KQ6LJaZayZLWTNvJow6AKKYiSWhXqcVTRtWPasU1rebbRjsy8yo5zZc3bPW261hZ0CqvN72Rl7GFt5xyE3NzMt72vCmQXk/lHHQ/Soq0G8z5o7u9Pr+0i2z807XvTZceR7nfcZerbv+Gnxa27JSaTv8WdBj97nQkenGmRWGp/o77bVhmszG2t+vi0tv5nGy5+HW8cLQvwCAQisDYEnH6/2N2bjqL7wr9nTg6uj2Rj7a2MBXxQCELiTwDTG8ez5h+tX08b0/c5X8wIIQGBtCNyMsR/J/bOD69ezMb2fxngxxthbGwv4ohCAwD8ENGPfm8anH4dbx7ly5wcCELAjgLjtXIpBEEgCiJtIgIApAcRt6ljMggDiJgYgYEoAcZs6FrMggLiJAQiYEkDcpo7FLAggbmIAAqYEELepYzELAoibGICAKQHEbepYzIIA4iYGIGBKAHGbOhazIIC4iQEImBJA3KaOxSwIIG5iAAKmBBC3qWMxCwKImxiAgCkBxG3qWMyCAOImBiBgSgBxmzoWsyCAuIkBCJgSQNymjsUsCCBuYgACpgQQt6ljMQsCiJsYgIApAcRt6ljMggDiJgYgYEoAcZs6FrMggLiJAQiYEkDcpo7FLAggbmIAAqYEELepYzELAoibGICAKQHEbepYzIIA4iYGIGBKAHGbOhazIIC4iQEImBJA3KaOxSwIIG5iAAKmBBC3qWMxCwKImxiAgCkBxG3qWMyCAOImBiBgSgBxmzoWsyCAuIkBCJgSQNymjsUsCCBuYgACpgQQt6ljMQsCiJsYgIApAcRt6ljMggDiJgYgYEoAcZs6FrMggLiJAQiYEkDcpo7FLAggbmIAAqYEELepYzELAoibGICAKQHEbepYzILAX0+IvykTP0u1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 descr="603b7e8a-1ba5-4ac5-8f2b-288a53099214@eurprd0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178463"/>
            <a:ext cx="3528777" cy="26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English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04" l="8904" r="963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360231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4" b="56881" l="10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39">
            <a:off x="5292080" y="1832426"/>
            <a:ext cx="2857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5" b="60550" l="50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8040">
            <a:off x="5368614" y="1741784"/>
            <a:ext cx="2868124" cy="212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706" b="94954" l="1333" r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4960">
            <a:off x="5218283" y="1801509"/>
            <a:ext cx="2965753" cy="228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94" b="98165" l="45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9869">
            <a:off x="5373926" y="1914301"/>
            <a:ext cx="2857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5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5912">
            <a:off x="5054194" y="4375549"/>
            <a:ext cx="2857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18887">
            <a:off x="2115707" y="3928340"/>
            <a:ext cx="2136142" cy="25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id:image001.jpg@01D28DCB.E0376550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32343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7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937" y="583853"/>
            <a:ext cx="3894584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Maths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2" b="98222" l="400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5" y="1079153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8" b="87091" l="549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688391"/>
            <a:ext cx="5515307" cy="55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3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6983">
            <a:off x="5679220" y="1237503"/>
            <a:ext cx="2864256" cy="286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id:image001.jpg@01D28DCB.E037655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883" y="288433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1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7728"/>
            <a:ext cx="8001000" cy="990600"/>
          </a:xfrm>
        </p:spPr>
        <p:txBody>
          <a:bodyPr/>
          <a:lstStyle/>
          <a:p>
            <a:pPr algn="ctr"/>
            <a:r>
              <a:rPr lang="en-GB" alt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Bedford Physical Training College Set </a:t>
            </a:r>
            <a:r>
              <a:rPr lang="en-GB" alt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1 </a:t>
            </a:r>
            <a:r>
              <a:rPr lang="en-GB" alt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(1903-1905)</a:t>
            </a:r>
            <a:r>
              <a:rPr lang="en-GB" altLang="en-US" dirty="0">
                <a:latin typeface="Arial" panose="020B0604020202020204" pitchFamily="34" charset="0"/>
              </a:rPr>
              <a:t/>
            </a:r>
            <a:br>
              <a:rPr lang="en-GB" altLang="en-US" dirty="0">
                <a:latin typeface="Arial" panose="020B0604020202020204" pitchFamily="34" charset="0"/>
              </a:rPr>
            </a:b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860" y="2093912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ICT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" b="99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102260"/>
            <a:ext cx="2639166" cy="234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021288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" b="99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968987"/>
            <a:ext cx="2639166" cy="234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" b="99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853486"/>
            <a:ext cx="2639166" cy="234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600472"/>
            <a:ext cx="2952328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Music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0" l="0" r="9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1960" y="1772816"/>
            <a:ext cx="4484440" cy="353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95772"/>
            <a:ext cx="2618272" cy="25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673450"/>
            <a:ext cx="2952328" cy="294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6031191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5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987" y="380660"/>
            <a:ext cx="3026296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MFL &amp; EAL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26631">
            <a:off x="484572" y="1069764"/>
            <a:ext cx="4059535" cy="405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52" b="77778" l="10000" r="48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537569"/>
            <a:ext cx="3238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78" b="90000" l="4235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3238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00" b="92800" l="1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596" y="3537569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2" b="71429" l="1905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051" y="1283231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id:image001.jpg@01D28DCB.E037655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189" y="30724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60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04" y="665647"/>
            <a:ext cx="3482336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Glove Puppets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4" b="98667" l="4889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4470">
            <a:off x="143186" y="2272989"/>
            <a:ext cx="3011001" cy="30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69373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4" b="100000" l="4511" r="942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3922">
            <a:off x="6111268" y="2280913"/>
            <a:ext cx="2656529" cy="296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0" b="94737" l="3448" r="919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57625">
            <a:off x="2479213" y="1862468"/>
            <a:ext cx="2486025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15" b="98237" l="9408" r="8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4677">
            <a:off x="4536877" y="1772373"/>
            <a:ext cx="2256283" cy="31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491" y="505396"/>
            <a:ext cx="4590133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History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0466">
            <a:off x="6150730" y="2651182"/>
            <a:ext cx="1447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100000" l="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155" y="76470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81726B"/>
              </a:clrFrom>
              <a:clrTo>
                <a:srgbClr val="81726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84" b="87003" l="3000" r="96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01508" y="4533361"/>
            <a:ext cx="2952328" cy="222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51" l="0" r="963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64467">
            <a:off x="808191" y="4244972"/>
            <a:ext cx="2726134" cy="216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id:image001.jpg@01D28DCB.E037655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342" y="325268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Evacuees Suitcase of Belongings  large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738549" cy="34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8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333" y="592672"/>
            <a:ext cx="5042520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Geography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" b="99632" l="339" r="98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72" y="1412776"/>
            <a:ext cx="4497015" cy="414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1418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Image result for water cycle wall hangin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C00000"/>
              </a:clrFrom>
              <a:clrTo>
                <a:srgbClr val="C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601" y="2212813"/>
            <a:ext cx="4536504" cy="463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9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Science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2" b="92365" l="7065" r="94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1412776"/>
            <a:ext cx="525537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1418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Image result for thinkfun circuit maze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706" y="1629530"/>
            <a:ext cx="4481513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609600"/>
            <a:ext cx="3744416" cy="9906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15484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2132856"/>
            <a:ext cx="4352322" cy="351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869" y="2132856"/>
            <a:ext cx="3732151" cy="35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5380">
            <a:off x="4820966" y="2862355"/>
            <a:ext cx="3997547" cy="36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d:image001.jpg@01D28DCB.E03765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1418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Image result for emotion ston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" b="96750" l="1091" r="97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56820" cy="316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14180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5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68774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is ‘The Collection’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The collection is made up of resources and books that trainee teachers can borrow, and take into their placement schools to use in their lessons</a:t>
            </a:r>
          </a:p>
          <a:p>
            <a:endParaRPr lang="en-GB" sz="2000" dirty="0"/>
          </a:p>
          <a:p>
            <a:r>
              <a:rPr lang="en-GB" sz="2000" dirty="0" smtClean="0"/>
              <a:t>It is on the top floor of the Bedford Campus Library</a:t>
            </a:r>
            <a:endParaRPr lang="en-GB" sz="2000" dirty="0"/>
          </a:p>
        </p:txBody>
      </p:sp>
      <p:pic>
        <p:nvPicPr>
          <p:cNvPr id="4" name="Picture 3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8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Collection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The TP collection has existed since at least 1989</a:t>
            </a:r>
          </a:p>
          <a:p>
            <a:endParaRPr lang="en-GB" sz="2000" dirty="0"/>
          </a:p>
          <a:p>
            <a:r>
              <a:rPr lang="en-GB" sz="2000" dirty="0" smtClean="0"/>
              <a:t>The room is set up to resemble a classroom</a:t>
            </a:r>
          </a:p>
          <a:p>
            <a:endParaRPr lang="en-GB" sz="2000" dirty="0"/>
          </a:p>
          <a:p>
            <a:r>
              <a:rPr lang="en-GB" sz="2000" dirty="0" smtClean="0"/>
              <a:t>It has a </a:t>
            </a:r>
            <a:r>
              <a:rPr lang="en-GB" sz="2000" dirty="0" err="1" smtClean="0"/>
              <a:t>SmartBoard</a:t>
            </a:r>
            <a:r>
              <a:rPr lang="en-GB" sz="2000" dirty="0" smtClean="0"/>
              <a:t> (interactive whiteboard)</a:t>
            </a:r>
          </a:p>
          <a:p>
            <a:endParaRPr lang="en-GB" sz="2000" dirty="0"/>
          </a:p>
          <a:p>
            <a:r>
              <a:rPr lang="en-GB" sz="2000" dirty="0" smtClean="0"/>
              <a:t>The resources and books are term time loans</a:t>
            </a:r>
          </a:p>
          <a:p>
            <a:endParaRPr lang="en-GB" sz="2000" dirty="0"/>
          </a:p>
          <a:p>
            <a:r>
              <a:rPr lang="en-GB" sz="2000" dirty="0" smtClean="0"/>
              <a:t>All students can borrow 20 items on top of their 20 items from the main collection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dirty="0"/>
          </a:p>
        </p:txBody>
      </p:sp>
      <p:pic>
        <p:nvPicPr>
          <p:cNvPr id="4" name="Picture 3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4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500876"/>
            <a:ext cx="4111281" cy="990600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The Collection</a:t>
            </a:r>
            <a:r>
              <a:rPr lang="en-GB" altLang="en-US" dirty="0">
                <a:latin typeface="Arial" panose="020B0604020202020204" pitchFamily="34" charset="0"/>
              </a:rPr>
              <a:t/>
            </a:r>
            <a:br>
              <a:rPr lang="en-GB" altLang="en-US" dirty="0">
                <a:latin typeface="Arial" panose="020B0604020202020204" pitchFamily="34" charset="0"/>
              </a:rPr>
            </a:b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0545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1340768"/>
            <a:ext cx="6691206" cy="501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8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Topic Boxes &amp; Flip Boxes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22" y="573325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72816"/>
            <a:ext cx="3707904" cy="2780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817468"/>
            <a:ext cx="4014880" cy="30111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2881908" cy="231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4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715" y="672669"/>
            <a:ext cx="8001000" cy="132957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Books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- </a:t>
            </a:r>
            <a:b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Fiction, Non-fiction, </a:t>
            </a:r>
            <a:b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Picture Books &amp; Big Books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225" y="284138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://doncasterhothouse.co.uk/wp-content/uploads/2012/06/The-Old-Lady-Who-Swallowed-the-Fly_min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2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2145">
            <a:off x="6228845" y="3527887"/>
            <a:ext cx="2229843" cy="26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junior fiction book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22985">
            <a:off x="525605" y="2937987"/>
            <a:ext cx="2270943" cy="17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293" y="4853936"/>
            <a:ext cx="3165827" cy="1677889"/>
          </a:xfrm>
          <a:prstGeom prst="rect">
            <a:avLst/>
          </a:prstGeom>
        </p:spPr>
      </p:pic>
      <p:pic>
        <p:nvPicPr>
          <p:cNvPr id="1028" name="Picture 4" descr="Image result for picture book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0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16057"/>
            <a:ext cx="3270540" cy="20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46" y="1804352"/>
            <a:ext cx="3888432" cy="990600"/>
          </a:xfrm>
        </p:spPr>
        <p:txBody>
          <a:bodyPr/>
          <a:lstStyle/>
          <a:p>
            <a:pPr algn="ctr"/>
            <a:r>
              <a:rPr lang="en-GB" alt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Storysacks</a:t>
            </a:r>
            <a:r>
              <a:rPr lang="en-GB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</a:rPr>
              <a:t/>
            </a:r>
            <a:br>
              <a:rPr lang="en-GB" altLang="en-US" dirty="0">
                <a:latin typeface="Arial" panose="020B0604020202020204" pitchFamily="34" charset="0"/>
              </a:rPr>
            </a:b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cid:image001.jpg@01D28DCB.E037655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2226490" cy="59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92696"/>
            <a:ext cx="3972559" cy="2979419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608508" cy="269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n spots design template">
  <a:themeElements>
    <a:clrScheme name="Office Theme 8">
      <a:dk1>
        <a:srgbClr val="003366"/>
      </a:dk1>
      <a:lt1>
        <a:srgbClr val="FFDEBD"/>
      </a:lt1>
      <a:dk2>
        <a:srgbClr val="000099"/>
      </a:dk2>
      <a:lt2>
        <a:srgbClr val="CCFFFF"/>
      </a:lt2>
      <a:accent1>
        <a:srgbClr val="3366CC"/>
      </a:accent1>
      <a:accent2>
        <a:srgbClr val="F6EA8E"/>
      </a:accent2>
      <a:accent3>
        <a:srgbClr val="AAAACA"/>
      </a:accent3>
      <a:accent4>
        <a:srgbClr val="DABDA1"/>
      </a:accent4>
      <a:accent5>
        <a:srgbClr val="ADB8E2"/>
      </a:accent5>
      <a:accent6>
        <a:srgbClr val="DFD48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58572B"/>
        </a:dk1>
        <a:lt1>
          <a:srgbClr val="EBF5A5"/>
        </a:lt1>
        <a:dk2>
          <a:srgbClr val="E3EBF1"/>
        </a:dk2>
        <a:lt2>
          <a:srgbClr val="336699"/>
        </a:lt2>
        <a:accent1>
          <a:srgbClr val="CCCC99"/>
        </a:accent1>
        <a:accent2>
          <a:srgbClr val="FFFFCC"/>
        </a:accent2>
        <a:accent3>
          <a:srgbClr val="F3F9C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CC66"/>
        </a:accent2>
        <a:accent3>
          <a:srgbClr val="FFFFE2"/>
        </a:accent3>
        <a:accent4>
          <a:srgbClr val="000000"/>
        </a:accent4>
        <a:accent5>
          <a:srgbClr val="CAE2FF"/>
        </a:accent5>
        <a:accent6>
          <a:srgbClr val="E7B95C"/>
        </a:accent6>
        <a:hlink>
          <a:srgbClr val="3333CC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800000"/>
        </a:dk1>
        <a:lt1>
          <a:srgbClr val="FFFFCC"/>
        </a:lt1>
        <a:dk2>
          <a:srgbClr val="000000"/>
        </a:dk2>
        <a:lt2>
          <a:srgbClr val="808080"/>
        </a:lt2>
        <a:accent1>
          <a:srgbClr val="F1D4AD"/>
        </a:accent1>
        <a:accent2>
          <a:srgbClr val="333399"/>
        </a:accent2>
        <a:accent3>
          <a:srgbClr val="FFFFE2"/>
        </a:accent3>
        <a:accent4>
          <a:srgbClr val="6C0000"/>
        </a:accent4>
        <a:accent5>
          <a:srgbClr val="F7E6D3"/>
        </a:accent5>
        <a:accent6>
          <a:srgbClr val="2D2D8A"/>
        </a:accent6>
        <a:hlink>
          <a:srgbClr val="FF0000"/>
        </a:hlink>
        <a:folHlink>
          <a:srgbClr val="A845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F5EFD3"/>
        </a:dk1>
        <a:lt1>
          <a:srgbClr val="FFFFCC"/>
        </a:lt1>
        <a:dk2>
          <a:srgbClr val="FFFF99"/>
        </a:dk2>
        <a:lt2>
          <a:srgbClr val="005A58"/>
        </a:lt2>
        <a:accent1>
          <a:srgbClr val="D89A36"/>
        </a:accent1>
        <a:accent2>
          <a:srgbClr val="A54100"/>
        </a:accent2>
        <a:accent3>
          <a:srgbClr val="FFFFE2"/>
        </a:accent3>
        <a:accent4>
          <a:srgbClr val="D1CCB4"/>
        </a:accent4>
        <a:accent5>
          <a:srgbClr val="E9CAAE"/>
        </a:accent5>
        <a:accent6>
          <a:srgbClr val="953A00"/>
        </a:accent6>
        <a:hlink>
          <a:srgbClr val="FFCC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DEBD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F6EA8E"/>
        </a:accent2>
        <a:accent3>
          <a:srgbClr val="AAAACA"/>
        </a:accent3>
        <a:accent4>
          <a:srgbClr val="DABDA1"/>
        </a:accent4>
        <a:accent5>
          <a:srgbClr val="ADB8E2"/>
        </a:accent5>
        <a:accent6>
          <a:srgbClr val="DFD48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DD99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C88A"/>
        </a:accent6>
        <a:hlink>
          <a:srgbClr val="3333CC"/>
        </a:hlink>
        <a:folHlink>
          <a:srgbClr val="FFEB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0">
        <a:dk1>
          <a:srgbClr val="5C1F00"/>
        </a:dk1>
        <a:lt1>
          <a:srgbClr val="FFFFCC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AE"/>
        </a:accent4>
        <a:accent5>
          <a:srgbClr val="E2ADAA"/>
        </a:accent5>
        <a:accent6>
          <a:srgbClr val="AC6D56"/>
        </a:accent6>
        <a:hlink>
          <a:srgbClr val="FFE80B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FDB15D"/>
        </a:dk1>
        <a:lt1>
          <a:srgbClr val="FFCC66"/>
        </a:lt1>
        <a:dk2>
          <a:srgbClr val="CE1B08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E2B8"/>
        </a:accent3>
        <a:accent4>
          <a:srgbClr val="D8974E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3532</TotalTime>
  <Words>1054</Words>
  <Application>Microsoft Office PowerPoint</Application>
  <PresentationFormat>On-screen Show (4:3)</PresentationFormat>
  <Paragraphs>169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Verdana</vt:lpstr>
      <vt:lpstr>Sun spots design template</vt:lpstr>
      <vt:lpstr>Welcome to Bedford Teaching Practice Collection</vt:lpstr>
      <vt:lpstr>The History of Teacher Training in Bedford</vt:lpstr>
      <vt:lpstr>Bedford Physical Training College Set 1 (1903-1905) </vt:lpstr>
      <vt:lpstr>What is ‘The Collection’</vt:lpstr>
      <vt:lpstr>The Collection</vt:lpstr>
      <vt:lpstr>The Collection </vt:lpstr>
      <vt:lpstr>Topic Boxes &amp; Flip Boxes</vt:lpstr>
      <vt:lpstr>Books -  Fiction, Non-fiction,  Picture Books &amp; Big Books</vt:lpstr>
      <vt:lpstr>Storysacks  </vt:lpstr>
      <vt:lpstr>PowerPoint Presentation</vt:lpstr>
      <vt:lpstr>Multicultural Costumes </vt:lpstr>
      <vt:lpstr>Shelving with Hanging Bags</vt:lpstr>
      <vt:lpstr>The Collection </vt:lpstr>
      <vt:lpstr>The Collection </vt:lpstr>
      <vt:lpstr>So what do we actually do? </vt:lpstr>
      <vt:lpstr>PowerPoint Presentation</vt:lpstr>
      <vt:lpstr>PowerPoint Presentation</vt:lpstr>
      <vt:lpstr>My Essential Kit List</vt:lpstr>
      <vt:lpstr>PowerPoint Presentation</vt:lpstr>
      <vt:lpstr>PowerPoint Presentation</vt:lpstr>
      <vt:lpstr>PowerPoint Presentation</vt:lpstr>
      <vt:lpstr>PowerPoint Presentation</vt:lpstr>
      <vt:lpstr>Staff Inductions </vt:lpstr>
      <vt:lpstr>PowerPoint Presentation</vt:lpstr>
      <vt:lpstr>Open Days </vt:lpstr>
      <vt:lpstr>Phonics</vt:lpstr>
      <vt:lpstr>Big Books</vt:lpstr>
      <vt:lpstr>English</vt:lpstr>
      <vt:lpstr>Maths</vt:lpstr>
      <vt:lpstr>ICT</vt:lpstr>
      <vt:lpstr>Music</vt:lpstr>
      <vt:lpstr>MFL &amp; EAL</vt:lpstr>
      <vt:lpstr>Glove Puppets</vt:lpstr>
      <vt:lpstr>History</vt:lpstr>
      <vt:lpstr>Geography</vt:lpstr>
      <vt:lpstr>Science</vt:lpstr>
      <vt:lpstr>RE</vt:lpstr>
      <vt:lpstr>PSE</vt:lpstr>
      <vt:lpstr>PE</vt:lpstr>
    </vt:vector>
  </TitlesOfParts>
  <Company>University of Bedfordshire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Teaching Practice Collection</dc:title>
  <dc:creator>Jo Edwards</dc:creator>
  <cp:lastModifiedBy>Loughran, Helen</cp:lastModifiedBy>
  <cp:revision>179</cp:revision>
  <cp:lastPrinted>2018-02-19T09:43:51Z</cp:lastPrinted>
  <dcterms:created xsi:type="dcterms:W3CDTF">2014-09-15T10:40:42Z</dcterms:created>
  <dcterms:modified xsi:type="dcterms:W3CDTF">2018-02-26T13:05:07Z</dcterms:modified>
</cp:coreProperties>
</file>