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sldIdLst>
    <p:sldId id="256" r:id="rId2"/>
    <p:sldId id="258" r:id="rId3"/>
    <p:sldId id="267" r:id="rId4"/>
    <p:sldId id="257" r:id="rId5"/>
    <p:sldId id="259" r:id="rId6"/>
    <p:sldId id="262" r:id="rId7"/>
    <p:sldId id="261" r:id="rId8"/>
    <p:sldId id="264" r:id="rId9"/>
    <p:sldId id="260" r:id="rId10"/>
    <p:sldId id="263" r:id="rId11"/>
    <p:sldId id="266" r:id="rId12"/>
    <p:sldId id="265" r:id="rId1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uise Bailey" initials="LB" lastIdx="0" clrIdx="0">
    <p:extLst>
      <p:ext uri="{19B8F6BF-5375-455C-9EA6-DF929625EA0E}">
        <p15:presenceInfo xmlns:p15="http://schemas.microsoft.com/office/powerpoint/2012/main" userId="S-1-5-21-2501507223-127117286-3948178027-1120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58276" autoAdjust="0"/>
  </p:normalViewPr>
  <p:slideViewPr>
    <p:cSldViewPr snapToGrid="0">
      <p:cViewPr varScale="1">
        <p:scale>
          <a:sx n="68" d="100"/>
          <a:sy n="68" d="100"/>
        </p:scale>
        <p:origin x="22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4E63F69-8550-4031-8CDF-7F3867C10DDE}" type="datetimeFigureOut">
              <a:rPr lang="en-GB" smtClean="0"/>
              <a:t>22/02/2018</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DA82918-56E9-44BC-B050-B9AEB3E0C3A9}" type="slidenum">
              <a:rPr lang="en-GB" smtClean="0"/>
              <a:t>‹#›</a:t>
            </a:fld>
            <a:endParaRPr lang="en-GB"/>
          </a:p>
        </p:txBody>
      </p:sp>
    </p:spTree>
    <p:extLst>
      <p:ext uri="{BB962C8B-B14F-4D97-AF65-F5344CB8AC3E}">
        <p14:creationId xmlns:p14="http://schemas.microsoft.com/office/powerpoint/2010/main" val="1010597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am the Senior Adviser here at UCA Epsom and I have a team of six advisers who support a converged service with a single point of entry to the library and student services. Our aim is to provide both a seamless and agile service to students, as they engage and navigate the range of services on offer.  A priority is to be a visible and accessible service for the student community.  </a:t>
            </a:r>
          </a:p>
          <a:p>
            <a:endParaRPr lang="en-US" dirty="0" smtClean="0"/>
          </a:p>
          <a:p>
            <a:r>
              <a:rPr lang="en-US" dirty="0" smtClean="0"/>
              <a:t>Our key objectives are to support learning and promote student independence in an inclusive way within the diverse community.  We also signpost to other departments of the University and to services outside in the local community. </a:t>
            </a:r>
          </a:p>
          <a:p>
            <a:endParaRPr lang="en-US" dirty="0" smtClean="0"/>
          </a:p>
          <a:p>
            <a:r>
              <a:rPr lang="en-US" dirty="0" smtClean="0"/>
              <a:t>To maintain levels of customer service at pinch points during the academic year we have implemented a number of mechanisms to ease the demand on the service, such as waiting lists which allow students on the list to have stand by appointments at short notice with academic support services – this includes learning development tutors and  learning &amp; teaching academic librarians.  This has proven to be highly successful and relies on excellent communication between staff and students to manage the expectations of the students, who can often be stressed and more delicate during deadline time.   </a:t>
            </a:r>
          </a:p>
          <a:p>
            <a:endParaRPr lang="en-US" dirty="0" smtClean="0"/>
          </a:p>
          <a:p>
            <a:endParaRPr lang="en-GB" dirty="0"/>
          </a:p>
        </p:txBody>
      </p:sp>
      <p:sp>
        <p:nvSpPr>
          <p:cNvPr id="4" name="Slide Number Placeholder 3"/>
          <p:cNvSpPr>
            <a:spLocks noGrp="1"/>
          </p:cNvSpPr>
          <p:nvPr>
            <p:ph type="sldNum" sz="quarter" idx="10"/>
          </p:nvPr>
        </p:nvSpPr>
        <p:spPr/>
        <p:txBody>
          <a:bodyPr/>
          <a:lstStyle/>
          <a:p>
            <a:fld id="{0DA82918-56E9-44BC-B050-B9AEB3E0C3A9}" type="slidenum">
              <a:rPr lang="en-GB" smtClean="0"/>
              <a:t>1</a:t>
            </a:fld>
            <a:endParaRPr lang="en-GB"/>
          </a:p>
        </p:txBody>
      </p:sp>
    </p:spTree>
    <p:extLst>
      <p:ext uri="{BB962C8B-B14F-4D97-AF65-F5344CB8AC3E}">
        <p14:creationId xmlns:p14="http://schemas.microsoft.com/office/powerpoint/2010/main" val="17561082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am the Senior Adviser here at UCA Epsom and I have a team of six advisers who support a converged service with a single point of entry to the library and student services. Our aim is to provide both a seamless and agile service to students, as they engage and navigate the range of services on offer.  A priority is to be a visible and accessible service for the student community.  </a:t>
            </a:r>
          </a:p>
          <a:p>
            <a:endParaRPr lang="en-US" dirty="0" smtClean="0"/>
          </a:p>
          <a:p>
            <a:r>
              <a:rPr lang="en-US" dirty="0" smtClean="0"/>
              <a:t>Our key objectives are to support learning and promote student independence in an inclusive way within the diverse community.  We also signpost to other departments of the University and to services outside in the local community. </a:t>
            </a:r>
          </a:p>
          <a:p>
            <a:endParaRPr lang="en-US" dirty="0" smtClean="0"/>
          </a:p>
          <a:p>
            <a:r>
              <a:rPr lang="en-US" dirty="0" smtClean="0"/>
              <a:t>To maintain levels of customer service at pinch points during the academic year we have implemented a number of mechanisms to ease the demand on the service, such as waiting lists which allow students on the list to have stand by appointments at short notice with academic support services – this includes learning development tutors and  learning &amp; teaching academic librarians.  This has proven to be highly successful and relies on excellent communication between staff and students to manage the expectations of the students, who can often be stressed and more delicate during deadline time.   </a:t>
            </a:r>
          </a:p>
          <a:p>
            <a:endParaRPr lang="en-US" dirty="0" smtClean="0"/>
          </a:p>
          <a:p>
            <a:endParaRPr lang="en-GB" dirty="0"/>
          </a:p>
        </p:txBody>
      </p:sp>
      <p:sp>
        <p:nvSpPr>
          <p:cNvPr id="4" name="Slide Number Placeholder 3"/>
          <p:cNvSpPr>
            <a:spLocks noGrp="1"/>
          </p:cNvSpPr>
          <p:nvPr>
            <p:ph type="sldNum" sz="quarter" idx="10"/>
          </p:nvPr>
        </p:nvSpPr>
        <p:spPr/>
        <p:txBody>
          <a:bodyPr/>
          <a:lstStyle/>
          <a:p>
            <a:fld id="{0DA82918-56E9-44BC-B050-B9AEB3E0C3A9}" type="slidenum">
              <a:rPr lang="en-GB" smtClean="0"/>
              <a:t>10</a:t>
            </a:fld>
            <a:endParaRPr lang="en-GB"/>
          </a:p>
        </p:txBody>
      </p:sp>
    </p:spTree>
    <p:extLst>
      <p:ext uri="{BB962C8B-B14F-4D97-AF65-F5344CB8AC3E}">
        <p14:creationId xmlns:p14="http://schemas.microsoft.com/office/powerpoint/2010/main" val="635328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am the Senior Adviser here at UCA Epsom and I have a team of six advisers who support a converged service with a single point of entry to the library and student services. Our aim is to provide both a seamless and agile service to students, as they engage and navigate the range of services on offer.  A priority is to be a visible and accessible service for the student community.  </a:t>
            </a:r>
          </a:p>
          <a:p>
            <a:endParaRPr lang="en-US" dirty="0" smtClean="0"/>
          </a:p>
          <a:p>
            <a:r>
              <a:rPr lang="en-US" dirty="0" smtClean="0"/>
              <a:t>Our key objectives are to support learning and promote student independence in an inclusive way within the diverse community.  We also signpost to other departments of the University and to services outside in the local community. </a:t>
            </a:r>
          </a:p>
          <a:p>
            <a:endParaRPr lang="en-US" dirty="0" smtClean="0"/>
          </a:p>
          <a:p>
            <a:r>
              <a:rPr lang="en-US" dirty="0" smtClean="0"/>
              <a:t>To maintain levels of customer service at pinch points during the academic year we have implemented a number of mechanisms to ease the demand on the service, such as waiting lists which allow students on the list to have stand by appointments at short notice with academic support services – this includes learning development tutors and  learning &amp; teaching academic librarians.  This has proven to be highly successful and relies on excellent communication between staff and students to manage the expectations of the students, who can often be stressed and more delicate during deadline time.   </a:t>
            </a:r>
          </a:p>
          <a:p>
            <a:endParaRPr lang="en-US" dirty="0" smtClean="0"/>
          </a:p>
          <a:p>
            <a:endParaRPr lang="en-GB" dirty="0"/>
          </a:p>
        </p:txBody>
      </p:sp>
      <p:sp>
        <p:nvSpPr>
          <p:cNvPr id="4" name="Slide Number Placeholder 3"/>
          <p:cNvSpPr>
            <a:spLocks noGrp="1"/>
          </p:cNvSpPr>
          <p:nvPr>
            <p:ph type="sldNum" sz="quarter" idx="10"/>
          </p:nvPr>
        </p:nvSpPr>
        <p:spPr/>
        <p:txBody>
          <a:bodyPr/>
          <a:lstStyle/>
          <a:p>
            <a:fld id="{0DA82918-56E9-44BC-B050-B9AEB3E0C3A9}" type="slidenum">
              <a:rPr lang="en-GB" smtClean="0"/>
              <a:t>11</a:t>
            </a:fld>
            <a:endParaRPr lang="en-GB"/>
          </a:p>
        </p:txBody>
      </p:sp>
    </p:spTree>
    <p:extLst>
      <p:ext uri="{BB962C8B-B14F-4D97-AF65-F5344CB8AC3E}">
        <p14:creationId xmlns:p14="http://schemas.microsoft.com/office/powerpoint/2010/main" val="25584351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am the Senior Adviser here at UCA Epsom and I have a team of six advisers who support a converged service with a single point of entry to the library and student services. Our aim is to provide both a seamless and agile service to students, as they engage and navigate the range of services on offer.  A priority is to be a visible and accessible service for the student community.  </a:t>
            </a:r>
          </a:p>
          <a:p>
            <a:endParaRPr lang="en-US" dirty="0" smtClean="0"/>
          </a:p>
          <a:p>
            <a:r>
              <a:rPr lang="en-US" dirty="0" smtClean="0"/>
              <a:t>Our key objectives are to support learning and promote student independence in an inclusive way within the diverse community.  We also signpost to other departments of the University and to services outside in the local community. </a:t>
            </a:r>
          </a:p>
          <a:p>
            <a:endParaRPr lang="en-US" dirty="0" smtClean="0"/>
          </a:p>
          <a:p>
            <a:r>
              <a:rPr lang="en-US" dirty="0" smtClean="0"/>
              <a:t>To maintain levels of customer service at pinch points during the academic year we have implemented a number of mechanisms to ease the demand on the service, such as waiting lists which allow students on the list to have stand by appointments at short notice with academic support services – this includes learning development tutors and  learning &amp; teaching academic librarians.  This has proven to be highly successful and relies on excellent communication between staff and students to manage the expectations of the students, who can often be stressed and more delicate during deadline time.   </a:t>
            </a:r>
          </a:p>
          <a:p>
            <a:endParaRPr lang="en-US" dirty="0" smtClean="0"/>
          </a:p>
          <a:p>
            <a:endParaRPr lang="en-GB" dirty="0"/>
          </a:p>
        </p:txBody>
      </p:sp>
      <p:sp>
        <p:nvSpPr>
          <p:cNvPr id="4" name="Slide Number Placeholder 3"/>
          <p:cNvSpPr>
            <a:spLocks noGrp="1"/>
          </p:cNvSpPr>
          <p:nvPr>
            <p:ph type="sldNum" sz="quarter" idx="10"/>
          </p:nvPr>
        </p:nvSpPr>
        <p:spPr/>
        <p:txBody>
          <a:bodyPr/>
          <a:lstStyle/>
          <a:p>
            <a:fld id="{0DA82918-56E9-44BC-B050-B9AEB3E0C3A9}" type="slidenum">
              <a:rPr lang="en-GB" smtClean="0"/>
              <a:t>12</a:t>
            </a:fld>
            <a:endParaRPr lang="en-GB"/>
          </a:p>
        </p:txBody>
      </p:sp>
    </p:spTree>
    <p:extLst>
      <p:ext uri="{BB962C8B-B14F-4D97-AF65-F5344CB8AC3E}">
        <p14:creationId xmlns:p14="http://schemas.microsoft.com/office/powerpoint/2010/main" val="2033849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am the Senior Adviser here at UCA Epsom and I have a team of six advisers who support a converged service with a single point of entry to the library and student services. Our aim is to provide both a seamless and agile service to students, as they engage and navigate the range of services on offer.  A priority is to be a visible and accessible service for the student community.  </a:t>
            </a:r>
          </a:p>
          <a:p>
            <a:endParaRPr lang="en-US" dirty="0" smtClean="0"/>
          </a:p>
          <a:p>
            <a:r>
              <a:rPr lang="en-US" dirty="0" smtClean="0"/>
              <a:t>Our key objectives are to support learning and promote student independence in an inclusive way within the diverse community.  We also signpost to other departments of the University and to services outside in the local community. </a:t>
            </a:r>
          </a:p>
          <a:p>
            <a:endParaRPr lang="en-US" dirty="0" smtClean="0"/>
          </a:p>
          <a:p>
            <a:r>
              <a:rPr lang="en-US" dirty="0" smtClean="0"/>
              <a:t>To maintain levels of customer service at pinch points during the academic year we have implemented a number of mechanisms to ease the demand on the service, such as waiting lists which allow students on the list to have stand by appointments at short notice with academic support services – this includes learning development tutors and  learning &amp; teaching academic librarians.  This has proven to be highly successful and relies on excellent communication between staff and students to manage the expectations of the students, who can often be stressed and more delicate during deadline time.   </a:t>
            </a:r>
          </a:p>
          <a:p>
            <a:endParaRPr lang="en-US" dirty="0" smtClean="0"/>
          </a:p>
          <a:p>
            <a:endParaRPr lang="en-GB" dirty="0"/>
          </a:p>
        </p:txBody>
      </p:sp>
      <p:sp>
        <p:nvSpPr>
          <p:cNvPr id="4" name="Slide Number Placeholder 3"/>
          <p:cNvSpPr>
            <a:spLocks noGrp="1"/>
          </p:cNvSpPr>
          <p:nvPr>
            <p:ph type="sldNum" sz="quarter" idx="10"/>
          </p:nvPr>
        </p:nvSpPr>
        <p:spPr/>
        <p:txBody>
          <a:bodyPr/>
          <a:lstStyle/>
          <a:p>
            <a:fld id="{0DA82918-56E9-44BC-B050-B9AEB3E0C3A9}" type="slidenum">
              <a:rPr lang="en-GB" smtClean="0"/>
              <a:t>2</a:t>
            </a:fld>
            <a:endParaRPr lang="en-GB"/>
          </a:p>
        </p:txBody>
      </p:sp>
    </p:spTree>
    <p:extLst>
      <p:ext uri="{BB962C8B-B14F-4D97-AF65-F5344CB8AC3E}">
        <p14:creationId xmlns:p14="http://schemas.microsoft.com/office/powerpoint/2010/main" val="2343518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am the Senior Adviser here at UCA Epsom and I have a team of six advisers who support a converged service with a single point of entry to the library and student services. Our aim is to provide both a seamless and agile service to students, as they engage and navigate the range of services on offer.  A priority is to be a visible and accessible service for the student community.  </a:t>
            </a:r>
          </a:p>
          <a:p>
            <a:endParaRPr lang="en-US" dirty="0" smtClean="0"/>
          </a:p>
          <a:p>
            <a:r>
              <a:rPr lang="en-US" dirty="0" smtClean="0"/>
              <a:t>Our key objectives are to support learning and promote student independence in an inclusive way within the diverse community.  We also signpost to other departments of the University and to services outside in the local community. </a:t>
            </a:r>
          </a:p>
          <a:p>
            <a:endParaRPr lang="en-US" dirty="0" smtClean="0"/>
          </a:p>
          <a:p>
            <a:r>
              <a:rPr lang="en-US" dirty="0" smtClean="0"/>
              <a:t>To maintain levels of customer service at pinch points during the academic year we have implemented a number of mechanisms to ease the demand on the service, such as waiting lists which allow students on the list to have stand by appointments at short notice with academic support services – this includes learning development tutors and  learning &amp; teaching academic librarians.  This has proven to be highly successful and relies on excellent communication between staff and students to manage the expectations of the students, who can often be stressed and more delicate during deadline time.   </a:t>
            </a:r>
          </a:p>
          <a:p>
            <a:endParaRPr lang="en-US" dirty="0" smtClean="0"/>
          </a:p>
          <a:p>
            <a:endParaRPr lang="en-GB" dirty="0"/>
          </a:p>
        </p:txBody>
      </p:sp>
      <p:sp>
        <p:nvSpPr>
          <p:cNvPr id="4" name="Slide Number Placeholder 3"/>
          <p:cNvSpPr>
            <a:spLocks noGrp="1"/>
          </p:cNvSpPr>
          <p:nvPr>
            <p:ph type="sldNum" sz="quarter" idx="10"/>
          </p:nvPr>
        </p:nvSpPr>
        <p:spPr/>
        <p:txBody>
          <a:bodyPr/>
          <a:lstStyle/>
          <a:p>
            <a:fld id="{0DA82918-56E9-44BC-B050-B9AEB3E0C3A9}" type="slidenum">
              <a:rPr lang="en-GB" smtClean="0"/>
              <a:t>3</a:t>
            </a:fld>
            <a:endParaRPr lang="en-GB"/>
          </a:p>
        </p:txBody>
      </p:sp>
    </p:spTree>
    <p:extLst>
      <p:ext uri="{BB962C8B-B14F-4D97-AF65-F5344CB8AC3E}">
        <p14:creationId xmlns:p14="http://schemas.microsoft.com/office/powerpoint/2010/main" val="543371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am the Senior Adviser here at UCA Epsom and I have a team of six advisers who support a converged service with a single point of entry to the library and student services. Our aim is to provide both a seamless and agile service to students, as they engage and navigate the range of services on offer.  A priority is to be a visible and accessible service for the student community.  </a:t>
            </a:r>
          </a:p>
          <a:p>
            <a:endParaRPr lang="en-US" dirty="0" smtClean="0"/>
          </a:p>
          <a:p>
            <a:r>
              <a:rPr lang="en-US" dirty="0" smtClean="0"/>
              <a:t>Our key objectives are to support learning and promote student independence in an inclusive way within the diverse community.  We also signpost to other departments of the University and to services outside in the local community. </a:t>
            </a:r>
          </a:p>
          <a:p>
            <a:endParaRPr lang="en-US" dirty="0" smtClean="0"/>
          </a:p>
          <a:p>
            <a:r>
              <a:rPr lang="en-US" dirty="0" smtClean="0"/>
              <a:t>To maintain levels of customer service at pinch points during the academic year we have implemented a number of mechanisms to ease the demand on the service, such as waiting lists which allow students on the list to have stand by appointments at short notice with academic support services – this includes learning development tutors and  learning &amp; teaching academic librarians.  This has proven to be highly successful and relies on excellent communication between staff and students to manage the expectations of the students, who can often be stressed and more delicate during deadline time.   </a:t>
            </a:r>
          </a:p>
          <a:p>
            <a:endParaRPr lang="en-US" dirty="0" smtClean="0"/>
          </a:p>
          <a:p>
            <a:endParaRPr lang="en-GB" dirty="0"/>
          </a:p>
        </p:txBody>
      </p:sp>
      <p:sp>
        <p:nvSpPr>
          <p:cNvPr id="4" name="Slide Number Placeholder 3"/>
          <p:cNvSpPr>
            <a:spLocks noGrp="1"/>
          </p:cNvSpPr>
          <p:nvPr>
            <p:ph type="sldNum" sz="quarter" idx="10"/>
          </p:nvPr>
        </p:nvSpPr>
        <p:spPr/>
        <p:txBody>
          <a:bodyPr/>
          <a:lstStyle/>
          <a:p>
            <a:fld id="{0DA82918-56E9-44BC-B050-B9AEB3E0C3A9}" type="slidenum">
              <a:rPr lang="en-GB" smtClean="0"/>
              <a:t>4</a:t>
            </a:fld>
            <a:endParaRPr lang="en-GB"/>
          </a:p>
        </p:txBody>
      </p:sp>
    </p:spTree>
    <p:extLst>
      <p:ext uri="{BB962C8B-B14F-4D97-AF65-F5344CB8AC3E}">
        <p14:creationId xmlns:p14="http://schemas.microsoft.com/office/powerpoint/2010/main" val="2396986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am the Senior Adviser here at UCA Epsom and I have a team of six advisers who support a converged service with a single point of entry to the library and student services. Our aim is to provide both a seamless and agile service to students, as they engage and navigate the range of services on offer.  A priority is to be a visible and accessible service for the student community.  </a:t>
            </a:r>
          </a:p>
          <a:p>
            <a:endParaRPr lang="en-US" dirty="0" smtClean="0"/>
          </a:p>
          <a:p>
            <a:r>
              <a:rPr lang="en-US" dirty="0" smtClean="0"/>
              <a:t>Our key objectives are to support learning and promote student independence in an inclusive way within the diverse community.  We also signpost to other departments of the University and to services outside in the local community. </a:t>
            </a:r>
          </a:p>
          <a:p>
            <a:endParaRPr lang="en-US" dirty="0" smtClean="0"/>
          </a:p>
          <a:p>
            <a:r>
              <a:rPr lang="en-US" dirty="0" smtClean="0"/>
              <a:t>To maintain levels of customer service at pinch points during the academic year we have implemented a number of mechanisms to ease the demand on the service, such as waiting lists which allow students on the list to have stand by appointments at short notice with academic support services – this includes learning development tutors and  learning &amp; teaching academic librarians.  This has proven to be highly successful and relies on excellent communication between staff and students to manage the expectations of the students, who can often be stressed and more delicate during deadline time.   </a:t>
            </a:r>
          </a:p>
          <a:p>
            <a:endParaRPr lang="en-US" dirty="0" smtClean="0"/>
          </a:p>
          <a:p>
            <a:endParaRPr lang="en-GB" dirty="0"/>
          </a:p>
        </p:txBody>
      </p:sp>
      <p:sp>
        <p:nvSpPr>
          <p:cNvPr id="4" name="Slide Number Placeholder 3"/>
          <p:cNvSpPr>
            <a:spLocks noGrp="1"/>
          </p:cNvSpPr>
          <p:nvPr>
            <p:ph type="sldNum" sz="quarter" idx="10"/>
          </p:nvPr>
        </p:nvSpPr>
        <p:spPr/>
        <p:txBody>
          <a:bodyPr/>
          <a:lstStyle/>
          <a:p>
            <a:fld id="{0DA82918-56E9-44BC-B050-B9AEB3E0C3A9}" type="slidenum">
              <a:rPr lang="en-GB" smtClean="0"/>
              <a:t>5</a:t>
            </a:fld>
            <a:endParaRPr lang="en-GB"/>
          </a:p>
        </p:txBody>
      </p:sp>
    </p:spTree>
    <p:extLst>
      <p:ext uri="{BB962C8B-B14F-4D97-AF65-F5344CB8AC3E}">
        <p14:creationId xmlns:p14="http://schemas.microsoft.com/office/powerpoint/2010/main" val="2701196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am the Senior Adviser here at UCA Epsom and I have a team of six advisers who support a converged service with a single point of entry to the library and student services. Our aim is to provide both a seamless and agile service to students, as they engage and navigate the range of services on offer.  A priority is to be a visible and accessible service for the student community.  </a:t>
            </a:r>
          </a:p>
          <a:p>
            <a:endParaRPr lang="en-US" dirty="0" smtClean="0"/>
          </a:p>
          <a:p>
            <a:r>
              <a:rPr lang="en-US" dirty="0" smtClean="0"/>
              <a:t>Our key objectives are to support learning and promote student independence in an inclusive way within the diverse community.  We also signpost to other departments of the University and to services outside in the local community. </a:t>
            </a:r>
          </a:p>
          <a:p>
            <a:endParaRPr lang="en-US" dirty="0" smtClean="0"/>
          </a:p>
          <a:p>
            <a:r>
              <a:rPr lang="en-US" dirty="0" smtClean="0"/>
              <a:t>To maintain levels of customer service at pinch points during the academic year we have implemented a number of mechanisms to ease the demand on the service, such as waiting lists which allow students on the list to have stand by appointments at short notice with academic support services – this includes learning development tutors and  learning &amp; teaching academic librarians.  This has proven to be highly successful and relies on excellent communication between staff and students to manage the expectations of the students, who can often be stressed and more delicate during deadline time.   </a:t>
            </a:r>
          </a:p>
          <a:p>
            <a:endParaRPr lang="en-US" dirty="0" smtClean="0"/>
          </a:p>
          <a:p>
            <a:endParaRPr lang="en-GB" dirty="0"/>
          </a:p>
        </p:txBody>
      </p:sp>
      <p:sp>
        <p:nvSpPr>
          <p:cNvPr id="4" name="Slide Number Placeholder 3"/>
          <p:cNvSpPr>
            <a:spLocks noGrp="1"/>
          </p:cNvSpPr>
          <p:nvPr>
            <p:ph type="sldNum" sz="quarter" idx="10"/>
          </p:nvPr>
        </p:nvSpPr>
        <p:spPr/>
        <p:txBody>
          <a:bodyPr/>
          <a:lstStyle/>
          <a:p>
            <a:fld id="{0DA82918-56E9-44BC-B050-B9AEB3E0C3A9}" type="slidenum">
              <a:rPr lang="en-GB" smtClean="0"/>
              <a:t>6</a:t>
            </a:fld>
            <a:endParaRPr lang="en-GB"/>
          </a:p>
        </p:txBody>
      </p:sp>
    </p:spTree>
    <p:extLst>
      <p:ext uri="{BB962C8B-B14F-4D97-AF65-F5344CB8AC3E}">
        <p14:creationId xmlns:p14="http://schemas.microsoft.com/office/powerpoint/2010/main" val="2375613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am the Senior Adviser here at UCA Epsom and I have a team of six advisers who support a converged service with a single point of entry to the library and student services. Our aim is to provide both a seamless and agile service to students, as they engage and navigate the range of services on offer.  A priority is to be a visible and accessible service for the student community.  </a:t>
            </a:r>
          </a:p>
          <a:p>
            <a:endParaRPr lang="en-US" dirty="0" smtClean="0"/>
          </a:p>
          <a:p>
            <a:r>
              <a:rPr lang="en-US" dirty="0" smtClean="0"/>
              <a:t>Our key objectives are to support learning and promote student independence in an inclusive way within the diverse community.  We also signpost to other departments of the University and to services outside in the local community. </a:t>
            </a:r>
          </a:p>
          <a:p>
            <a:endParaRPr lang="en-US" dirty="0" smtClean="0"/>
          </a:p>
          <a:p>
            <a:r>
              <a:rPr lang="en-US" dirty="0" smtClean="0"/>
              <a:t>To maintain levels of customer service at pinch points during the academic year we have implemented a number of mechanisms to ease the demand on the service, such as waiting lists which allow students on the list to have stand by appointments at short notice with academic support services – this includes learning development tutors and  learning &amp; teaching academic librarians.  This has proven to be highly successful and relies on excellent communication between staff and students to manage the expectations of the students, who can often be stressed and more delicate during deadline time.   </a:t>
            </a:r>
          </a:p>
          <a:p>
            <a:endParaRPr lang="en-US" dirty="0" smtClean="0"/>
          </a:p>
          <a:p>
            <a:endParaRPr lang="en-GB" dirty="0"/>
          </a:p>
        </p:txBody>
      </p:sp>
      <p:sp>
        <p:nvSpPr>
          <p:cNvPr id="4" name="Slide Number Placeholder 3"/>
          <p:cNvSpPr>
            <a:spLocks noGrp="1"/>
          </p:cNvSpPr>
          <p:nvPr>
            <p:ph type="sldNum" sz="quarter" idx="10"/>
          </p:nvPr>
        </p:nvSpPr>
        <p:spPr/>
        <p:txBody>
          <a:bodyPr/>
          <a:lstStyle/>
          <a:p>
            <a:fld id="{0DA82918-56E9-44BC-B050-B9AEB3E0C3A9}" type="slidenum">
              <a:rPr lang="en-GB" smtClean="0"/>
              <a:t>7</a:t>
            </a:fld>
            <a:endParaRPr lang="en-GB"/>
          </a:p>
        </p:txBody>
      </p:sp>
    </p:spTree>
    <p:extLst>
      <p:ext uri="{BB962C8B-B14F-4D97-AF65-F5344CB8AC3E}">
        <p14:creationId xmlns:p14="http://schemas.microsoft.com/office/powerpoint/2010/main" val="589082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am the Senior Adviser here at UCA Epsom and I have a team of six advisers who support a converged service with a single point of entry to the library and student services. Our aim is to provide both a seamless and agile service to students, as they engage and navigate the range of services on offer.  A priority is to be a visible and accessible service for the student community.  </a:t>
            </a:r>
          </a:p>
          <a:p>
            <a:endParaRPr lang="en-US" dirty="0" smtClean="0"/>
          </a:p>
          <a:p>
            <a:r>
              <a:rPr lang="en-US" dirty="0" smtClean="0"/>
              <a:t>Our key objectives are to support learning and promote student independence in an inclusive way within the diverse community.  We also signpost to other departments of the University and to services outside in the local community. </a:t>
            </a:r>
          </a:p>
          <a:p>
            <a:endParaRPr lang="en-US" dirty="0" smtClean="0"/>
          </a:p>
          <a:p>
            <a:r>
              <a:rPr lang="en-US" dirty="0" smtClean="0"/>
              <a:t>To maintain levels of customer service at pinch points during the academic year we have implemented a number of mechanisms to ease the demand on the service, such as waiting lists which allow students on the list to have stand by appointments at short notice with academic support services – this includes learning development tutors and  learning &amp; teaching academic librarians.  This has proven to be highly successful and relies on excellent communication between staff and students to manage the expectations of the students, who can often be stressed and more delicate during deadline time.   </a:t>
            </a:r>
          </a:p>
          <a:p>
            <a:endParaRPr lang="en-US" dirty="0" smtClean="0"/>
          </a:p>
          <a:p>
            <a:endParaRPr lang="en-GB" dirty="0"/>
          </a:p>
        </p:txBody>
      </p:sp>
      <p:sp>
        <p:nvSpPr>
          <p:cNvPr id="4" name="Slide Number Placeholder 3"/>
          <p:cNvSpPr>
            <a:spLocks noGrp="1"/>
          </p:cNvSpPr>
          <p:nvPr>
            <p:ph type="sldNum" sz="quarter" idx="10"/>
          </p:nvPr>
        </p:nvSpPr>
        <p:spPr/>
        <p:txBody>
          <a:bodyPr/>
          <a:lstStyle/>
          <a:p>
            <a:fld id="{0DA82918-56E9-44BC-B050-B9AEB3E0C3A9}" type="slidenum">
              <a:rPr lang="en-GB" smtClean="0"/>
              <a:t>8</a:t>
            </a:fld>
            <a:endParaRPr lang="en-GB"/>
          </a:p>
        </p:txBody>
      </p:sp>
    </p:spTree>
    <p:extLst>
      <p:ext uri="{BB962C8B-B14F-4D97-AF65-F5344CB8AC3E}">
        <p14:creationId xmlns:p14="http://schemas.microsoft.com/office/powerpoint/2010/main" val="4270041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am the Senior Adviser here at UCA Epsom and I have a team of six advisers who support a converged service with a single point of entry to the library and student services. Our aim is to provide both a seamless and agile service to students, as they engage and navigate the range of services on offer.  A priority is to be a visible and accessible service for the student community.  </a:t>
            </a:r>
          </a:p>
          <a:p>
            <a:endParaRPr lang="en-US" dirty="0" smtClean="0"/>
          </a:p>
          <a:p>
            <a:r>
              <a:rPr lang="en-US" dirty="0" smtClean="0"/>
              <a:t>Our key objectives are to support learning and promote student independence in an inclusive way within the diverse community.  We also signpost to other departments of the University and to services outside in the local community. </a:t>
            </a:r>
          </a:p>
          <a:p>
            <a:endParaRPr lang="en-US" dirty="0" smtClean="0"/>
          </a:p>
          <a:p>
            <a:r>
              <a:rPr lang="en-US" dirty="0" smtClean="0"/>
              <a:t>To maintain levels of customer service at pinch points during the academic year we have implemented a number of mechanisms to ease the demand on the service, such as waiting lists which allow students on the list to have stand by appointments at short notice with academic support services – this includes learning development tutors and  learning &amp; teaching academic librarians.  This has proven to be highly successful and relies on excellent communication between staff and students to manage the expectations of the students, who can often be stressed and more delicate during deadline time.   </a:t>
            </a:r>
          </a:p>
          <a:p>
            <a:endParaRPr lang="en-US" dirty="0" smtClean="0"/>
          </a:p>
          <a:p>
            <a:endParaRPr lang="en-GB" dirty="0"/>
          </a:p>
        </p:txBody>
      </p:sp>
      <p:sp>
        <p:nvSpPr>
          <p:cNvPr id="4" name="Slide Number Placeholder 3"/>
          <p:cNvSpPr>
            <a:spLocks noGrp="1"/>
          </p:cNvSpPr>
          <p:nvPr>
            <p:ph type="sldNum" sz="quarter" idx="10"/>
          </p:nvPr>
        </p:nvSpPr>
        <p:spPr/>
        <p:txBody>
          <a:bodyPr/>
          <a:lstStyle/>
          <a:p>
            <a:fld id="{0DA82918-56E9-44BC-B050-B9AEB3E0C3A9}" type="slidenum">
              <a:rPr lang="en-GB" smtClean="0"/>
              <a:t>9</a:t>
            </a:fld>
            <a:endParaRPr lang="en-GB"/>
          </a:p>
        </p:txBody>
      </p:sp>
    </p:spTree>
    <p:extLst>
      <p:ext uri="{BB962C8B-B14F-4D97-AF65-F5344CB8AC3E}">
        <p14:creationId xmlns:p14="http://schemas.microsoft.com/office/powerpoint/2010/main" val="1382478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8E8C2-E9CF-4775-8B5D-17585089D314}" type="datetimeFigureOut">
              <a:rPr lang="en-GB" smtClean="0"/>
              <a:t>22/02/2018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2E0FCF-F09A-441B-8511-C31914E02A33}" type="slidenum">
              <a:rPr lang="en-GB" smtClean="0"/>
              <a:t>‹#›</a:t>
            </a:fld>
            <a:endParaRPr lang="en-GB"/>
          </a:p>
        </p:txBody>
      </p:sp>
    </p:spTree>
    <p:extLst>
      <p:ext uri="{BB962C8B-B14F-4D97-AF65-F5344CB8AC3E}">
        <p14:creationId xmlns:p14="http://schemas.microsoft.com/office/powerpoint/2010/main" val="58185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D8E8C2-E9CF-4775-8B5D-17585089D314}" type="datetimeFigureOut">
              <a:rPr lang="en-GB" smtClean="0"/>
              <a:t>22/02/2018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2E0FCF-F09A-441B-8511-C31914E02A33}" type="slidenum">
              <a:rPr lang="en-GB" smtClean="0"/>
              <a:t>‹#›</a:t>
            </a:fld>
            <a:endParaRPr lang="en-GB"/>
          </a:p>
        </p:txBody>
      </p:sp>
    </p:spTree>
    <p:extLst>
      <p:ext uri="{BB962C8B-B14F-4D97-AF65-F5344CB8AC3E}">
        <p14:creationId xmlns:p14="http://schemas.microsoft.com/office/powerpoint/2010/main" val="4138268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D8E8C2-E9CF-4775-8B5D-17585089D314}" type="datetimeFigureOut">
              <a:rPr lang="en-GB" smtClean="0"/>
              <a:t>22/02/2018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2E0FCF-F09A-441B-8511-C31914E02A33}" type="slidenum">
              <a:rPr lang="en-GB" smtClean="0"/>
              <a:t>‹#›</a:t>
            </a:fld>
            <a:endParaRPr lang="en-GB"/>
          </a:p>
        </p:txBody>
      </p:sp>
    </p:spTree>
    <p:extLst>
      <p:ext uri="{BB962C8B-B14F-4D97-AF65-F5344CB8AC3E}">
        <p14:creationId xmlns:p14="http://schemas.microsoft.com/office/powerpoint/2010/main" val="1705756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D8E8C2-E9CF-4775-8B5D-17585089D314}" type="datetimeFigureOut">
              <a:rPr lang="en-GB" smtClean="0"/>
              <a:t>22/02/2018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2E0FCF-F09A-441B-8511-C31914E02A33}" type="slidenum">
              <a:rPr lang="en-GB" smtClean="0"/>
              <a:t>‹#›</a:t>
            </a:fld>
            <a:endParaRPr lang="en-GB"/>
          </a:p>
        </p:txBody>
      </p:sp>
    </p:spTree>
    <p:extLst>
      <p:ext uri="{BB962C8B-B14F-4D97-AF65-F5344CB8AC3E}">
        <p14:creationId xmlns:p14="http://schemas.microsoft.com/office/powerpoint/2010/main" val="872280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BD8E8C2-E9CF-4775-8B5D-17585089D314}" type="datetimeFigureOut">
              <a:rPr lang="en-GB" smtClean="0"/>
              <a:t>22/02/2018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2E0FCF-F09A-441B-8511-C31914E02A33}" type="slidenum">
              <a:rPr lang="en-GB" smtClean="0"/>
              <a:t>‹#›</a:t>
            </a:fld>
            <a:endParaRPr lang="en-GB"/>
          </a:p>
        </p:txBody>
      </p:sp>
    </p:spTree>
    <p:extLst>
      <p:ext uri="{BB962C8B-B14F-4D97-AF65-F5344CB8AC3E}">
        <p14:creationId xmlns:p14="http://schemas.microsoft.com/office/powerpoint/2010/main" val="362264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D8E8C2-E9CF-4775-8B5D-17585089D314}" type="datetimeFigureOut">
              <a:rPr lang="en-GB" smtClean="0"/>
              <a:t>22/02/2018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2E0FCF-F09A-441B-8511-C31914E02A33}" type="slidenum">
              <a:rPr lang="en-GB" smtClean="0"/>
              <a:t>‹#›</a:t>
            </a:fld>
            <a:endParaRPr lang="en-GB"/>
          </a:p>
        </p:txBody>
      </p:sp>
    </p:spTree>
    <p:extLst>
      <p:ext uri="{BB962C8B-B14F-4D97-AF65-F5344CB8AC3E}">
        <p14:creationId xmlns:p14="http://schemas.microsoft.com/office/powerpoint/2010/main" val="3448156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BD8E8C2-E9CF-4775-8B5D-17585089D314}" type="datetimeFigureOut">
              <a:rPr lang="en-GB" smtClean="0"/>
              <a:t>22/02/2018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2E0FCF-F09A-441B-8511-C31914E02A33}" type="slidenum">
              <a:rPr lang="en-GB" smtClean="0"/>
              <a:t>‹#›</a:t>
            </a:fld>
            <a:endParaRPr lang="en-GB"/>
          </a:p>
        </p:txBody>
      </p:sp>
    </p:spTree>
    <p:extLst>
      <p:ext uri="{BB962C8B-B14F-4D97-AF65-F5344CB8AC3E}">
        <p14:creationId xmlns:p14="http://schemas.microsoft.com/office/powerpoint/2010/main" val="2988321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BD8E8C2-E9CF-4775-8B5D-17585089D314}" type="datetimeFigureOut">
              <a:rPr lang="en-GB" smtClean="0"/>
              <a:t>22/02/2018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2E0FCF-F09A-441B-8511-C31914E02A33}" type="slidenum">
              <a:rPr lang="en-GB" smtClean="0"/>
              <a:t>‹#›</a:t>
            </a:fld>
            <a:endParaRPr lang="en-GB"/>
          </a:p>
        </p:txBody>
      </p:sp>
    </p:spTree>
    <p:extLst>
      <p:ext uri="{BB962C8B-B14F-4D97-AF65-F5344CB8AC3E}">
        <p14:creationId xmlns:p14="http://schemas.microsoft.com/office/powerpoint/2010/main" val="1062627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D8E8C2-E9CF-4775-8B5D-17585089D314}" type="datetimeFigureOut">
              <a:rPr lang="en-GB" smtClean="0"/>
              <a:t>22/02/2018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2E0FCF-F09A-441B-8511-C31914E02A33}" type="slidenum">
              <a:rPr lang="en-GB" smtClean="0"/>
              <a:t>‹#›</a:t>
            </a:fld>
            <a:endParaRPr lang="en-GB"/>
          </a:p>
        </p:txBody>
      </p:sp>
    </p:spTree>
    <p:extLst>
      <p:ext uri="{BB962C8B-B14F-4D97-AF65-F5344CB8AC3E}">
        <p14:creationId xmlns:p14="http://schemas.microsoft.com/office/powerpoint/2010/main" val="1118700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BD8E8C2-E9CF-4775-8B5D-17585089D314}" type="datetimeFigureOut">
              <a:rPr lang="en-GB" smtClean="0"/>
              <a:t>22/02/2018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2E0FCF-F09A-441B-8511-C31914E02A33}" type="slidenum">
              <a:rPr lang="en-GB" smtClean="0"/>
              <a:t>‹#›</a:t>
            </a:fld>
            <a:endParaRPr lang="en-GB"/>
          </a:p>
        </p:txBody>
      </p:sp>
    </p:spTree>
    <p:extLst>
      <p:ext uri="{BB962C8B-B14F-4D97-AF65-F5344CB8AC3E}">
        <p14:creationId xmlns:p14="http://schemas.microsoft.com/office/powerpoint/2010/main" val="3086244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BD8E8C2-E9CF-4775-8B5D-17585089D314}" type="datetimeFigureOut">
              <a:rPr lang="en-GB" smtClean="0"/>
              <a:t>22/02/2018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2E0FCF-F09A-441B-8511-C31914E02A33}" type="slidenum">
              <a:rPr lang="en-GB" smtClean="0"/>
              <a:t>‹#›</a:t>
            </a:fld>
            <a:endParaRPr lang="en-GB"/>
          </a:p>
        </p:txBody>
      </p:sp>
    </p:spTree>
    <p:extLst>
      <p:ext uri="{BB962C8B-B14F-4D97-AF65-F5344CB8AC3E}">
        <p14:creationId xmlns:p14="http://schemas.microsoft.com/office/powerpoint/2010/main" val="1622274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D8E8C2-E9CF-4775-8B5D-17585089D314}" type="datetimeFigureOut">
              <a:rPr lang="en-GB" smtClean="0"/>
              <a:t>22/02/2018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2E0FCF-F09A-441B-8511-C31914E02A33}" type="slidenum">
              <a:rPr lang="en-GB" smtClean="0"/>
              <a:t>‹#›</a:t>
            </a:fld>
            <a:endParaRPr lang="en-GB"/>
          </a:p>
        </p:txBody>
      </p:sp>
    </p:spTree>
    <p:extLst>
      <p:ext uri="{BB962C8B-B14F-4D97-AF65-F5344CB8AC3E}">
        <p14:creationId xmlns:p14="http://schemas.microsoft.com/office/powerpoint/2010/main" val="26350721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www.photolib.ucreative.ac.uk/UCADigitalLibrary/pages/preview.php?ref=47998&amp;ext=jpg&amp;k=&amp;search=epsom+campus+shots+external&amp;offset=0&amp;order_by=relevance&amp;sort=DESC&amp;archive=0"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hyperlink" Target="http://www.photolib.ucreative.ac.uk/UCADigitalLibrary/pages/preview.php?ref=48021&amp;ext=jpg&amp;k=&amp;search=epsom+campus+shots+external&amp;offset=0&amp;order_by=relevance&amp;sort=DESC&amp;archive=0"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www.uca.ac.uk/library/academic-support/#help"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5400" b="1" dirty="0">
                <a:latin typeface="Circular Pro Black" panose="020B0A04020101010102" pitchFamily="34" charset="0"/>
                <a:cs typeface="Circular Pro Black" panose="020B0A04020101010102" pitchFamily="34" charset="0"/>
              </a:rPr>
              <a:t>Inspired ideas from the </a:t>
            </a:r>
            <a:r>
              <a:rPr lang="en-GB" sz="5400" b="1" dirty="0" smtClean="0">
                <a:latin typeface="Circular Pro Black" panose="020B0A04020101010102" pitchFamily="34" charset="0"/>
                <a:cs typeface="Circular Pro Black" panose="020B0A04020101010102" pitchFamily="34" charset="0"/>
              </a:rPr>
              <a:t/>
            </a:r>
            <a:br>
              <a:rPr lang="en-GB" sz="5400" b="1" dirty="0" smtClean="0">
                <a:latin typeface="Circular Pro Black" panose="020B0A04020101010102" pitchFamily="34" charset="0"/>
                <a:cs typeface="Circular Pro Black" panose="020B0A04020101010102" pitchFamily="34" charset="0"/>
              </a:rPr>
            </a:br>
            <a:r>
              <a:rPr lang="en-GB" sz="5400" b="1" dirty="0" smtClean="0">
                <a:latin typeface="Circular Pro Black" panose="020B0A04020101010102" pitchFamily="34" charset="0"/>
                <a:cs typeface="Circular Pro Black" panose="020B0A04020101010102" pitchFamily="34" charset="0"/>
              </a:rPr>
              <a:t>sharp </a:t>
            </a:r>
            <a:r>
              <a:rPr lang="en-GB" sz="5400" b="1" dirty="0">
                <a:latin typeface="Circular Pro Black" panose="020B0A04020101010102" pitchFamily="34" charset="0"/>
                <a:cs typeface="Circular Pro Black" panose="020B0A04020101010102" pitchFamily="34" charset="0"/>
              </a:rPr>
              <a:t>end </a:t>
            </a:r>
            <a:r>
              <a:rPr lang="en-GB" sz="5400" dirty="0" smtClean="0">
                <a:latin typeface="Circular Pro Black" panose="020B0A04020101010102" pitchFamily="34" charset="0"/>
                <a:cs typeface="Circular Pro Black" panose="020B0A04020101010102" pitchFamily="34" charset="0"/>
              </a:rPr>
              <a:t>– </a:t>
            </a:r>
            <a:r>
              <a:rPr lang="en-GB" sz="4800" dirty="0" smtClean="0">
                <a:latin typeface="Circular Pro Black" panose="020B0A04020101010102" pitchFamily="34" charset="0"/>
                <a:cs typeface="Circular Pro Black" panose="020B0A04020101010102" pitchFamily="34" charset="0"/>
              </a:rPr>
              <a:t>a </a:t>
            </a:r>
            <a:r>
              <a:rPr lang="en-GB" sz="4800" dirty="0">
                <a:latin typeface="Circular Pro Black" panose="020B0A04020101010102" pitchFamily="34" charset="0"/>
                <a:cs typeface="Circular Pro Black" panose="020B0A04020101010102" pitchFamily="34" charset="0"/>
              </a:rPr>
              <a:t>knowledge sharing event</a:t>
            </a:r>
            <a:endParaRPr lang="en-GB" sz="4900" dirty="0">
              <a:latin typeface="Circular Pro Black" panose="020B0A04020101010102" pitchFamily="34" charset="0"/>
              <a:cs typeface="Circular Pro Black" panose="020B0A04020101010102" pitchFamily="34" charset="0"/>
            </a:endParaRPr>
          </a:p>
        </p:txBody>
      </p:sp>
      <p:sp>
        <p:nvSpPr>
          <p:cNvPr id="3" name="Subtitle 2"/>
          <p:cNvSpPr>
            <a:spLocks noGrp="1"/>
          </p:cNvSpPr>
          <p:nvPr>
            <p:ph type="subTitle" idx="1"/>
          </p:nvPr>
        </p:nvSpPr>
        <p:spPr/>
        <p:txBody>
          <a:bodyPr/>
          <a:lstStyle/>
          <a:p>
            <a:r>
              <a:rPr lang="en-GB" dirty="0" smtClean="0">
                <a:latin typeface="Circular Pro Black" panose="020B0A04020101010102" pitchFamily="34" charset="0"/>
                <a:cs typeface="Circular Pro Black" panose="020B0A04020101010102" pitchFamily="34" charset="0"/>
              </a:rPr>
              <a:t>Maria Elvin &amp; Louise Bailey </a:t>
            </a:r>
            <a:endParaRPr lang="en-GB" dirty="0">
              <a:latin typeface="Circular Pro Black" panose="020B0A04020101010102" pitchFamily="34" charset="0"/>
              <a:cs typeface="Circular Pro Black" panose="020B0A04020101010102"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971" y="5884283"/>
            <a:ext cx="3237035" cy="698591"/>
          </a:xfrm>
          <a:prstGeom prst="rect">
            <a:avLst/>
          </a:prstGeom>
        </p:spPr>
      </p:pic>
    </p:spTree>
    <p:extLst>
      <p:ext uri="{BB962C8B-B14F-4D97-AF65-F5344CB8AC3E}">
        <p14:creationId xmlns:p14="http://schemas.microsoft.com/office/powerpoint/2010/main" val="3692509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37957" y="267287"/>
            <a:ext cx="9144000" cy="5103056"/>
          </a:xfrm>
        </p:spPr>
        <p:txBody>
          <a:bodyPr/>
          <a:lstStyle/>
          <a:p>
            <a:r>
              <a:rPr lang="en-GB" sz="5400" dirty="0" smtClean="0"/>
              <a:t> </a:t>
            </a:r>
            <a:endParaRPr lang="en-GB" sz="5400" dirty="0"/>
          </a:p>
          <a:p>
            <a:r>
              <a:rPr lang="en-GB" dirty="0"/>
              <a:t> </a:t>
            </a: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971" y="5884283"/>
            <a:ext cx="3237035" cy="698591"/>
          </a:xfrm>
          <a:prstGeom prst="rect">
            <a:avLst/>
          </a:prstGeom>
        </p:spPr>
      </p:pic>
      <p:sp>
        <p:nvSpPr>
          <p:cNvPr id="2" name="TextBox 1"/>
          <p:cNvSpPr txBox="1"/>
          <p:nvPr/>
        </p:nvSpPr>
        <p:spPr>
          <a:xfrm>
            <a:off x="900332" y="717452"/>
            <a:ext cx="10044333" cy="1815882"/>
          </a:xfrm>
          <a:prstGeom prst="rect">
            <a:avLst/>
          </a:prstGeom>
          <a:noFill/>
        </p:spPr>
        <p:txBody>
          <a:bodyPr wrap="square" rtlCol="0">
            <a:spAutoFit/>
          </a:bodyPr>
          <a:lstStyle/>
          <a:p>
            <a:pPr algn="ctr"/>
            <a:r>
              <a:rPr lang="en-GB" sz="4800" dirty="0" smtClean="0">
                <a:latin typeface="Circular Pro Black" panose="020B0A04020101010102" pitchFamily="34" charset="0"/>
                <a:cs typeface="Circular Pro Black" panose="020B0A04020101010102" pitchFamily="34" charset="0"/>
              </a:rPr>
              <a:t>Solution… Waiting list for LDT’s </a:t>
            </a:r>
          </a:p>
          <a:p>
            <a:pPr algn="ctr"/>
            <a:r>
              <a:rPr lang="en-GB" sz="3200" dirty="0" smtClean="0">
                <a:latin typeface="Circular Pro Black" panose="020B0A04020101010102" pitchFamily="34" charset="0"/>
                <a:cs typeface="Circular Pro Black" panose="020B0A04020101010102" pitchFamily="34" charset="0"/>
              </a:rPr>
              <a:t>A live Google docs spreadsheet with editing rights for all </a:t>
            </a:r>
            <a:endParaRPr lang="en-GB" sz="3200" dirty="0">
              <a:latin typeface="Circular Pro Black" panose="020B0A04020101010102" pitchFamily="34" charset="0"/>
              <a:cs typeface="Circular Pro Black" panose="020B0A04020101010102" pitchFamily="34" charset="0"/>
            </a:endParaRPr>
          </a:p>
        </p:txBody>
      </p:sp>
      <p:sp>
        <p:nvSpPr>
          <p:cNvPr id="7" name="TextBox 6"/>
          <p:cNvSpPr txBox="1"/>
          <p:nvPr/>
        </p:nvSpPr>
        <p:spPr>
          <a:xfrm>
            <a:off x="1097280" y="2533334"/>
            <a:ext cx="9580099" cy="3065608"/>
          </a:xfrm>
          <a:prstGeom prst="rect">
            <a:avLst/>
          </a:prstGeom>
          <a:noFill/>
        </p:spPr>
        <p:txBody>
          <a:bodyPr wrap="square" rtlCol="0">
            <a:spAutoFit/>
          </a:bodyPr>
          <a:lstStyle/>
          <a:p>
            <a:endParaRPr lang="en-GB" dirty="0"/>
          </a:p>
        </p:txBody>
      </p:sp>
      <p:pic>
        <p:nvPicPr>
          <p:cNvPr id="8" name="Picture 7"/>
          <p:cNvPicPr>
            <a:picLocks noChangeAspect="1"/>
          </p:cNvPicPr>
          <p:nvPr/>
        </p:nvPicPr>
        <p:blipFill>
          <a:blip r:embed="rId4"/>
          <a:stretch>
            <a:fillRect/>
          </a:stretch>
        </p:blipFill>
        <p:spPr>
          <a:xfrm>
            <a:off x="1477108" y="2533334"/>
            <a:ext cx="9200271" cy="2967134"/>
          </a:xfrm>
          <a:prstGeom prst="rect">
            <a:avLst/>
          </a:prstGeom>
        </p:spPr>
      </p:pic>
    </p:spTree>
    <p:extLst>
      <p:ext uri="{BB962C8B-B14F-4D97-AF65-F5344CB8AC3E}">
        <p14:creationId xmlns:p14="http://schemas.microsoft.com/office/powerpoint/2010/main" val="2771264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25415"/>
            <a:ext cx="9144000" cy="4132385"/>
          </a:xfrm>
        </p:spPr>
        <p:txBody>
          <a:bodyPr/>
          <a:lstStyle/>
          <a:p>
            <a:r>
              <a:rPr lang="en-GB" sz="5400" dirty="0" smtClean="0"/>
              <a:t> </a:t>
            </a:r>
            <a:endParaRPr lang="en-GB" sz="5400" dirty="0"/>
          </a:p>
          <a:p>
            <a:r>
              <a:rPr lang="en-GB" dirty="0"/>
              <a:t> </a:t>
            </a: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971" y="5884283"/>
            <a:ext cx="3237035" cy="698591"/>
          </a:xfrm>
          <a:prstGeom prst="rect">
            <a:avLst/>
          </a:prstGeom>
        </p:spPr>
      </p:pic>
      <p:sp>
        <p:nvSpPr>
          <p:cNvPr id="2" name="TextBox 1"/>
          <p:cNvSpPr txBox="1"/>
          <p:nvPr/>
        </p:nvSpPr>
        <p:spPr>
          <a:xfrm>
            <a:off x="984738" y="998806"/>
            <a:ext cx="10916530" cy="4955203"/>
          </a:xfrm>
          <a:prstGeom prst="rect">
            <a:avLst/>
          </a:prstGeom>
          <a:noFill/>
        </p:spPr>
        <p:txBody>
          <a:bodyPr wrap="square" rtlCol="0">
            <a:spAutoFit/>
          </a:bodyPr>
          <a:lstStyle/>
          <a:p>
            <a:r>
              <a:rPr lang="en-GB" sz="4000" dirty="0" smtClean="0">
                <a:latin typeface="Circular Pro Black" panose="020B0A04020101010102" pitchFamily="34" charset="0"/>
                <a:cs typeface="Circular Pro Black" panose="020B0A04020101010102" pitchFamily="34" charset="0"/>
              </a:rPr>
              <a:t>The success of the waiting list relies on the following</a:t>
            </a:r>
          </a:p>
          <a:p>
            <a:endParaRPr lang="en-GB" sz="4000" dirty="0" smtClean="0">
              <a:latin typeface="Circular Pro Black" panose="020B0A04020101010102" pitchFamily="34" charset="0"/>
              <a:cs typeface="Circular Pro Black" panose="020B0A04020101010102" pitchFamily="34" charset="0"/>
            </a:endParaRPr>
          </a:p>
          <a:p>
            <a:pPr marL="285750" indent="-285750">
              <a:buFont typeface="Arial" panose="020B0604020202020204" pitchFamily="34" charset="0"/>
              <a:buChar char="•"/>
            </a:pPr>
            <a:r>
              <a:rPr lang="en-GB" sz="2800" dirty="0" smtClean="0">
                <a:latin typeface="Circular Pro Black" panose="020B0A04020101010102" pitchFamily="34" charset="0"/>
                <a:cs typeface="Circular Pro Black" panose="020B0A04020101010102" pitchFamily="34" charset="0"/>
              </a:rPr>
              <a:t>Collaborative working – robust </a:t>
            </a:r>
            <a:r>
              <a:rPr lang="en-GB" sz="2800" b="1" u="sng" dirty="0" smtClean="0">
                <a:solidFill>
                  <a:schemeClr val="accent4">
                    <a:lumMod val="75000"/>
                  </a:schemeClr>
                </a:solidFill>
                <a:latin typeface="Circular Pro Black" panose="020B0A04020101010102" pitchFamily="34" charset="0"/>
                <a:cs typeface="Circular Pro Black" panose="020B0A04020101010102" pitchFamily="34" charset="0"/>
              </a:rPr>
              <a:t>communication</a:t>
            </a:r>
            <a:endParaRPr lang="en-GB" sz="2800" b="1" u="sng" dirty="0">
              <a:solidFill>
                <a:schemeClr val="accent4">
                  <a:lumMod val="75000"/>
                </a:schemeClr>
              </a:solidFill>
              <a:latin typeface="Circular Pro Black" panose="020B0A04020101010102" pitchFamily="34" charset="0"/>
              <a:cs typeface="Circular Pro Black" panose="020B0A04020101010102" pitchFamily="34" charset="0"/>
            </a:endParaRPr>
          </a:p>
          <a:p>
            <a:pPr marL="285750" indent="-285750">
              <a:buFont typeface="Arial" panose="020B0604020202020204" pitchFamily="34" charset="0"/>
              <a:buChar char="•"/>
            </a:pPr>
            <a:r>
              <a:rPr lang="en-GB" sz="2800" dirty="0" smtClean="0">
                <a:latin typeface="Circular Pro Black" panose="020B0A04020101010102" pitchFamily="34" charset="0"/>
                <a:cs typeface="Circular Pro Black" panose="020B0A04020101010102" pitchFamily="34" charset="0"/>
              </a:rPr>
              <a:t>Up to date information</a:t>
            </a:r>
          </a:p>
          <a:p>
            <a:pPr marL="285750" indent="-285750">
              <a:buFont typeface="Arial" panose="020B0604020202020204" pitchFamily="34" charset="0"/>
              <a:buChar char="•"/>
            </a:pPr>
            <a:r>
              <a:rPr lang="en-GB" sz="2800" dirty="0" smtClean="0">
                <a:latin typeface="Circular Pro Black" panose="020B0A04020101010102" pitchFamily="34" charset="0"/>
                <a:cs typeface="Circular Pro Black" panose="020B0A04020101010102" pitchFamily="34" charset="0"/>
              </a:rPr>
              <a:t>Student flexibility </a:t>
            </a:r>
          </a:p>
          <a:p>
            <a:pPr marL="285750" indent="-285750">
              <a:buFont typeface="Arial" panose="020B0604020202020204" pitchFamily="34" charset="0"/>
              <a:buChar char="•"/>
            </a:pPr>
            <a:r>
              <a:rPr lang="en-GB" sz="2800" dirty="0" smtClean="0">
                <a:latin typeface="Circular Pro Black" panose="020B0A04020101010102" pitchFamily="34" charset="0"/>
                <a:cs typeface="Circular Pro Black" panose="020B0A04020101010102" pitchFamily="34" charset="0"/>
              </a:rPr>
              <a:t>Gateway advisers managing student expectation – at point of contact</a:t>
            </a:r>
          </a:p>
          <a:p>
            <a:pPr marL="285750" indent="-285750">
              <a:buFont typeface="Arial" panose="020B0604020202020204" pitchFamily="34" charset="0"/>
              <a:buChar char="•"/>
            </a:pPr>
            <a:r>
              <a:rPr lang="en-GB" sz="2800" dirty="0" smtClean="0">
                <a:latin typeface="Circular Pro Black" panose="020B0A04020101010102" pitchFamily="34" charset="0"/>
                <a:cs typeface="Circular Pro Black" panose="020B0A04020101010102" pitchFamily="34" charset="0"/>
              </a:rPr>
              <a:t>Inter department </a:t>
            </a:r>
            <a:r>
              <a:rPr lang="en-GB" sz="2800" b="1" u="sng" dirty="0" smtClean="0">
                <a:solidFill>
                  <a:schemeClr val="accent4">
                    <a:lumMod val="75000"/>
                  </a:schemeClr>
                </a:solidFill>
                <a:latin typeface="Circular Pro Black" panose="020B0A04020101010102" pitchFamily="34" charset="0"/>
                <a:cs typeface="Circular Pro Black" panose="020B0A04020101010102" pitchFamily="34" charset="0"/>
              </a:rPr>
              <a:t>communication</a:t>
            </a:r>
            <a:r>
              <a:rPr lang="en-GB" sz="2800" dirty="0" smtClean="0">
                <a:latin typeface="Circular Pro Black" panose="020B0A04020101010102" pitchFamily="34" charset="0"/>
                <a:cs typeface="Circular Pro Black" panose="020B0A04020101010102" pitchFamily="34" charset="0"/>
              </a:rPr>
              <a:t> – Gateway </a:t>
            </a:r>
            <a:r>
              <a:rPr lang="en-GB" sz="2800" dirty="0">
                <a:latin typeface="Circular Pro Black" panose="020B0A04020101010102" pitchFamily="34" charset="0"/>
                <a:cs typeface="Circular Pro Black" panose="020B0A04020101010102" pitchFamily="34" charset="0"/>
              </a:rPr>
              <a:t>A</a:t>
            </a:r>
            <a:r>
              <a:rPr lang="en-GB" sz="2800" dirty="0" smtClean="0">
                <a:latin typeface="Circular Pro Black" panose="020B0A04020101010102" pitchFamily="34" charset="0"/>
                <a:cs typeface="Circular Pro Black" panose="020B0A04020101010102" pitchFamily="34" charset="0"/>
              </a:rPr>
              <a:t>dvisers and Learning </a:t>
            </a:r>
            <a:r>
              <a:rPr lang="en-GB" sz="2800" dirty="0">
                <a:latin typeface="Circular Pro Black" panose="020B0A04020101010102" pitchFamily="34" charset="0"/>
                <a:cs typeface="Circular Pro Black" panose="020B0A04020101010102" pitchFamily="34" charset="0"/>
              </a:rPr>
              <a:t>D</a:t>
            </a:r>
            <a:r>
              <a:rPr lang="en-GB" sz="2800" dirty="0" smtClean="0">
                <a:latin typeface="Circular Pro Black" panose="020B0A04020101010102" pitchFamily="34" charset="0"/>
                <a:cs typeface="Circular Pro Black" panose="020B0A04020101010102" pitchFamily="34" charset="0"/>
              </a:rPr>
              <a:t>evelopment </a:t>
            </a:r>
            <a:r>
              <a:rPr lang="en-GB" sz="2800" dirty="0">
                <a:latin typeface="Circular Pro Black" panose="020B0A04020101010102" pitchFamily="34" charset="0"/>
                <a:cs typeface="Circular Pro Black" panose="020B0A04020101010102" pitchFamily="34" charset="0"/>
              </a:rPr>
              <a:t>T</a:t>
            </a:r>
            <a:r>
              <a:rPr lang="en-GB" sz="2800" dirty="0" smtClean="0">
                <a:latin typeface="Circular Pro Black" panose="020B0A04020101010102" pitchFamily="34" charset="0"/>
                <a:cs typeface="Circular Pro Black" panose="020B0A04020101010102" pitchFamily="34" charset="0"/>
              </a:rPr>
              <a:t>utors </a:t>
            </a:r>
            <a:endParaRPr lang="en-GB" sz="2800" dirty="0">
              <a:latin typeface="Circular Pro Black" panose="020B0A04020101010102" pitchFamily="34" charset="0"/>
              <a:cs typeface="Circular Pro Black" panose="020B0A04020101010102" pitchFamily="34" charset="0"/>
            </a:endParaRPr>
          </a:p>
        </p:txBody>
      </p:sp>
    </p:spTree>
    <p:extLst>
      <p:ext uri="{BB962C8B-B14F-4D97-AF65-F5344CB8AC3E}">
        <p14:creationId xmlns:p14="http://schemas.microsoft.com/office/powerpoint/2010/main" val="1164055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25415"/>
            <a:ext cx="9144000" cy="4132385"/>
          </a:xfrm>
        </p:spPr>
        <p:txBody>
          <a:bodyPr/>
          <a:lstStyle/>
          <a:p>
            <a:r>
              <a:rPr lang="en-GB" sz="5400" dirty="0" smtClean="0"/>
              <a:t> </a:t>
            </a:r>
            <a:endParaRPr lang="en-GB" sz="5400" dirty="0"/>
          </a:p>
          <a:p>
            <a:r>
              <a:rPr lang="en-GB" dirty="0"/>
              <a:t> </a:t>
            </a: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971" y="5884283"/>
            <a:ext cx="3237035" cy="698591"/>
          </a:xfrm>
          <a:prstGeom prst="rect">
            <a:avLst/>
          </a:prstGeom>
        </p:spPr>
      </p:pic>
      <p:sp>
        <p:nvSpPr>
          <p:cNvPr id="2" name="TextBox 1"/>
          <p:cNvSpPr txBox="1"/>
          <p:nvPr/>
        </p:nvSpPr>
        <p:spPr>
          <a:xfrm>
            <a:off x="2377440" y="1631852"/>
            <a:ext cx="8046720" cy="1200329"/>
          </a:xfrm>
          <a:prstGeom prst="rect">
            <a:avLst/>
          </a:prstGeom>
          <a:noFill/>
        </p:spPr>
        <p:txBody>
          <a:bodyPr wrap="square" rtlCol="0">
            <a:spAutoFit/>
          </a:bodyPr>
          <a:lstStyle/>
          <a:p>
            <a:r>
              <a:rPr lang="en-GB" sz="7200" dirty="0" smtClean="0">
                <a:latin typeface="Circular Pro Black" panose="020B0A04020101010102" pitchFamily="34" charset="0"/>
                <a:cs typeface="Circular Pro Black" panose="020B0A04020101010102" pitchFamily="34" charset="0"/>
              </a:rPr>
              <a:t>Questions ?</a:t>
            </a:r>
            <a:endParaRPr lang="en-GB" sz="7200" dirty="0">
              <a:latin typeface="Circular Pro Black" panose="020B0A04020101010102" pitchFamily="34" charset="0"/>
              <a:cs typeface="Circular Pro Black" panose="020B0A04020101010102" pitchFamily="34" charset="0"/>
            </a:endParaRPr>
          </a:p>
        </p:txBody>
      </p:sp>
    </p:spTree>
    <p:extLst>
      <p:ext uri="{BB962C8B-B14F-4D97-AF65-F5344CB8AC3E}">
        <p14:creationId xmlns:p14="http://schemas.microsoft.com/office/powerpoint/2010/main" val="117342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25415"/>
            <a:ext cx="9144000" cy="4132385"/>
          </a:xfrm>
        </p:spPr>
        <p:txBody>
          <a:bodyPr/>
          <a:lstStyle/>
          <a:p>
            <a:r>
              <a:rPr lang="en-GB" sz="5400" dirty="0" smtClean="0"/>
              <a:t> </a:t>
            </a:r>
            <a:r>
              <a:rPr lang="en-GB" sz="5400" b="1" dirty="0">
                <a:latin typeface="Circular Pro Black" panose="020B0A04020101010102" pitchFamily="34" charset="0"/>
                <a:cs typeface="Circular Pro Black" panose="020B0A04020101010102" pitchFamily="34" charset="0"/>
              </a:rPr>
              <a:t>Managing student demands and delivering student support in a converged service</a:t>
            </a:r>
            <a:r>
              <a:rPr lang="en-GB" sz="5400" dirty="0">
                <a:latin typeface="Circular Pro Black" panose="020B0A04020101010102" pitchFamily="34" charset="0"/>
                <a:cs typeface="Circular Pro Black" panose="020B0A04020101010102" pitchFamily="34" charset="0"/>
              </a:rPr>
              <a:t>.</a:t>
            </a:r>
          </a:p>
          <a:p>
            <a:r>
              <a:rPr lang="en-GB" dirty="0"/>
              <a:t> </a:t>
            </a: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971" y="5884283"/>
            <a:ext cx="3237035" cy="698591"/>
          </a:xfrm>
          <a:prstGeom prst="rect">
            <a:avLst/>
          </a:prstGeom>
        </p:spPr>
      </p:pic>
    </p:spTree>
    <p:extLst>
      <p:ext uri="{BB962C8B-B14F-4D97-AF65-F5344CB8AC3E}">
        <p14:creationId xmlns:p14="http://schemas.microsoft.com/office/powerpoint/2010/main" val="4035290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25415"/>
            <a:ext cx="9144000" cy="4132385"/>
          </a:xfrm>
        </p:spPr>
        <p:txBody>
          <a:bodyPr/>
          <a:lstStyle/>
          <a:p>
            <a:r>
              <a:rPr lang="en-GB" sz="5400" dirty="0" smtClean="0"/>
              <a:t> </a:t>
            </a:r>
            <a:endParaRPr lang="en-GB" sz="5400" dirty="0"/>
          </a:p>
          <a:p>
            <a:r>
              <a:rPr lang="en-GB" dirty="0"/>
              <a:t> </a:t>
            </a: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971" y="5884283"/>
            <a:ext cx="3237035" cy="698591"/>
          </a:xfrm>
          <a:prstGeom prst="rect">
            <a:avLst/>
          </a:prstGeom>
        </p:spPr>
      </p:pic>
      <p:pic>
        <p:nvPicPr>
          <p:cNvPr id="2" name="Picture 1"/>
          <p:cNvPicPr>
            <a:picLocks noChangeAspect="1"/>
          </p:cNvPicPr>
          <p:nvPr/>
        </p:nvPicPr>
        <p:blipFill>
          <a:blip r:embed="rId4"/>
          <a:stretch>
            <a:fillRect/>
          </a:stretch>
        </p:blipFill>
        <p:spPr>
          <a:xfrm>
            <a:off x="2972971" y="2319432"/>
            <a:ext cx="4834597" cy="2938368"/>
          </a:xfrm>
          <a:prstGeom prst="rect">
            <a:avLst/>
          </a:prstGeom>
        </p:spPr>
      </p:pic>
      <p:sp>
        <p:nvSpPr>
          <p:cNvPr id="6" name="Cloud Callout 5"/>
          <p:cNvSpPr/>
          <p:nvPr/>
        </p:nvSpPr>
        <p:spPr>
          <a:xfrm>
            <a:off x="5446538" y="245712"/>
            <a:ext cx="4133560" cy="256782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2">
                    <a:lumMod val="25000"/>
                  </a:schemeClr>
                </a:solidFill>
                <a:latin typeface="Batang" panose="02030600000101010101" pitchFamily="18" charset="-127"/>
                <a:ea typeface="Batang" panose="02030600000101010101" pitchFamily="18" charset="-127"/>
              </a:rPr>
              <a:t>I'm paying all this money and the service is not that good</a:t>
            </a:r>
            <a:r>
              <a:rPr lang="en-GB" dirty="0" smtClean="0">
                <a:solidFill>
                  <a:schemeClr val="bg2">
                    <a:lumMod val="25000"/>
                  </a:schemeClr>
                </a:solidFill>
                <a:latin typeface="Batang" panose="02030600000101010101" pitchFamily="18" charset="-127"/>
                <a:ea typeface="Batang" panose="02030600000101010101" pitchFamily="18" charset="-127"/>
              </a:rPr>
              <a:t>! </a:t>
            </a:r>
            <a:endParaRPr lang="en-GB" dirty="0">
              <a:solidFill>
                <a:schemeClr val="bg2">
                  <a:lumMod val="25000"/>
                </a:schemeClr>
              </a:solidFill>
              <a:latin typeface="Batang" panose="02030600000101010101" pitchFamily="18" charset="-127"/>
              <a:ea typeface="Batang" panose="02030600000101010101" pitchFamily="18" charset="-127"/>
            </a:endParaRPr>
          </a:p>
        </p:txBody>
      </p:sp>
      <p:sp>
        <p:nvSpPr>
          <p:cNvPr id="7" name="TextBox 6"/>
          <p:cNvSpPr txBox="1"/>
          <p:nvPr/>
        </p:nvSpPr>
        <p:spPr>
          <a:xfrm>
            <a:off x="814460" y="1108174"/>
            <a:ext cx="3785675" cy="584775"/>
          </a:xfrm>
          <a:prstGeom prst="rect">
            <a:avLst/>
          </a:prstGeom>
          <a:noFill/>
        </p:spPr>
        <p:txBody>
          <a:bodyPr wrap="square" rtlCol="0">
            <a:spAutoFit/>
          </a:bodyPr>
          <a:lstStyle/>
          <a:p>
            <a:r>
              <a:rPr lang="en-GB" sz="3200" dirty="0" smtClean="0">
                <a:latin typeface="Circular Pro Bold" panose="020B0804020101010102" pitchFamily="34" charset="0"/>
                <a:cs typeface="Circular Pro Bold" panose="020B0804020101010102" pitchFamily="34" charset="0"/>
              </a:rPr>
              <a:t>Young Consumers</a:t>
            </a:r>
            <a:endParaRPr lang="en-GB" sz="3200" dirty="0">
              <a:latin typeface="Circular Pro Bold" panose="020B0804020101010102" pitchFamily="34" charset="0"/>
              <a:cs typeface="Circular Pro Bold" panose="020B0804020101010102" pitchFamily="34" charset="0"/>
            </a:endParaRPr>
          </a:p>
        </p:txBody>
      </p:sp>
    </p:spTree>
    <p:extLst>
      <p:ext uri="{BB962C8B-B14F-4D97-AF65-F5344CB8AC3E}">
        <p14:creationId xmlns:p14="http://schemas.microsoft.com/office/powerpoint/2010/main" val="2346949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07963"/>
            <a:ext cx="9144000" cy="5739619"/>
          </a:xfrm>
        </p:spPr>
        <p:txBody>
          <a:bodyPr/>
          <a:lstStyle/>
          <a:p>
            <a:endParaRPr lang="en-GB" dirty="0"/>
          </a:p>
        </p:txBody>
      </p:sp>
      <p:pic>
        <p:nvPicPr>
          <p:cNvPr id="5" name="previewimage" descr="Full screen preview">
            <a:hlinkClick r:id="rId3" tooltip="&quot;Full screen preview&quot;"/>
          </p:cNvPr>
          <p:cNvPicPr/>
          <p:nvPr/>
        </p:nvPicPr>
        <p:blipFill>
          <a:blip r:embed="rId4">
            <a:extLst>
              <a:ext uri="{28A0092B-C50C-407E-A947-70E740481C1C}">
                <a14:useLocalDpi xmlns:a14="http://schemas.microsoft.com/office/drawing/2010/main" val="0"/>
              </a:ext>
            </a:extLst>
          </a:blip>
          <a:srcRect/>
          <a:stretch>
            <a:fillRect/>
          </a:stretch>
        </p:blipFill>
        <p:spPr bwMode="auto">
          <a:xfrm>
            <a:off x="1420836" y="252716"/>
            <a:ext cx="9073661" cy="5894866"/>
          </a:xfrm>
          <a:prstGeom prst="rect">
            <a:avLst/>
          </a:prstGeom>
          <a:noFill/>
          <a:ln>
            <a:noFill/>
          </a:ln>
        </p:spPr>
      </p:pic>
      <p:sp>
        <p:nvSpPr>
          <p:cNvPr id="6" name="TextBox 5"/>
          <p:cNvSpPr txBox="1"/>
          <p:nvPr/>
        </p:nvSpPr>
        <p:spPr>
          <a:xfrm>
            <a:off x="8013895" y="915767"/>
            <a:ext cx="2039816" cy="1200329"/>
          </a:xfrm>
          <a:prstGeom prst="rect">
            <a:avLst/>
          </a:prstGeom>
          <a:noFill/>
        </p:spPr>
        <p:txBody>
          <a:bodyPr wrap="square" rtlCol="0">
            <a:spAutoFit/>
          </a:bodyPr>
          <a:lstStyle/>
          <a:p>
            <a:pPr algn="ctr"/>
            <a:r>
              <a:rPr lang="en-GB" sz="2400" b="1" dirty="0" smtClean="0">
                <a:latin typeface="Circular Pro Black" panose="020B0A04020101010102" pitchFamily="34" charset="0"/>
                <a:cs typeface="Circular Pro Black" panose="020B0A04020101010102" pitchFamily="34" charset="0"/>
              </a:rPr>
              <a:t>Declared Disability&amp; </a:t>
            </a:r>
            <a:r>
              <a:rPr lang="en-GB" sz="2400" b="1" dirty="0" err="1" smtClean="0">
                <a:latin typeface="Circular Pro Black" panose="020B0A04020101010102" pitchFamily="34" charset="0"/>
                <a:cs typeface="Circular Pro Black" panose="020B0A04020101010102" pitchFamily="34" charset="0"/>
              </a:rPr>
              <a:t>SpLD</a:t>
            </a:r>
            <a:r>
              <a:rPr lang="en-GB" sz="2400" b="1" dirty="0" smtClean="0">
                <a:latin typeface="Circular Pro Black" panose="020B0A04020101010102" pitchFamily="34" charset="0"/>
                <a:cs typeface="Circular Pro Black" panose="020B0A04020101010102" pitchFamily="34" charset="0"/>
              </a:rPr>
              <a:t>  24.4%</a:t>
            </a:r>
            <a:endParaRPr lang="en-GB" sz="2400" b="1" dirty="0">
              <a:latin typeface="Circular Pro Black" panose="020B0A04020101010102" pitchFamily="34" charset="0"/>
              <a:cs typeface="Circular Pro Black" panose="020B0A04020101010102" pitchFamily="34" charset="0"/>
            </a:endParaRPr>
          </a:p>
        </p:txBody>
      </p:sp>
      <p:sp>
        <p:nvSpPr>
          <p:cNvPr id="7" name="TextBox 6"/>
          <p:cNvSpPr txBox="1"/>
          <p:nvPr/>
        </p:nvSpPr>
        <p:spPr>
          <a:xfrm>
            <a:off x="3577883" y="1100432"/>
            <a:ext cx="1547446" cy="830997"/>
          </a:xfrm>
          <a:prstGeom prst="rect">
            <a:avLst/>
          </a:prstGeom>
          <a:noFill/>
        </p:spPr>
        <p:txBody>
          <a:bodyPr wrap="square" rtlCol="0">
            <a:spAutoFit/>
          </a:bodyPr>
          <a:lstStyle/>
          <a:p>
            <a:pPr algn="ctr"/>
            <a:r>
              <a:rPr lang="en-GB" sz="2400" b="1" dirty="0" smtClean="0">
                <a:latin typeface="Circular Pro Black" panose="020B0A04020101010102" pitchFamily="34" charset="0"/>
                <a:cs typeface="Circular Pro Black" panose="020B0A04020101010102" pitchFamily="34" charset="0"/>
              </a:rPr>
              <a:t>BME 24.8%</a:t>
            </a:r>
            <a:endParaRPr lang="en-GB" sz="2400" b="1" dirty="0">
              <a:latin typeface="Circular Pro Black" panose="020B0A04020101010102" pitchFamily="34" charset="0"/>
              <a:cs typeface="Circular Pro Black" panose="020B0A04020101010102" pitchFamily="34" charset="0"/>
            </a:endParaRPr>
          </a:p>
        </p:txBody>
      </p:sp>
      <p:sp>
        <p:nvSpPr>
          <p:cNvPr id="8" name="TextBox 7"/>
          <p:cNvSpPr txBox="1"/>
          <p:nvPr/>
        </p:nvSpPr>
        <p:spPr>
          <a:xfrm>
            <a:off x="5795889" y="590843"/>
            <a:ext cx="1477108" cy="1200329"/>
          </a:xfrm>
          <a:prstGeom prst="rect">
            <a:avLst/>
          </a:prstGeom>
          <a:noFill/>
        </p:spPr>
        <p:txBody>
          <a:bodyPr wrap="square" rtlCol="0">
            <a:spAutoFit/>
          </a:bodyPr>
          <a:lstStyle/>
          <a:p>
            <a:pPr algn="ctr"/>
            <a:r>
              <a:rPr lang="en-GB" sz="2400" b="1" dirty="0" smtClean="0">
                <a:latin typeface="Circular Pro Black" panose="020B0A04020101010102" pitchFamily="34" charset="0"/>
                <a:cs typeface="Circular Pro Black" panose="020B0A04020101010102" pitchFamily="34" charset="0"/>
              </a:rPr>
              <a:t>Female students 70%</a:t>
            </a:r>
            <a:endParaRPr lang="en-GB" sz="2400" b="1" dirty="0">
              <a:latin typeface="Circular Pro Black" panose="020B0A04020101010102" pitchFamily="34" charset="0"/>
              <a:cs typeface="Circular Pro Black" panose="020B0A04020101010102" pitchFamily="34" charset="0"/>
            </a:endParaRPr>
          </a:p>
        </p:txBody>
      </p:sp>
      <p:sp>
        <p:nvSpPr>
          <p:cNvPr id="9" name="TextBox 8"/>
          <p:cNvSpPr txBox="1"/>
          <p:nvPr/>
        </p:nvSpPr>
        <p:spPr>
          <a:xfrm>
            <a:off x="1699846" y="500268"/>
            <a:ext cx="1702191" cy="830997"/>
          </a:xfrm>
          <a:prstGeom prst="rect">
            <a:avLst/>
          </a:prstGeom>
          <a:noFill/>
        </p:spPr>
        <p:txBody>
          <a:bodyPr wrap="square" rtlCol="0">
            <a:spAutoFit/>
          </a:bodyPr>
          <a:lstStyle/>
          <a:p>
            <a:pPr algn="ctr"/>
            <a:r>
              <a:rPr lang="en-GB" sz="2400" dirty="0" smtClean="0">
                <a:latin typeface="Circular Pro Black" panose="020B0A04020101010102" pitchFamily="34" charset="0"/>
                <a:cs typeface="Circular Pro Black" panose="020B0A04020101010102" pitchFamily="34" charset="0"/>
              </a:rPr>
              <a:t>Mature 8%</a:t>
            </a:r>
            <a:endParaRPr lang="en-GB" sz="2400" dirty="0">
              <a:latin typeface="Circular Pro Black" panose="020B0A04020101010102" pitchFamily="34" charset="0"/>
              <a:cs typeface="Circular Pro Black" panose="020B0A04020101010102" pitchFamily="34" charset="0"/>
            </a:endParaRPr>
          </a:p>
        </p:txBody>
      </p:sp>
      <p:sp>
        <p:nvSpPr>
          <p:cNvPr id="10" name="TextBox 9"/>
          <p:cNvSpPr txBox="1"/>
          <p:nvPr/>
        </p:nvSpPr>
        <p:spPr>
          <a:xfrm>
            <a:off x="8112369" y="5053286"/>
            <a:ext cx="1941342" cy="830997"/>
          </a:xfrm>
          <a:prstGeom prst="rect">
            <a:avLst/>
          </a:prstGeom>
          <a:noFill/>
        </p:spPr>
        <p:txBody>
          <a:bodyPr wrap="square" rtlCol="0">
            <a:spAutoFit/>
          </a:bodyPr>
          <a:lstStyle/>
          <a:p>
            <a:pPr algn="ctr"/>
            <a:r>
              <a:rPr lang="en-GB" sz="2400" dirty="0" smtClean="0">
                <a:latin typeface="Circular Pro Black" panose="020B0A04020101010102" pitchFamily="34" charset="0"/>
                <a:cs typeface="Circular Pro Black" panose="020B0A04020101010102" pitchFamily="34" charset="0"/>
              </a:rPr>
              <a:t>Retention 89.7%</a:t>
            </a:r>
            <a:endParaRPr lang="en-GB" sz="2400" dirty="0">
              <a:latin typeface="Circular Pro Black" panose="020B0A04020101010102" pitchFamily="34" charset="0"/>
              <a:cs typeface="Circular Pro Black" panose="020B0A04020101010102" pitchFamily="34" charset="0"/>
            </a:endParaRP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4971" y="5884283"/>
            <a:ext cx="3237035" cy="698591"/>
          </a:xfrm>
          <a:prstGeom prst="rect">
            <a:avLst/>
          </a:prstGeom>
        </p:spPr>
      </p:pic>
      <p:sp>
        <p:nvSpPr>
          <p:cNvPr id="11" name="TextBox 10"/>
          <p:cNvSpPr txBox="1"/>
          <p:nvPr/>
        </p:nvSpPr>
        <p:spPr>
          <a:xfrm>
            <a:off x="3763106" y="2439152"/>
            <a:ext cx="2958904" cy="830997"/>
          </a:xfrm>
          <a:prstGeom prst="rect">
            <a:avLst/>
          </a:prstGeom>
          <a:noFill/>
        </p:spPr>
        <p:txBody>
          <a:bodyPr wrap="square" rtlCol="0">
            <a:spAutoFit/>
          </a:bodyPr>
          <a:lstStyle/>
          <a:p>
            <a:pPr algn="ctr"/>
            <a:r>
              <a:rPr lang="en-GB" sz="2400" b="1" dirty="0" smtClean="0">
                <a:latin typeface="Circular Pro Black" panose="020B0A04020101010102" pitchFamily="34" charset="0"/>
                <a:cs typeface="Circular Pro Black" panose="020B0A04020101010102" pitchFamily="34" charset="0"/>
              </a:rPr>
              <a:t>International students 17%</a:t>
            </a:r>
            <a:endParaRPr lang="en-GB" sz="2400" b="1" dirty="0">
              <a:latin typeface="Circular Pro Black" panose="020B0A04020101010102" pitchFamily="34" charset="0"/>
              <a:cs typeface="Circular Pro Black" panose="020B0A04020101010102" pitchFamily="34" charset="0"/>
            </a:endParaRPr>
          </a:p>
        </p:txBody>
      </p:sp>
    </p:spTree>
    <p:extLst>
      <p:ext uri="{BB962C8B-B14F-4D97-AF65-F5344CB8AC3E}">
        <p14:creationId xmlns:p14="http://schemas.microsoft.com/office/powerpoint/2010/main" val="2411445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89317"/>
            <a:ext cx="9144000" cy="3713871"/>
          </a:xfrm>
        </p:spPr>
        <p:txBody>
          <a:bodyPr>
            <a:normAutofit/>
          </a:bodyPr>
          <a:lstStyle/>
          <a:p>
            <a:r>
              <a:rPr lang="en-GB" sz="4800" dirty="0" smtClean="0"/>
              <a:t>Deadline Week </a:t>
            </a:r>
            <a:endParaRPr lang="en-GB" sz="4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971" y="5884283"/>
            <a:ext cx="3237035" cy="698591"/>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1383323" y="1550158"/>
            <a:ext cx="9284677" cy="4174587"/>
          </a:xfrm>
          <a:prstGeom prst="rect">
            <a:avLst/>
          </a:prstGeom>
        </p:spPr>
      </p:pic>
    </p:spTree>
    <p:extLst>
      <p:ext uri="{BB962C8B-B14F-4D97-AF65-F5344CB8AC3E}">
        <p14:creationId xmlns:p14="http://schemas.microsoft.com/office/powerpoint/2010/main" val="4143155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25415"/>
            <a:ext cx="9144000" cy="4132385"/>
          </a:xfrm>
        </p:spPr>
        <p:txBody>
          <a:bodyPr/>
          <a:lstStyle/>
          <a:p>
            <a:r>
              <a:rPr lang="en-GB" sz="5400" dirty="0" smtClean="0"/>
              <a:t> </a:t>
            </a:r>
            <a:endParaRPr lang="en-GB" sz="5400" dirty="0"/>
          </a:p>
          <a:p>
            <a:r>
              <a:rPr lang="en-GB" dirty="0"/>
              <a:t> </a:t>
            </a: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971" y="5884283"/>
            <a:ext cx="3237035" cy="698591"/>
          </a:xfrm>
          <a:prstGeom prst="rect">
            <a:avLst/>
          </a:prstGeom>
        </p:spPr>
      </p:pic>
      <p:sp>
        <p:nvSpPr>
          <p:cNvPr id="2" name="TextBox 1"/>
          <p:cNvSpPr txBox="1"/>
          <p:nvPr/>
        </p:nvSpPr>
        <p:spPr>
          <a:xfrm>
            <a:off x="1917893" y="1381592"/>
            <a:ext cx="9336258" cy="4401205"/>
          </a:xfrm>
          <a:prstGeom prst="rect">
            <a:avLst/>
          </a:prstGeom>
          <a:noFill/>
        </p:spPr>
        <p:txBody>
          <a:bodyPr wrap="square" rtlCol="0">
            <a:spAutoFit/>
          </a:bodyPr>
          <a:lstStyle/>
          <a:p>
            <a:pPr algn="ctr"/>
            <a:endParaRPr lang="en-US" sz="2400" dirty="0">
              <a:latin typeface="Circular Pro Black" panose="020B0A04020101010102" pitchFamily="34" charset="0"/>
              <a:cs typeface="Circular Pro Black" panose="020B0A04020101010102" pitchFamily="34" charset="0"/>
            </a:endParaRPr>
          </a:p>
          <a:p>
            <a:pPr algn="ctr"/>
            <a:endParaRPr lang="en-US" sz="2400" dirty="0" smtClean="0">
              <a:latin typeface="Circular Pro Black" panose="020B0A04020101010102" pitchFamily="34" charset="0"/>
              <a:cs typeface="Circular Pro Black" panose="020B0A04020101010102" pitchFamily="34" charset="0"/>
            </a:endParaRPr>
          </a:p>
          <a:p>
            <a:r>
              <a:rPr lang="en-US" sz="2400" dirty="0" smtClean="0">
                <a:latin typeface="Circular Pro Black" panose="020B0A04020101010102" pitchFamily="34" charset="0"/>
                <a:cs typeface="Circular Pro Black" panose="020B0A04020101010102" pitchFamily="34" charset="0"/>
              </a:rPr>
              <a:t>                Learning Development Tutors </a:t>
            </a:r>
            <a:endParaRPr lang="en-US" sz="2400" dirty="0">
              <a:latin typeface="Circular Pro Black" panose="020B0A04020101010102" pitchFamily="34" charset="0"/>
              <a:cs typeface="Circular Pro Black" panose="020B0A04020101010102" pitchFamily="34" charset="0"/>
            </a:endParaRPr>
          </a:p>
          <a:p>
            <a:pPr marL="342900" indent="-342900" algn="ctr">
              <a:buFont typeface="Arial" panose="020B0604020202020204" pitchFamily="34" charset="0"/>
              <a:buChar char="•"/>
            </a:pPr>
            <a:endParaRPr lang="en-US" sz="2400" dirty="0" smtClean="0">
              <a:latin typeface="Circular Pro Black" panose="020B0A04020101010102" pitchFamily="34" charset="0"/>
              <a:cs typeface="Circular Pro Black" panose="020B0A04020101010102" pitchFamily="34" charset="0"/>
            </a:endParaRPr>
          </a:p>
          <a:p>
            <a:endParaRPr lang="en-US" sz="2400" dirty="0">
              <a:latin typeface="Circular Pro Black" panose="020B0A04020101010102" pitchFamily="34" charset="0"/>
              <a:cs typeface="Circular Pro Black" panose="020B0A04020101010102" pitchFamily="34" charset="0"/>
            </a:endParaRPr>
          </a:p>
          <a:p>
            <a:pPr marL="342900" indent="-342900">
              <a:buFont typeface="Arial" panose="020B0604020202020204" pitchFamily="34" charset="0"/>
              <a:buChar char="•"/>
            </a:pPr>
            <a:r>
              <a:rPr lang="en-US" sz="2000" dirty="0" smtClean="0">
                <a:latin typeface="Circular Pro Black" panose="020B0A04020101010102" pitchFamily="34" charset="0"/>
                <a:cs typeface="Circular Pro Black" panose="020B0A04020101010102" pitchFamily="34" charset="0"/>
              </a:rPr>
              <a:t>understanding </a:t>
            </a:r>
            <a:r>
              <a:rPr lang="en-US" sz="2000" dirty="0">
                <a:latin typeface="Circular Pro Black" panose="020B0A04020101010102" pitchFamily="34" charset="0"/>
                <a:cs typeface="Circular Pro Black" panose="020B0A04020101010102" pitchFamily="34" charset="0"/>
              </a:rPr>
              <a:t>project briefs and assignments</a:t>
            </a:r>
          </a:p>
          <a:p>
            <a:pPr marL="342900" indent="-342900">
              <a:buFont typeface="Arial" panose="020B0604020202020204" pitchFamily="34" charset="0"/>
              <a:buChar char="•"/>
            </a:pPr>
            <a:r>
              <a:rPr lang="en-US" sz="2000" dirty="0">
                <a:latin typeface="Circular Pro Black" panose="020B0A04020101010102" pitchFamily="34" charset="0"/>
                <a:cs typeface="Circular Pro Black" panose="020B0A04020101010102" pitchFamily="34" charset="0"/>
              </a:rPr>
              <a:t>reading and writing on your course</a:t>
            </a:r>
          </a:p>
          <a:p>
            <a:pPr marL="342900" indent="-342900">
              <a:buFont typeface="Arial" panose="020B0604020202020204" pitchFamily="34" charset="0"/>
              <a:buChar char="•"/>
            </a:pPr>
            <a:r>
              <a:rPr lang="en-US" sz="2000" dirty="0" err="1">
                <a:latin typeface="Circular Pro Black" panose="020B0A04020101010102" pitchFamily="34" charset="0"/>
                <a:cs typeface="Circular Pro Black" panose="020B0A04020101010102" pitchFamily="34" charset="0"/>
              </a:rPr>
              <a:t>organisation</a:t>
            </a:r>
            <a:r>
              <a:rPr lang="en-US" sz="2000" dirty="0">
                <a:latin typeface="Circular Pro Black" panose="020B0A04020101010102" pitchFamily="34" charset="0"/>
                <a:cs typeface="Circular Pro Black" panose="020B0A04020101010102" pitchFamily="34" charset="0"/>
              </a:rPr>
              <a:t> and time management</a:t>
            </a:r>
          </a:p>
          <a:p>
            <a:pPr marL="342900" indent="-342900">
              <a:buFont typeface="Arial" panose="020B0604020202020204" pitchFamily="34" charset="0"/>
              <a:buChar char="•"/>
            </a:pPr>
            <a:r>
              <a:rPr lang="en-US" sz="2000" dirty="0">
                <a:latin typeface="Circular Pro Black" panose="020B0A04020101010102" pitchFamily="34" charset="0"/>
                <a:cs typeface="Circular Pro Black" panose="020B0A04020101010102" pitchFamily="34" charset="0"/>
              </a:rPr>
              <a:t>critical thinking, analysis and reflection</a:t>
            </a:r>
          </a:p>
          <a:p>
            <a:pPr marL="342900" indent="-342900">
              <a:buFont typeface="Arial" panose="020B0604020202020204" pitchFamily="34" charset="0"/>
              <a:buChar char="•"/>
            </a:pPr>
            <a:r>
              <a:rPr lang="en-US" sz="2000" dirty="0">
                <a:latin typeface="Circular Pro Black" panose="020B0A04020101010102" pitchFamily="34" charset="0"/>
                <a:cs typeface="Circular Pro Black" panose="020B0A04020101010102" pitchFamily="34" charset="0"/>
              </a:rPr>
              <a:t>language development for your course</a:t>
            </a:r>
          </a:p>
          <a:p>
            <a:pPr marL="342900" indent="-342900">
              <a:buFont typeface="Arial" panose="020B0604020202020204" pitchFamily="34" charset="0"/>
              <a:buChar char="•"/>
            </a:pPr>
            <a:r>
              <a:rPr lang="en-US" sz="2000" dirty="0">
                <a:latin typeface="Circular Pro Black" panose="020B0A04020101010102" pitchFamily="34" charset="0"/>
                <a:cs typeface="Circular Pro Black" panose="020B0A04020101010102" pitchFamily="34" charset="0"/>
              </a:rPr>
              <a:t>presenting your ideas</a:t>
            </a:r>
          </a:p>
          <a:p>
            <a:pPr marL="342900" indent="-342900">
              <a:buFont typeface="Arial" panose="020B0604020202020204" pitchFamily="34" charset="0"/>
              <a:buChar char="•"/>
            </a:pPr>
            <a:r>
              <a:rPr lang="en-US" sz="2000" dirty="0">
                <a:latin typeface="Circular Pro Black" panose="020B0A04020101010102" pitchFamily="34" charset="0"/>
                <a:cs typeface="Circular Pro Black" panose="020B0A04020101010102" pitchFamily="34" charset="0"/>
              </a:rPr>
              <a:t>getting the most from your lectures, seminars and tutorials</a:t>
            </a:r>
          </a:p>
          <a:p>
            <a:pPr marL="342900" indent="-342900">
              <a:buFont typeface="Arial" panose="020B0604020202020204" pitchFamily="34" charset="0"/>
              <a:buChar char="•"/>
            </a:pPr>
            <a:r>
              <a:rPr lang="en-US" sz="2000" dirty="0">
                <a:latin typeface="Circular Pro Black" panose="020B0A04020101010102" pitchFamily="34" charset="0"/>
                <a:cs typeface="Circular Pro Black" panose="020B0A04020101010102" pitchFamily="34" charset="0"/>
              </a:rPr>
              <a:t>visual practice </a:t>
            </a:r>
          </a:p>
        </p:txBody>
      </p:sp>
      <p:sp>
        <p:nvSpPr>
          <p:cNvPr id="5" name="Explosion 2 4"/>
          <p:cNvSpPr/>
          <p:nvPr/>
        </p:nvSpPr>
        <p:spPr>
          <a:xfrm rot="1943899">
            <a:off x="8413872" y="-26832"/>
            <a:ext cx="3696498" cy="368948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Arial Narrow" panose="020B0606020202030204" pitchFamily="34" charset="0"/>
                <a:ea typeface="BatangChe" panose="02030609000101010101" pitchFamily="49" charset="-127"/>
              </a:rPr>
              <a:t> </a:t>
            </a:r>
            <a:r>
              <a:rPr lang="en-GB" sz="2400" dirty="0">
                <a:solidFill>
                  <a:schemeClr val="tx1"/>
                </a:solidFill>
                <a:latin typeface="Arial Narrow" panose="020B0606020202030204" pitchFamily="34" charset="0"/>
                <a:ea typeface="BatangChe" panose="02030609000101010101" pitchFamily="49" charset="-127"/>
              </a:rPr>
              <a:t>T</a:t>
            </a:r>
            <a:r>
              <a:rPr lang="en-GB" sz="2400" dirty="0" smtClean="0">
                <a:solidFill>
                  <a:schemeClr val="tx1"/>
                </a:solidFill>
                <a:latin typeface="Arial Narrow" panose="020B0606020202030204" pitchFamily="34" charset="0"/>
                <a:ea typeface="BatangChe" panose="02030609000101010101" pitchFamily="49" charset="-127"/>
              </a:rPr>
              <a:t>he departments busiest resource</a:t>
            </a:r>
            <a:endParaRPr lang="en-GB" sz="2400" dirty="0">
              <a:solidFill>
                <a:schemeClr val="tx1"/>
              </a:solidFill>
              <a:latin typeface="Arial Narrow" panose="020B0606020202030204" pitchFamily="34" charset="0"/>
              <a:ea typeface="BatangChe" panose="02030609000101010101" pitchFamily="49" charset="-127"/>
            </a:endParaRPr>
          </a:p>
        </p:txBody>
      </p:sp>
      <p:sp>
        <p:nvSpPr>
          <p:cNvPr id="6" name="Explosion 2 5"/>
          <p:cNvSpPr/>
          <p:nvPr/>
        </p:nvSpPr>
        <p:spPr>
          <a:xfrm rot="19835581">
            <a:off x="190075" y="163162"/>
            <a:ext cx="3182787" cy="3379394"/>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latin typeface="Arial Narrow" panose="020B0606020202030204" pitchFamily="34" charset="0"/>
              </a:rPr>
              <a:t>One to one tutorials and embedded sessions in courses</a:t>
            </a:r>
            <a:endParaRPr lang="en-GB" b="1"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3001979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25415"/>
            <a:ext cx="9144000" cy="4132385"/>
          </a:xfrm>
        </p:spPr>
        <p:txBody>
          <a:bodyPr/>
          <a:lstStyle/>
          <a:p>
            <a:r>
              <a:rPr lang="en-GB" sz="5400" dirty="0" smtClean="0"/>
              <a:t> </a:t>
            </a:r>
            <a:endParaRPr lang="en-GB" sz="5400" dirty="0"/>
          </a:p>
          <a:p>
            <a:r>
              <a:rPr lang="en-GB" dirty="0"/>
              <a:t> </a:t>
            </a: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971" y="5884283"/>
            <a:ext cx="3237035" cy="698591"/>
          </a:xfrm>
          <a:prstGeom prst="rect">
            <a:avLst/>
          </a:prstGeom>
        </p:spPr>
      </p:pic>
      <p:pic>
        <p:nvPicPr>
          <p:cNvPr id="5" name="previewimage" descr="Full screen preview">
            <a:hlinkClick r:id="rId4" tooltip="&quot;Full screen preview&quot;"/>
          </p:cNvPr>
          <p:cNvPicPr/>
          <p:nvPr/>
        </p:nvPicPr>
        <p:blipFill>
          <a:blip r:embed="rId5">
            <a:extLst>
              <a:ext uri="{28A0092B-C50C-407E-A947-70E740481C1C}">
                <a14:useLocalDpi xmlns:a14="http://schemas.microsoft.com/office/drawing/2010/main" val="0"/>
              </a:ext>
            </a:extLst>
          </a:blip>
          <a:srcRect/>
          <a:stretch>
            <a:fillRect/>
          </a:stretch>
        </p:blipFill>
        <p:spPr bwMode="auto">
          <a:xfrm>
            <a:off x="2025749" y="745588"/>
            <a:ext cx="7638756" cy="5008098"/>
          </a:xfrm>
          <a:prstGeom prst="rect">
            <a:avLst/>
          </a:prstGeom>
          <a:noFill/>
          <a:ln>
            <a:noFill/>
          </a:ln>
        </p:spPr>
      </p:pic>
      <p:sp>
        <p:nvSpPr>
          <p:cNvPr id="2" name="Oval Callout 1"/>
          <p:cNvSpPr/>
          <p:nvPr/>
        </p:nvSpPr>
        <p:spPr>
          <a:xfrm>
            <a:off x="8081890" y="166818"/>
            <a:ext cx="3165230" cy="191719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The words just aren’t coming…! I don’t know where to start even though I've written a mind map</a:t>
            </a:r>
            <a:endParaRPr lang="en-GB" dirty="0"/>
          </a:p>
        </p:txBody>
      </p:sp>
      <p:sp>
        <p:nvSpPr>
          <p:cNvPr id="6" name="Oval Callout 5"/>
          <p:cNvSpPr/>
          <p:nvPr/>
        </p:nvSpPr>
        <p:spPr>
          <a:xfrm rot="21094894" flipH="1">
            <a:off x="623543" y="842698"/>
            <a:ext cx="3247537" cy="1858821"/>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Just book a one to one appointment with a Learning development tutor</a:t>
            </a:r>
            <a:endParaRPr lang="en-GB" dirty="0"/>
          </a:p>
        </p:txBody>
      </p:sp>
      <p:sp>
        <p:nvSpPr>
          <p:cNvPr id="7" name="Oval Callout 6"/>
          <p:cNvSpPr/>
          <p:nvPr/>
        </p:nvSpPr>
        <p:spPr>
          <a:xfrm>
            <a:off x="5638800" y="1125415"/>
            <a:ext cx="2112498" cy="157124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You'll be lucky </a:t>
            </a:r>
            <a:r>
              <a:rPr lang="en-GB" dirty="0" smtClean="0"/>
              <a:t>they're </a:t>
            </a:r>
            <a:r>
              <a:rPr lang="en-GB" dirty="0" smtClean="0"/>
              <a:t>all fully booked….</a:t>
            </a:r>
            <a:endParaRPr lang="en-GB" dirty="0"/>
          </a:p>
        </p:txBody>
      </p:sp>
    </p:spTree>
    <p:extLst>
      <p:ext uri="{BB962C8B-B14F-4D97-AF65-F5344CB8AC3E}">
        <p14:creationId xmlns:p14="http://schemas.microsoft.com/office/powerpoint/2010/main" val="1268425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25415"/>
            <a:ext cx="9144000" cy="4132385"/>
          </a:xfrm>
        </p:spPr>
        <p:txBody>
          <a:bodyPr/>
          <a:lstStyle/>
          <a:p>
            <a:r>
              <a:rPr lang="en-GB" sz="5400" dirty="0" smtClean="0"/>
              <a:t> </a:t>
            </a:r>
            <a:endParaRPr lang="en-GB" sz="5400" dirty="0"/>
          </a:p>
          <a:p>
            <a:r>
              <a:rPr lang="en-GB" dirty="0"/>
              <a:t> </a:t>
            </a: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971" y="5884283"/>
            <a:ext cx="3237035" cy="698591"/>
          </a:xfrm>
          <a:prstGeom prst="rect">
            <a:avLst/>
          </a:prstGeom>
        </p:spPr>
      </p:pic>
      <p:sp>
        <p:nvSpPr>
          <p:cNvPr id="2" name="TextBox 1"/>
          <p:cNvSpPr txBox="1"/>
          <p:nvPr/>
        </p:nvSpPr>
        <p:spPr>
          <a:xfrm>
            <a:off x="647114" y="534572"/>
            <a:ext cx="10020886" cy="8771632"/>
          </a:xfrm>
          <a:prstGeom prst="rect">
            <a:avLst/>
          </a:prstGeom>
          <a:noFill/>
        </p:spPr>
        <p:txBody>
          <a:bodyPr wrap="square" rtlCol="0">
            <a:spAutoFit/>
          </a:bodyPr>
          <a:lstStyle/>
          <a:p>
            <a:endParaRPr lang="en-US" sz="3200" b="1" dirty="0" smtClean="0"/>
          </a:p>
          <a:p>
            <a:r>
              <a:rPr lang="en-US" sz="6000" b="1" dirty="0" smtClean="0">
                <a:latin typeface="Circular Pro Black" panose="020B0A04020101010102" pitchFamily="34" charset="0"/>
                <a:cs typeface="Circular Pro Black" panose="020B0A04020101010102" pitchFamily="34" charset="0"/>
              </a:rPr>
              <a:t>Problem</a:t>
            </a:r>
            <a:r>
              <a:rPr lang="en-US" sz="5400" b="1" dirty="0" smtClean="0">
                <a:latin typeface="Circular Pro Black" panose="020B0A04020101010102" pitchFamily="34" charset="0"/>
                <a:cs typeface="Circular Pro Black" panose="020B0A04020101010102" pitchFamily="34" charset="0"/>
              </a:rPr>
              <a:t>…(student information on website/VLE)</a:t>
            </a:r>
            <a:endParaRPr lang="en-US" sz="5400" b="1" dirty="0">
              <a:latin typeface="Circular Pro Black" panose="020B0A04020101010102" pitchFamily="34" charset="0"/>
              <a:cs typeface="Circular Pro Black" panose="020B0A04020101010102" pitchFamily="34" charset="0"/>
            </a:endParaRPr>
          </a:p>
          <a:p>
            <a:endParaRPr lang="en-US" sz="3200" b="1" dirty="0" smtClean="0"/>
          </a:p>
          <a:p>
            <a:r>
              <a:rPr lang="en-US" sz="3200" b="1" dirty="0" smtClean="0"/>
              <a:t>“Booking </a:t>
            </a:r>
            <a:r>
              <a:rPr lang="en-US" sz="3200" b="1" dirty="0"/>
              <a:t>a </a:t>
            </a:r>
            <a:r>
              <a:rPr lang="en-US" sz="3200" b="1" dirty="0" smtClean="0"/>
              <a:t>one to one tutorial</a:t>
            </a:r>
            <a:endParaRPr lang="en-US" sz="3200" b="1" dirty="0"/>
          </a:p>
          <a:p>
            <a:r>
              <a:rPr lang="en-US" sz="3200" dirty="0"/>
              <a:t>If you'd like to </a:t>
            </a:r>
            <a:r>
              <a:rPr lang="en-US" sz="3200" dirty="0">
                <a:solidFill>
                  <a:srgbClr val="FF0000"/>
                </a:solidFill>
              </a:rPr>
              <a:t>book a tutorial with a Learning Development Tutor </a:t>
            </a:r>
            <a:r>
              <a:rPr lang="en-US" sz="3200" dirty="0"/>
              <a:t>please </a:t>
            </a:r>
            <a:r>
              <a:rPr lang="en-US" sz="3200" b="1" dirty="0">
                <a:hlinkClick r:id="rId4" tooltip="Contact Gateway"/>
              </a:rPr>
              <a:t>contact the Gateway</a:t>
            </a:r>
            <a:r>
              <a:rPr lang="en-US" sz="3200" dirty="0"/>
              <a:t> - you'll find their details at the bottom of the </a:t>
            </a:r>
            <a:r>
              <a:rPr lang="en-US" sz="3200" dirty="0" smtClean="0"/>
              <a:t>page”</a:t>
            </a:r>
            <a:r>
              <a:rPr lang="en-US" sz="3200" dirty="0"/>
              <a:t> </a:t>
            </a:r>
            <a:endParaRPr lang="en-US" sz="3200"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491020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40677"/>
            <a:ext cx="9144000" cy="6063175"/>
          </a:xfrm>
        </p:spPr>
        <p:txBody>
          <a:bodyPr>
            <a:normAutofit/>
          </a:bodyPr>
          <a:lstStyle/>
          <a:p>
            <a:r>
              <a:rPr lang="en-GB" sz="3600" dirty="0" smtClean="0">
                <a:latin typeface="Circular Pro Black" panose="020B0A04020101010102" pitchFamily="34" charset="0"/>
                <a:cs typeface="Circular Pro Black" panose="020B0A04020101010102" pitchFamily="34" charset="0"/>
              </a:rPr>
              <a:t>A typical diary view  for a Learning Development Tutor </a:t>
            </a:r>
            <a:endParaRPr lang="en-GB" sz="3600" dirty="0" smtClean="0">
              <a:latin typeface="Circular Pro Black" panose="020B0A04020101010102" pitchFamily="34" charset="0"/>
              <a:cs typeface="Circular Pro Black" panose="020B0A04020101010102" pitchFamily="34" charset="0"/>
            </a:endParaRPr>
          </a:p>
          <a:p>
            <a:endParaRPr lang="en-GB" sz="3600" dirty="0">
              <a:latin typeface="Circular Pro Black" panose="020B0A04020101010102" pitchFamily="34" charset="0"/>
              <a:cs typeface="Circular Pro Black" panose="020B0A04020101010102" pitchFamily="34" charset="0"/>
            </a:endParaRPr>
          </a:p>
          <a:p>
            <a:endParaRPr lang="en-GB" sz="3600" dirty="0" smtClean="0">
              <a:latin typeface="Circular Pro Black" panose="020B0A04020101010102" pitchFamily="34" charset="0"/>
              <a:cs typeface="Circular Pro Black" panose="020B0A04020101010102" pitchFamily="34" charset="0"/>
            </a:endParaRPr>
          </a:p>
          <a:p>
            <a:endParaRPr lang="en-GB" sz="36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971" y="5884283"/>
            <a:ext cx="3237035" cy="698591"/>
          </a:xfrm>
          <a:prstGeom prst="rect">
            <a:avLst/>
          </a:prstGeom>
        </p:spPr>
      </p:pic>
      <p:pic>
        <p:nvPicPr>
          <p:cNvPr id="2" name="Picture 1"/>
          <p:cNvPicPr>
            <a:picLocks noChangeAspect="1"/>
          </p:cNvPicPr>
          <p:nvPr/>
        </p:nvPicPr>
        <p:blipFill rotWithShape="1">
          <a:blip r:embed="rId4"/>
          <a:srcRect r="1227" b="9127"/>
          <a:stretch/>
        </p:blipFill>
        <p:spPr>
          <a:xfrm>
            <a:off x="1889760" y="1236332"/>
            <a:ext cx="8309317" cy="4109391"/>
          </a:xfrm>
          <a:prstGeom prst="rect">
            <a:avLst/>
          </a:prstGeom>
        </p:spPr>
      </p:pic>
    </p:spTree>
    <p:extLst>
      <p:ext uri="{BB962C8B-B14F-4D97-AF65-F5344CB8AC3E}">
        <p14:creationId xmlns:p14="http://schemas.microsoft.com/office/powerpoint/2010/main" val="28285309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0CAE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0CAE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34900</TotalTime>
  <Words>2830</Words>
  <Application>Microsoft Office PowerPoint</Application>
  <PresentationFormat>Widescreen</PresentationFormat>
  <Paragraphs>146</Paragraphs>
  <Slides>12</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Batang</vt:lpstr>
      <vt:lpstr>BatangChe</vt:lpstr>
      <vt:lpstr>Arial</vt:lpstr>
      <vt:lpstr>Arial Narrow</vt:lpstr>
      <vt:lpstr>Calibri</vt:lpstr>
      <vt:lpstr>Calibri Light</vt:lpstr>
      <vt:lpstr>Circular Pro Black</vt:lpstr>
      <vt:lpstr>Circular Pro Bold</vt:lpstr>
      <vt:lpstr>Office Theme</vt:lpstr>
      <vt:lpstr>Inspired ideas from the  sharp end – a knowledge sharing event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 Bailey</dc:creator>
  <cp:lastModifiedBy>Louise Bailey</cp:lastModifiedBy>
  <cp:revision>24</cp:revision>
  <cp:lastPrinted>2018-02-22T07:46:04Z</cp:lastPrinted>
  <dcterms:created xsi:type="dcterms:W3CDTF">2018-01-15T12:35:03Z</dcterms:created>
  <dcterms:modified xsi:type="dcterms:W3CDTF">2018-02-23T13:18:17Z</dcterms:modified>
</cp:coreProperties>
</file>