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70" r:id="rId6"/>
    <p:sldMasterId id="2147483672" r:id="rId7"/>
    <p:sldMasterId id="2147483675" r:id="rId8"/>
    <p:sldMasterId id="2147483682" r:id="rId9"/>
    <p:sldMasterId id="2147483684" r:id="rId10"/>
    <p:sldMasterId id="2147483687" r:id="rId11"/>
    <p:sldMasterId id="2147483694" r:id="rId12"/>
    <p:sldMasterId id="2147483696" r:id="rId13"/>
  </p:sldMasterIdLst>
  <p:notesMasterIdLst>
    <p:notesMasterId r:id="rId20"/>
  </p:notesMasterIdLst>
  <p:sldIdLst>
    <p:sldId id="256" r:id="rId14"/>
    <p:sldId id="260" r:id="rId15"/>
    <p:sldId id="259" r:id="rId16"/>
    <p:sldId id="261" r:id="rId17"/>
    <p:sldId id="26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56" autoAdjust="0"/>
  </p:normalViewPr>
  <p:slideViewPr>
    <p:cSldViewPr snapToGrid="0">
      <p:cViewPr varScale="1">
        <p:scale>
          <a:sx n="86" d="100"/>
          <a:sy n="86" d="100"/>
        </p:scale>
        <p:origin x="15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ghran, Helen" userId="S::h.loughran@leedsbeckett.ac.uk::ce40835d-c69d-4310-80f1-7c5af259730a" providerId="AD" clId="Web-{DF6F2FD9-777C-16BB-E2A2-74FF9D3983DB}"/>
    <pc:docChg chg="modSld">
      <pc:chgData name="Loughran, Helen" userId="S::h.loughran@leedsbeckett.ac.uk::ce40835d-c69d-4310-80f1-7c5af259730a" providerId="AD" clId="Web-{DF6F2FD9-777C-16BB-E2A2-74FF9D3983DB}" dt="2022-11-17T07:42:04.328" v="2"/>
      <pc:docMkLst>
        <pc:docMk/>
      </pc:docMkLst>
      <pc:sldChg chg="modNotes">
        <pc:chgData name="Loughran, Helen" userId="S::h.loughran@leedsbeckett.ac.uk::ce40835d-c69d-4310-80f1-7c5af259730a" providerId="AD" clId="Web-{DF6F2FD9-777C-16BB-E2A2-74FF9D3983DB}" dt="2022-11-17T07:41:55.187" v="0"/>
        <pc:sldMkLst>
          <pc:docMk/>
          <pc:sldMk cId="3724239539" sldId="256"/>
        </pc:sldMkLst>
      </pc:sldChg>
      <pc:sldChg chg="modNotes">
        <pc:chgData name="Loughran, Helen" userId="S::h.loughran@leedsbeckett.ac.uk::ce40835d-c69d-4310-80f1-7c5af259730a" providerId="AD" clId="Web-{DF6F2FD9-777C-16BB-E2A2-74FF9D3983DB}" dt="2022-11-17T07:42:00.562" v="1"/>
        <pc:sldMkLst>
          <pc:docMk/>
          <pc:sldMk cId="1521836732" sldId="259"/>
        </pc:sldMkLst>
      </pc:sldChg>
      <pc:sldChg chg="modNotes">
        <pc:chgData name="Loughran, Helen" userId="S::h.loughran@leedsbeckett.ac.uk::ce40835d-c69d-4310-80f1-7c5af259730a" providerId="AD" clId="Web-{DF6F2FD9-777C-16BB-E2A2-74FF9D3983DB}" dt="2022-11-17T07:42:04.328" v="2"/>
        <pc:sldMkLst>
          <pc:docMk/>
          <pc:sldMk cId="604773722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039DC-3544-41BE-959C-7D981AA851FD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BCE06-32DA-4544-9510-F6215B151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3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BCE06-32DA-4544-9510-F6215B151E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6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BCE06-32DA-4544-9510-F6215B151E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5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BCE06-32DA-4544-9510-F6215B151E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2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BCE06-32DA-4544-9510-F6215B151E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2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BCE06-32DA-4544-9510-F6215B151E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8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211571"/>
            <a:ext cx="9144000" cy="1298391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latin typeface="arial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69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A88B49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person/subtitle</a:t>
            </a:r>
          </a:p>
        </p:txBody>
      </p:sp>
    </p:spTree>
    <p:extLst>
      <p:ext uri="{BB962C8B-B14F-4D97-AF65-F5344CB8AC3E}">
        <p14:creationId xmlns:p14="http://schemas.microsoft.com/office/powerpoint/2010/main" val="319787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65551" y="3064532"/>
            <a:ext cx="11536018" cy="7348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aseline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573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098" y="2030818"/>
            <a:ext cx="11206716" cy="3732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088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188149" y="3349256"/>
            <a:ext cx="914400" cy="914400"/>
          </a:xfrm>
          <a:prstGeom prst="rect">
            <a:avLst/>
          </a:prstGeom>
        </p:spPr>
        <p:txBody>
          <a:bodyPr wrap="none" rtlCol="0" anchor="ctr" anchorCtr="0">
            <a:normAutofit/>
          </a:bodyPr>
          <a:lstStyle/>
          <a:p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21365" y="1565341"/>
            <a:ext cx="11536018" cy="73486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latin typeface="arial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365" y="2521374"/>
            <a:ext cx="11536018" cy="3198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person/subtitle</a:t>
            </a:r>
          </a:p>
        </p:txBody>
      </p:sp>
    </p:spTree>
    <p:extLst>
      <p:ext uri="{BB962C8B-B14F-4D97-AF65-F5344CB8AC3E}">
        <p14:creationId xmlns:p14="http://schemas.microsoft.com/office/powerpoint/2010/main" val="71041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2773" y="2030818"/>
            <a:ext cx="11461898" cy="3732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370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3" y="1534707"/>
            <a:ext cx="11557591" cy="8257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2541181"/>
            <a:ext cx="11557591" cy="3635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9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" y="1709738"/>
            <a:ext cx="1156822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711" y="4589463"/>
            <a:ext cx="1156822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02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1513442"/>
            <a:ext cx="11538097" cy="825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204" y="2583713"/>
            <a:ext cx="5702596" cy="3593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583713"/>
            <a:ext cx="5683101" cy="359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94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60" y="1524074"/>
            <a:ext cx="11536510" cy="8439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60" y="2521135"/>
            <a:ext cx="56894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160" y="3345047"/>
            <a:ext cx="5689415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21135"/>
            <a:ext cx="56724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45047"/>
            <a:ext cx="5672470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63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46150"/>
            <a:ext cx="5719763" cy="3849688"/>
          </a:xfrm>
          <a:prstGeom prst="rect">
            <a:avLst/>
          </a:prstGeom>
          <a:solidFill>
            <a:srgbClr val="A88B49">
              <a:alpha val="60000"/>
            </a:srgbClr>
          </a:solidFill>
        </p:spPr>
        <p:txBody>
          <a:bodyPr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would go here</a:t>
            </a:r>
          </a:p>
        </p:txBody>
      </p:sp>
    </p:spTree>
    <p:extLst>
      <p:ext uri="{BB962C8B-B14F-4D97-AF65-F5344CB8AC3E}">
        <p14:creationId xmlns:p14="http://schemas.microsoft.com/office/powerpoint/2010/main" val="428052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65551" y="3064532"/>
            <a:ext cx="11536018" cy="7348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aseline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1421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30818"/>
            <a:ext cx="12192000" cy="3732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453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098" y="2030818"/>
            <a:ext cx="11206716" cy="3732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0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188149" y="3349256"/>
            <a:ext cx="914400" cy="914400"/>
          </a:xfrm>
          <a:prstGeom prst="rect">
            <a:avLst/>
          </a:prstGeom>
        </p:spPr>
        <p:txBody>
          <a:bodyPr wrap="none" rtlCol="0" anchor="ctr" anchorCtr="0">
            <a:normAutofit/>
          </a:bodyPr>
          <a:lstStyle/>
          <a:p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21365" y="1565341"/>
            <a:ext cx="11536018" cy="73486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latin typeface="arial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365" y="2521374"/>
            <a:ext cx="11536018" cy="3198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person/subtitle</a:t>
            </a:r>
          </a:p>
        </p:txBody>
      </p:sp>
    </p:spTree>
    <p:extLst>
      <p:ext uri="{BB962C8B-B14F-4D97-AF65-F5344CB8AC3E}">
        <p14:creationId xmlns:p14="http://schemas.microsoft.com/office/powerpoint/2010/main" val="264443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2773" y="2030818"/>
            <a:ext cx="11461898" cy="3732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21385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3" y="1534707"/>
            <a:ext cx="11557591" cy="8257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2541181"/>
            <a:ext cx="11557591" cy="3635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073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" y="1709738"/>
            <a:ext cx="1156822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711" y="4589463"/>
            <a:ext cx="1156822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03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1513442"/>
            <a:ext cx="11538097" cy="825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204" y="2583713"/>
            <a:ext cx="5702596" cy="3593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583713"/>
            <a:ext cx="5683101" cy="359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64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60" y="1524074"/>
            <a:ext cx="11536510" cy="8439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60" y="2521135"/>
            <a:ext cx="56894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160" y="3345047"/>
            <a:ext cx="5689415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21135"/>
            <a:ext cx="56724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45047"/>
            <a:ext cx="5672470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421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46150"/>
            <a:ext cx="5719763" cy="3849688"/>
          </a:xfrm>
          <a:prstGeom prst="rect">
            <a:avLst/>
          </a:prstGeom>
          <a:solidFill>
            <a:srgbClr val="A88B49">
              <a:alpha val="60000"/>
            </a:srgbClr>
          </a:solidFill>
        </p:spPr>
        <p:txBody>
          <a:bodyPr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would go here</a:t>
            </a:r>
          </a:p>
        </p:txBody>
      </p:sp>
    </p:spTree>
    <p:extLst>
      <p:ext uri="{BB962C8B-B14F-4D97-AF65-F5344CB8AC3E}">
        <p14:creationId xmlns:p14="http://schemas.microsoft.com/office/powerpoint/2010/main" val="18460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65551" y="3064532"/>
            <a:ext cx="11536018" cy="7348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aseline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819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098" y="2030818"/>
            <a:ext cx="11206716" cy="3732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441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188149" y="3349256"/>
            <a:ext cx="914400" cy="914400"/>
          </a:xfrm>
          <a:prstGeom prst="rect">
            <a:avLst/>
          </a:prstGeom>
        </p:spPr>
        <p:txBody>
          <a:bodyPr wrap="none" rtlCol="0" anchor="ctr" anchorCtr="0">
            <a:normAutofit/>
          </a:bodyPr>
          <a:lstStyle/>
          <a:p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21365" y="1565341"/>
            <a:ext cx="11536018" cy="73486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latin typeface="arial" charset="0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1365" y="2521374"/>
            <a:ext cx="11536018" cy="3198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person/subtitle</a:t>
            </a:r>
          </a:p>
        </p:txBody>
      </p:sp>
    </p:spTree>
    <p:extLst>
      <p:ext uri="{BB962C8B-B14F-4D97-AF65-F5344CB8AC3E}">
        <p14:creationId xmlns:p14="http://schemas.microsoft.com/office/powerpoint/2010/main" val="36061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2773" y="2030818"/>
            <a:ext cx="11461898" cy="3732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502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3" y="1534707"/>
            <a:ext cx="11557591" cy="8257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2541181"/>
            <a:ext cx="11557591" cy="3635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57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" y="1709738"/>
            <a:ext cx="1156822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711" y="4589463"/>
            <a:ext cx="1156822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91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1513442"/>
            <a:ext cx="11538097" cy="825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204" y="2583713"/>
            <a:ext cx="5702596" cy="3593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583713"/>
            <a:ext cx="5683101" cy="359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39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60" y="1524074"/>
            <a:ext cx="11536510" cy="8439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60" y="2521135"/>
            <a:ext cx="56894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160" y="3345047"/>
            <a:ext cx="5689415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21135"/>
            <a:ext cx="56724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45047"/>
            <a:ext cx="5672470" cy="2844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92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46150"/>
            <a:ext cx="5719763" cy="3849688"/>
          </a:xfrm>
          <a:prstGeom prst="rect">
            <a:avLst/>
          </a:prstGeom>
          <a:solidFill>
            <a:srgbClr val="A88B49">
              <a:alpha val="60000"/>
            </a:srgbClr>
          </a:solidFill>
        </p:spPr>
        <p:txBody>
          <a:bodyPr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would go here</a:t>
            </a:r>
          </a:p>
        </p:txBody>
      </p:sp>
    </p:spTree>
    <p:extLst>
      <p:ext uri="{BB962C8B-B14F-4D97-AF65-F5344CB8AC3E}">
        <p14:creationId xmlns:p14="http://schemas.microsoft.com/office/powerpoint/2010/main" val="24690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53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85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19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Placeholder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4400"/>
            <a:ext cx="121920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5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1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Placeholder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4400"/>
            <a:ext cx="121920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1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0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78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Placeholder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4400"/>
            <a:ext cx="121920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.oliver@tees.ac.uk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linkedin.com/in/jackie-oliv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A204-7516-49B5-BFD5-EAAA72BF1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Recruiting Tomorrow’s Leaders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E5C51-506D-4BEF-8B00-BD0760863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b="1" dirty="0"/>
              <a:t>Teesside’s approach to succession planning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2423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382E4-6F94-4224-A009-66BE8F73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Teesside University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97426-C0DD-4C55-919C-29317D3D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/>
              <a:t>Post 92 University</a:t>
            </a:r>
          </a:p>
          <a:p>
            <a:r>
              <a:rPr lang="en-GB" sz="2200"/>
              <a:t>22,500 + students</a:t>
            </a:r>
          </a:p>
          <a:p>
            <a:r>
              <a:rPr lang="en-GB" sz="2200"/>
              <a:t>Middlesbrough</a:t>
            </a:r>
          </a:p>
          <a:p>
            <a:pPr lvl="1"/>
            <a:r>
              <a:rPr lang="en-GB" sz="2200"/>
              <a:t>Darlington satellite</a:t>
            </a:r>
          </a:p>
          <a:p>
            <a:pPr lvl="1"/>
            <a:r>
              <a:rPr lang="en-GB" sz="2200"/>
              <a:t>TU London</a:t>
            </a:r>
          </a:p>
        </p:txBody>
      </p:sp>
      <p:pic>
        <p:nvPicPr>
          <p:cNvPr id="5" name="Picture 4" descr="A picture containing building, grass, outdoor, park&#10;&#10;Description automatically generated">
            <a:extLst>
              <a:ext uri="{FF2B5EF4-FFF2-40B4-BE49-F238E27FC236}">
                <a16:creationId xmlns:a16="http://schemas.microsoft.com/office/drawing/2014/main" id="{3F9E469E-FCAC-47AE-ABDC-831F58997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r="1561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52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09F1-3E5F-4922-A6AA-3328B594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Services at Teesside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DE8A-DE26-48E0-8996-6A3CD10EE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Experience and Engagement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4444"/>
                </a:solidFill>
                <a:latin typeface="Arial" panose="020B0604020202020204" pitchFamily="34" charset="0"/>
              </a:rPr>
              <a:t>Rota pool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Challenges:</a:t>
            </a:r>
          </a:p>
          <a:p>
            <a:pPr lvl="1"/>
            <a:r>
              <a:rPr lang="en-GB" dirty="0"/>
              <a:t>Gaps in structure</a:t>
            </a:r>
          </a:p>
          <a:p>
            <a:pPr lvl="1"/>
            <a:r>
              <a:rPr lang="en-GB" dirty="0"/>
              <a:t>Recruitment challenges</a:t>
            </a:r>
          </a:p>
          <a:p>
            <a:pPr lvl="1"/>
            <a:r>
              <a:rPr lang="en-GB" dirty="0"/>
              <a:t>Rota pool demographic</a:t>
            </a:r>
          </a:p>
          <a:p>
            <a:pPr lvl="1"/>
            <a:r>
              <a:rPr lang="en-GB" dirty="0"/>
              <a:t>Skills / knowledge / energy and enthusiasm</a:t>
            </a:r>
          </a:p>
        </p:txBody>
      </p:sp>
    </p:spTree>
    <p:extLst>
      <p:ext uri="{BB962C8B-B14F-4D97-AF65-F5344CB8AC3E}">
        <p14:creationId xmlns:p14="http://schemas.microsoft.com/office/powerpoint/2010/main" val="152183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5B1A-D4B5-479E-BF25-D6CEC550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Teesside’s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4563-1FBF-46F0-B067-74B7E18F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04" y="2275049"/>
            <a:ext cx="11557591" cy="3927857"/>
          </a:xfrm>
        </p:spPr>
        <p:txBody>
          <a:bodyPr/>
          <a:lstStyle/>
          <a:p>
            <a:r>
              <a:rPr lang="en-GB" dirty="0"/>
              <a:t>Recruiting from student worker pool / wider graduate pool</a:t>
            </a:r>
          </a:p>
          <a:p>
            <a:r>
              <a:rPr lang="en-GB" dirty="0"/>
              <a:t>Work experience and training opportunities for student workers:</a:t>
            </a:r>
          </a:p>
          <a:p>
            <a:pPr lvl="1"/>
            <a:r>
              <a:rPr lang="en-GB" dirty="0"/>
              <a:t>Internships / volunteering opportunities</a:t>
            </a:r>
          </a:p>
          <a:p>
            <a:pPr lvl="1"/>
            <a:r>
              <a:rPr lang="en-GB" dirty="0"/>
              <a:t>Careers and employability funding</a:t>
            </a:r>
          </a:p>
          <a:p>
            <a:pPr lvl="1"/>
            <a:r>
              <a:rPr lang="en-GB" dirty="0"/>
              <a:t>GRIT training (funded through the University’s APP funding)</a:t>
            </a:r>
          </a:p>
          <a:p>
            <a:pPr lvl="1"/>
            <a:r>
              <a:rPr lang="en-GB" dirty="0"/>
              <a:t>More general training and development opportunities</a:t>
            </a:r>
          </a:p>
          <a:p>
            <a:r>
              <a:rPr lang="en-GB" dirty="0"/>
              <a:t>Existing talent pool</a:t>
            </a:r>
          </a:p>
          <a:p>
            <a:pPr lvl="1"/>
            <a:r>
              <a:rPr lang="en-GB" dirty="0"/>
              <a:t>Accelerated promotional opportunities</a:t>
            </a:r>
          </a:p>
          <a:p>
            <a:pPr lvl="1"/>
            <a:r>
              <a:rPr lang="en-GB" dirty="0"/>
              <a:t>Reconsidering existing skills – re-purpose in other roles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77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24EF-5AF1-4AE6-A17C-B6FBE241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F4E4-50FD-4AED-9FA8-B6A529CB9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66" y="1911546"/>
            <a:ext cx="11876604" cy="389866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        </a:t>
            </a:r>
            <a:r>
              <a:rPr lang="en-GB" dirty="0">
                <a:hlinkClick r:id="rId3"/>
              </a:rPr>
              <a:t>j.oliver@tees.ac.uk</a:t>
            </a:r>
            <a:r>
              <a:rPr lang="en-GB" dirty="0"/>
              <a:t> </a:t>
            </a:r>
          </a:p>
          <a:p>
            <a:r>
              <a:rPr lang="en-GB" dirty="0"/>
              <a:t>         @jackoliver40</a:t>
            </a:r>
          </a:p>
          <a:p>
            <a:r>
              <a:rPr lang="en-GB" dirty="0"/>
              <a:t>         </a:t>
            </a:r>
            <a:r>
              <a:rPr lang="en-GB" i="0" dirty="0">
                <a:effectLst/>
                <a:latin typeface="-apple-system"/>
                <a:hlinkClick r:id="rId4"/>
              </a:rPr>
              <a:t>linkedin.com/in/</a:t>
            </a:r>
            <a:r>
              <a:rPr lang="en-GB" i="0" dirty="0" err="1">
                <a:effectLst/>
                <a:latin typeface="-apple-system"/>
                <a:hlinkClick r:id="rId4"/>
              </a:rPr>
              <a:t>jackie-oliver</a:t>
            </a:r>
            <a:endParaRPr lang="en-GB" dirty="0"/>
          </a:p>
          <a:p>
            <a:endParaRPr lang="en-GB" dirty="0"/>
          </a:p>
        </p:txBody>
      </p:sp>
      <p:pic>
        <p:nvPicPr>
          <p:cNvPr id="1028" name="Picture 4" descr="Circle, twitter icon - Free download on Iconfinder">
            <a:extLst>
              <a:ext uri="{FF2B5EF4-FFF2-40B4-BE49-F238E27FC236}">
                <a16:creationId xmlns:a16="http://schemas.microsoft.com/office/drawing/2014/main" id="{B04E2C6B-1A78-46BC-8623-3B5ECA6E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" y="3916577"/>
            <a:ext cx="459897" cy="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edin - Free social media icons">
            <a:extLst>
              <a:ext uri="{FF2B5EF4-FFF2-40B4-BE49-F238E27FC236}">
                <a16:creationId xmlns:a16="http://schemas.microsoft.com/office/drawing/2014/main" id="{96819127-1A2F-47CC-9B8B-62558410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" y="4429966"/>
            <a:ext cx="459897" cy="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ree email icon images">
            <a:extLst>
              <a:ext uri="{FF2B5EF4-FFF2-40B4-BE49-F238E27FC236}">
                <a16:creationId xmlns:a16="http://schemas.microsoft.com/office/drawing/2014/main" id="{371FE76B-C7EA-4428-950B-39029A68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" y="3360738"/>
            <a:ext cx="502347" cy="5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7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561902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ctu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ictu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Pictur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4000" b="1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678A2FD0A56458B40407F2E165EC7" ma:contentTypeVersion="2" ma:contentTypeDescription="Create a new document." ma:contentTypeScope="" ma:versionID="afe5a57e769d57e80c67d53c98fc6035">
  <xsd:schema xmlns:xsd="http://www.w3.org/2001/XMLSchema" xmlns:xs="http://www.w3.org/2001/XMLSchema" xmlns:p="http://schemas.microsoft.com/office/2006/metadata/properties" xmlns:ns2="b23c92b0-c19e-4b36-9d4b-00137d77a8ad" targetNamespace="http://schemas.microsoft.com/office/2006/metadata/properties" ma:root="true" ma:fieldsID="9027c38f89a42e4967d023c9911de7ac" ns2:_="">
    <xsd:import namespace="b23c92b0-c19e-4b36-9d4b-00137d77a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c92b0-c19e-4b36-9d4b-00137d77a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D6C2F1-77D6-437C-92A1-0F1CE4493BE6}">
  <ds:schemaRefs>
    <ds:schemaRef ds:uri="b23c92b0-c19e-4b36-9d4b-00137d77a8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EF3B26-86A0-49B8-8450-44E5ED7497F6}">
  <ds:schemaRefs>
    <ds:schemaRef ds:uri="b23c92b0-c19e-4b36-9d4b-00137d77a8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C64A-F604-4060-AF81-32A8F321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TVCA presentation - LB Oct22JHM</Template>
  <TotalTime>150</TotalTime>
  <Words>755</Words>
  <Application>Microsoft Office PowerPoint</Application>
  <PresentationFormat>Widescreen</PresentationFormat>
  <Paragraphs>70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Intro slide</vt:lpstr>
      <vt:lpstr>Content slide</vt:lpstr>
      <vt:lpstr>Picture slide</vt:lpstr>
      <vt:lpstr>End slide</vt:lpstr>
      <vt:lpstr>1_Content slide</vt:lpstr>
      <vt:lpstr>1_Picture slide</vt:lpstr>
      <vt:lpstr>1_End slide</vt:lpstr>
      <vt:lpstr>2_Content slide</vt:lpstr>
      <vt:lpstr>2_Picture slide</vt:lpstr>
      <vt:lpstr>2_End slide</vt:lpstr>
      <vt:lpstr>Recruiting Tomorrow’s Leaders Today</vt:lpstr>
      <vt:lpstr>Teesside University</vt:lpstr>
      <vt:lpstr>Customer Services at Teesside</vt:lpstr>
      <vt:lpstr>Teesside’s Approach</vt:lpstr>
      <vt:lpstr>Contact Details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Key Messages</dc:title>
  <dc:creator>Heaton-Marriott, Jo</dc:creator>
  <cp:lastModifiedBy>Oliver, Jackie</cp:lastModifiedBy>
  <cp:revision>38</cp:revision>
  <dcterms:created xsi:type="dcterms:W3CDTF">2022-10-12T13:48:22Z</dcterms:created>
  <dcterms:modified xsi:type="dcterms:W3CDTF">2022-11-17T07:42:05Z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0x010100B01678A2FD0A56458B40407F2E165EC7</vt:lpwstr>
  </property>
</Properties>
</file>