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61" r:id="rId6"/>
    <p:sldId id="260" r:id="rId7"/>
    <p:sldId id="274" r:id="rId8"/>
    <p:sldId id="275" r:id="rId9"/>
    <p:sldId id="276" r:id="rId10"/>
    <p:sldId id="277" r:id="rId11"/>
    <p:sldId id="267" r:id="rId12"/>
    <p:sldId id="263" r:id="rId13"/>
    <p:sldId id="26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670B8-1E9F-4A8F-A0CF-7F3B1B1AB9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869C94-4713-4F22-B065-56FFCB29CB9B}">
      <dgm:prSet/>
      <dgm:spPr/>
      <dgm:t>
        <a:bodyPr/>
        <a:lstStyle/>
        <a:p>
          <a:r>
            <a:rPr lang="en-GB" dirty="0"/>
            <a:t>Run by students, for students</a:t>
          </a:r>
          <a:endParaRPr lang="en-US" dirty="0"/>
        </a:p>
      </dgm:t>
    </dgm:pt>
    <dgm:pt modelId="{C504E60A-AF87-49FD-A567-DA46A32D1314}" type="parTrans" cxnId="{A578C5F9-0DF1-4A6A-85E5-663FEA0D1A3C}">
      <dgm:prSet/>
      <dgm:spPr/>
      <dgm:t>
        <a:bodyPr/>
        <a:lstStyle/>
        <a:p>
          <a:endParaRPr lang="en-US"/>
        </a:p>
      </dgm:t>
    </dgm:pt>
    <dgm:pt modelId="{9D1DD602-0B22-4CC1-9BEE-B898EDFB8C6A}" type="sibTrans" cxnId="{A578C5F9-0DF1-4A6A-85E5-663FEA0D1A3C}">
      <dgm:prSet/>
      <dgm:spPr/>
      <dgm:t>
        <a:bodyPr/>
        <a:lstStyle/>
        <a:p>
          <a:endParaRPr lang="en-US"/>
        </a:p>
      </dgm:t>
    </dgm:pt>
    <dgm:pt modelId="{A8AF738B-6F36-416F-9C47-93AC35A59BE5}">
      <dgm:prSet/>
      <dgm:spPr/>
      <dgm:t>
        <a:bodyPr/>
        <a:lstStyle/>
        <a:p>
          <a:r>
            <a:rPr lang="en-GB" dirty="0"/>
            <a:t>Student centred, student focused: student ‘voice’ will be embedded within the project</a:t>
          </a:r>
          <a:endParaRPr lang="en-US" dirty="0"/>
        </a:p>
      </dgm:t>
    </dgm:pt>
    <dgm:pt modelId="{14875DF6-0BC8-4B46-B9AA-3CC652081081}" type="parTrans" cxnId="{0C0B6EF2-E989-4E77-91AF-CDCD691AE09E}">
      <dgm:prSet/>
      <dgm:spPr/>
      <dgm:t>
        <a:bodyPr/>
        <a:lstStyle/>
        <a:p>
          <a:endParaRPr lang="en-US"/>
        </a:p>
      </dgm:t>
    </dgm:pt>
    <dgm:pt modelId="{8EDC383E-D379-4BB4-A232-14292F9B867C}" type="sibTrans" cxnId="{0C0B6EF2-E989-4E77-91AF-CDCD691AE09E}">
      <dgm:prSet/>
      <dgm:spPr/>
      <dgm:t>
        <a:bodyPr/>
        <a:lstStyle/>
        <a:p>
          <a:endParaRPr lang="en-US"/>
        </a:p>
      </dgm:t>
    </dgm:pt>
    <dgm:pt modelId="{8FC32885-CA24-4D3F-9B62-AA542832B8F4}">
      <dgm:prSet/>
      <dgm:spPr/>
      <dgm:t>
        <a:bodyPr/>
        <a:lstStyle/>
        <a:p>
          <a:r>
            <a:rPr lang="en-GB" dirty="0"/>
            <a:t>Accessible for all</a:t>
          </a:r>
          <a:endParaRPr lang="en-US" dirty="0"/>
        </a:p>
      </dgm:t>
    </dgm:pt>
    <dgm:pt modelId="{9152A252-A068-4140-8A3A-DB0B9CD0C489}" type="parTrans" cxnId="{92372429-5C3B-4C8B-AB73-40107C455C29}">
      <dgm:prSet/>
      <dgm:spPr/>
      <dgm:t>
        <a:bodyPr/>
        <a:lstStyle/>
        <a:p>
          <a:endParaRPr lang="en-US"/>
        </a:p>
      </dgm:t>
    </dgm:pt>
    <dgm:pt modelId="{F4D452A7-4ED0-4105-878F-841ACA39EFCD}" type="sibTrans" cxnId="{92372429-5C3B-4C8B-AB73-40107C455C29}">
      <dgm:prSet/>
      <dgm:spPr/>
      <dgm:t>
        <a:bodyPr/>
        <a:lstStyle/>
        <a:p>
          <a:endParaRPr lang="en-US"/>
        </a:p>
      </dgm:t>
    </dgm:pt>
    <dgm:pt modelId="{45EF3D8A-7068-43F2-8B3E-92764DE9E381}">
      <dgm:prSet/>
      <dgm:spPr/>
      <dgm:t>
        <a:bodyPr/>
        <a:lstStyle/>
        <a:p>
          <a:r>
            <a:rPr lang="en-GB" dirty="0"/>
            <a:t>Inclusive</a:t>
          </a:r>
        </a:p>
        <a:p>
          <a:endParaRPr lang="en-US" dirty="0"/>
        </a:p>
      </dgm:t>
    </dgm:pt>
    <dgm:pt modelId="{3F38BCCA-D658-43B8-B526-75179D2FE68B}" type="parTrans" cxnId="{F4272208-99C9-46D0-B225-7AD80AABFB27}">
      <dgm:prSet/>
      <dgm:spPr/>
      <dgm:t>
        <a:bodyPr/>
        <a:lstStyle/>
        <a:p>
          <a:endParaRPr lang="en-US"/>
        </a:p>
      </dgm:t>
    </dgm:pt>
    <dgm:pt modelId="{B0FCC7B9-6CD9-430A-9D84-6B61FF0EB3EA}" type="sibTrans" cxnId="{F4272208-99C9-46D0-B225-7AD80AABFB27}">
      <dgm:prSet/>
      <dgm:spPr/>
      <dgm:t>
        <a:bodyPr/>
        <a:lstStyle/>
        <a:p>
          <a:endParaRPr lang="en-US"/>
        </a:p>
      </dgm:t>
    </dgm:pt>
    <dgm:pt modelId="{67D0CEF4-B695-4275-8533-43A143CAF543}" type="pres">
      <dgm:prSet presAssocID="{CC1670B8-1E9F-4A8F-A0CF-7F3B1B1AB904}" presName="vert0" presStyleCnt="0">
        <dgm:presLayoutVars>
          <dgm:dir/>
          <dgm:animOne val="branch"/>
          <dgm:animLvl val="lvl"/>
        </dgm:presLayoutVars>
      </dgm:prSet>
      <dgm:spPr/>
    </dgm:pt>
    <dgm:pt modelId="{7C071788-FF02-4F8A-9015-C6E42F9F46A4}" type="pres">
      <dgm:prSet presAssocID="{B3869C94-4713-4F22-B065-56FFCB29CB9B}" presName="thickLine" presStyleLbl="alignNode1" presStyleIdx="0" presStyleCnt="4"/>
      <dgm:spPr/>
    </dgm:pt>
    <dgm:pt modelId="{D2B87A7F-D216-4459-A998-5F564BAE4927}" type="pres">
      <dgm:prSet presAssocID="{B3869C94-4713-4F22-B065-56FFCB29CB9B}" presName="horz1" presStyleCnt="0"/>
      <dgm:spPr/>
    </dgm:pt>
    <dgm:pt modelId="{4AB35A65-A1AB-4E20-AF8E-0382C3E7E91E}" type="pres">
      <dgm:prSet presAssocID="{B3869C94-4713-4F22-B065-56FFCB29CB9B}" presName="tx1" presStyleLbl="revTx" presStyleIdx="0" presStyleCnt="4"/>
      <dgm:spPr/>
    </dgm:pt>
    <dgm:pt modelId="{D607C906-0380-4C49-A38E-363548B85819}" type="pres">
      <dgm:prSet presAssocID="{B3869C94-4713-4F22-B065-56FFCB29CB9B}" presName="vert1" presStyleCnt="0"/>
      <dgm:spPr/>
    </dgm:pt>
    <dgm:pt modelId="{0BF88635-4033-42E1-9361-07BCF0C55AC2}" type="pres">
      <dgm:prSet presAssocID="{A8AF738B-6F36-416F-9C47-93AC35A59BE5}" presName="thickLine" presStyleLbl="alignNode1" presStyleIdx="1" presStyleCnt="4"/>
      <dgm:spPr/>
    </dgm:pt>
    <dgm:pt modelId="{E67CEFD5-05EE-445E-B33C-5545FDB2AE33}" type="pres">
      <dgm:prSet presAssocID="{A8AF738B-6F36-416F-9C47-93AC35A59BE5}" presName="horz1" presStyleCnt="0"/>
      <dgm:spPr/>
    </dgm:pt>
    <dgm:pt modelId="{78EE8745-9E85-487F-805D-3D2C3981F772}" type="pres">
      <dgm:prSet presAssocID="{A8AF738B-6F36-416F-9C47-93AC35A59BE5}" presName="tx1" presStyleLbl="revTx" presStyleIdx="1" presStyleCnt="4"/>
      <dgm:spPr/>
    </dgm:pt>
    <dgm:pt modelId="{AF547967-0098-47A5-9592-DB649A004216}" type="pres">
      <dgm:prSet presAssocID="{A8AF738B-6F36-416F-9C47-93AC35A59BE5}" presName="vert1" presStyleCnt="0"/>
      <dgm:spPr/>
    </dgm:pt>
    <dgm:pt modelId="{C75F553A-3D00-451E-882C-003208E5687A}" type="pres">
      <dgm:prSet presAssocID="{8FC32885-CA24-4D3F-9B62-AA542832B8F4}" presName="thickLine" presStyleLbl="alignNode1" presStyleIdx="2" presStyleCnt="4"/>
      <dgm:spPr/>
    </dgm:pt>
    <dgm:pt modelId="{7E62A2BD-13EB-4FF1-800A-6AEA9369908F}" type="pres">
      <dgm:prSet presAssocID="{8FC32885-CA24-4D3F-9B62-AA542832B8F4}" presName="horz1" presStyleCnt="0"/>
      <dgm:spPr/>
    </dgm:pt>
    <dgm:pt modelId="{02C43C13-5B91-47C6-9409-61CF51645E30}" type="pres">
      <dgm:prSet presAssocID="{8FC32885-CA24-4D3F-9B62-AA542832B8F4}" presName="tx1" presStyleLbl="revTx" presStyleIdx="2" presStyleCnt="4"/>
      <dgm:spPr/>
    </dgm:pt>
    <dgm:pt modelId="{DFDFBEAA-2A24-41C6-8E07-998C4749B129}" type="pres">
      <dgm:prSet presAssocID="{8FC32885-CA24-4D3F-9B62-AA542832B8F4}" presName="vert1" presStyleCnt="0"/>
      <dgm:spPr/>
    </dgm:pt>
    <dgm:pt modelId="{59B22198-5D0A-4E16-9ADF-E30AC0A2DEEF}" type="pres">
      <dgm:prSet presAssocID="{45EF3D8A-7068-43F2-8B3E-92764DE9E381}" presName="thickLine" presStyleLbl="alignNode1" presStyleIdx="3" presStyleCnt="4"/>
      <dgm:spPr/>
    </dgm:pt>
    <dgm:pt modelId="{C96FA36F-C2A0-4C22-A7E2-4E090D46053A}" type="pres">
      <dgm:prSet presAssocID="{45EF3D8A-7068-43F2-8B3E-92764DE9E381}" presName="horz1" presStyleCnt="0"/>
      <dgm:spPr/>
    </dgm:pt>
    <dgm:pt modelId="{2F674592-90A9-4BD6-A105-93A1DEA89B0C}" type="pres">
      <dgm:prSet presAssocID="{45EF3D8A-7068-43F2-8B3E-92764DE9E381}" presName="tx1" presStyleLbl="revTx" presStyleIdx="3" presStyleCnt="4"/>
      <dgm:spPr/>
    </dgm:pt>
    <dgm:pt modelId="{3ACBB1DE-3876-43F9-9C53-C0603A5A9D87}" type="pres">
      <dgm:prSet presAssocID="{45EF3D8A-7068-43F2-8B3E-92764DE9E381}" presName="vert1" presStyleCnt="0"/>
      <dgm:spPr/>
    </dgm:pt>
  </dgm:ptLst>
  <dgm:cxnLst>
    <dgm:cxn modelId="{25C97801-032B-419C-AD8C-B8ECCF93C420}" type="presOf" srcId="{B3869C94-4713-4F22-B065-56FFCB29CB9B}" destId="{4AB35A65-A1AB-4E20-AF8E-0382C3E7E91E}" srcOrd="0" destOrd="0" presId="urn:microsoft.com/office/officeart/2008/layout/LinedList"/>
    <dgm:cxn modelId="{F4272208-99C9-46D0-B225-7AD80AABFB27}" srcId="{CC1670B8-1E9F-4A8F-A0CF-7F3B1B1AB904}" destId="{45EF3D8A-7068-43F2-8B3E-92764DE9E381}" srcOrd="3" destOrd="0" parTransId="{3F38BCCA-D658-43B8-B526-75179D2FE68B}" sibTransId="{B0FCC7B9-6CD9-430A-9D84-6B61FF0EB3EA}"/>
    <dgm:cxn modelId="{DDB17923-7097-4853-A179-1B9CE302115B}" type="presOf" srcId="{8FC32885-CA24-4D3F-9B62-AA542832B8F4}" destId="{02C43C13-5B91-47C6-9409-61CF51645E30}" srcOrd="0" destOrd="0" presId="urn:microsoft.com/office/officeart/2008/layout/LinedList"/>
    <dgm:cxn modelId="{92372429-5C3B-4C8B-AB73-40107C455C29}" srcId="{CC1670B8-1E9F-4A8F-A0CF-7F3B1B1AB904}" destId="{8FC32885-CA24-4D3F-9B62-AA542832B8F4}" srcOrd="2" destOrd="0" parTransId="{9152A252-A068-4140-8A3A-DB0B9CD0C489}" sibTransId="{F4D452A7-4ED0-4105-878F-841ACA39EFCD}"/>
    <dgm:cxn modelId="{5FC4FA33-E43D-46E3-95EC-16C1DA2B81EB}" type="presOf" srcId="{A8AF738B-6F36-416F-9C47-93AC35A59BE5}" destId="{78EE8745-9E85-487F-805D-3D2C3981F772}" srcOrd="0" destOrd="0" presId="urn:microsoft.com/office/officeart/2008/layout/LinedList"/>
    <dgm:cxn modelId="{9B7C0B7B-9369-461C-80C0-5A0B50B1C6C7}" type="presOf" srcId="{CC1670B8-1E9F-4A8F-A0CF-7F3B1B1AB904}" destId="{67D0CEF4-B695-4275-8533-43A143CAF543}" srcOrd="0" destOrd="0" presId="urn:microsoft.com/office/officeart/2008/layout/LinedList"/>
    <dgm:cxn modelId="{235374DA-E24E-4C4F-A7AF-C9118269121F}" type="presOf" srcId="{45EF3D8A-7068-43F2-8B3E-92764DE9E381}" destId="{2F674592-90A9-4BD6-A105-93A1DEA89B0C}" srcOrd="0" destOrd="0" presId="urn:microsoft.com/office/officeart/2008/layout/LinedList"/>
    <dgm:cxn modelId="{0C0B6EF2-E989-4E77-91AF-CDCD691AE09E}" srcId="{CC1670B8-1E9F-4A8F-A0CF-7F3B1B1AB904}" destId="{A8AF738B-6F36-416F-9C47-93AC35A59BE5}" srcOrd="1" destOrd="0" parTransId="{14875DF6-0BC8-4B46-B9AA-3CC652081081}" sibTransId="{8EDC383E-D379-4BB4-A232-14292F9B867C}"/>
    <dgm:cxn modelId="{A578C5F9-0DF1-4A6A-85E5-663FEA0D1A3C}" srcId="{CC1670B8-1E9F-4A8F-A0CF-7F3B1B1AB904}" destId="{B3869C94-4713-4F22-B065-56FFCB29CB9B}" srcOrd="0" destOrd="0" parTransId="{C504E60A-AF87-49FD-A567-DA46A32D1314}" sibTransId="{9D1DD602-0B22-4CC1-9BEE-B898EDFB8C6A}"/>
    <dgm:cxn modelId="{959761E8-8F4D-4056-95F1-91D81290D09F}" type="presParOf" srcId="{67D0CEF4-B695-4275-8533-43A143CAF543}" destId="{7C071788-FF02-4F8A-9015-C6E42F9F46A4}" srcOrd="0" destOrd="0" presId="urn:microsoft.com/office/officeart/2008/layout/LinedList"/>
    <dgm:cxn modelId="{21C67D2A-55A7-4247-862C-8D70FD13A682}" type="presParOf" srcId="{67D0CEF4-B695-4275-8533-43A143CAF543}" destId="{D2B87A7F-D216-4459-A998-5F564BAE4927}" srcOrd="1" destOrd="0" presId="urn:microsoft.com/office/officeart/2008/layout/LinedList"/>
    <dgm:cxn modelId="{FA974F2E-65A2-4FE1-A7CB-8719E7CADCF3}" type="presParOf" srcId="{D2B87A7F-D216-4459-A998-5F564BAE4927}" destId="{4AB35A65-A1AB-4E20-AF8E-0382C3E7E91E}" srcOrd="0" destOrd="0" presId="urn:microsoft.com/office/officeart/2008/layout/LinedList"/>
    <dgm:cxn modelId="{CAC4DC65-FB25-465F-9841-760CFD192C91}" type="presParOf" srcId="{D2B87A7F-D216-4459-A998-5F564BAE4927}" destId="{D607C906-0380-4C49-A38E-363548B85819}" srcOrd="1" destOrd="0" presId="urn:microsoft.com/office/officeart/2008/layout/LinedList"/>
    <dgm:cxn modelId="{C55A4420-8E23-45E3-A609-D0B9FBAC2034}" type="presParOf" srcId="{67D0CEF4-B695-4275-8533-43A143CAF543}" destId="{0BF88635-4033-42E1-9361-07BCF0C55AC2}" srcOrd="2" destOrd="0" presId="urn:microsoft.com/office/officeart/2008/layout/LinedList"/>
    <dgm:cxn modelId="{A76F9AD1-0CCF-41EE-ACBC-D60416817DF1}" type="presParOf" srcId="{67D0CEF4-B695-4275-8533-43A143CAF543}" destId="{E67CEFD5-05EE-445E-B33C-5545FDB2AE33}" srcOrd="3" destOrd="0" presId="urn:microsoft.com/office/officeart/2008/layout/LinedList"/>
    <dgm:cxn modelId="{4ABCEC3D-0C64-44E5-AD06-168343E353D7}" type="presParOf" srcId="{E67CEFD5-05EE-445E-B33C-5545FDB2AE33}" destId="{78EE8745-9E85-487F-805D-3D2C3981F772}" srcOrd="0" destOrd="0" presId="urn:microsoft.com/office/officeart/2008/layout/LinedList"/>
    <dgm:cxn modelId="{AB1FFD54-E91E-4F94-AEE4-B1B162F92B01}" type="presParOf" srcId="{E67CEFD5-05EE-445E-B33C-5545FDB2AE33}" destId="{AF547967-0098-47A5-9592-DB649A004216}" srcOrd="1" destOrd="0" presId="urn:microsoft.com/office/officeart/2008/layout/LinedList"/>
    <dgm:cxn modelId="{50495FBD-914C-4301-ACD4-F68B4479BFC2}" type="presParOf" srcId="{67D0CEF4-B695-4275-8533-43A143CAF543}" destId="{C75F553A-3D00-451E-882C-003208E5687A}" srcOrd="4" destOrd="0" presId="urn:microsoft.com/office/officeart/2008/layout/LinedList"/>
    <dgm:cxn modelId="{BDA440CD-5878-4241-8008-E2E60A5846CB}" type="presParOf" srcId="{67D0CEF4-B695-4275-8533-43A143CAF543}" destId="{7E62A2BD-13EB-4FF1-800A-6AEA9369908F}" srcOrd="5" destOrd="0" presId="urn:microsoft.com/office/officeart/2008/layout/LinedList"/>
    <dgm:cxn modelId="{6255F1CA-1C75-4D9F-B3C5-670EE7F29C8D}" type="presParOf" srcId="{7E62A2BD-13EB-4FF1-800A-6AEA9369908F}" destId="{02C43C13-5B91-47C6-9409-61CF51645E30}" srcOrd="0" destOrd="0" presId="urn:microsoft.com/office/officeart/2008/layout/LinedList"/>
    <dgm:cxn modelId="{BA19CB87-51CC-4E6F-8201-5F58B142571E}" type="presParOf" srcId="{7E62A2BD-13EB-4FF1-800A-6AEA9369908F}" destId="{DFDFBEAA-2A24-41C6-8E07-998C4749B129}" srcOrd="1" destOrd="0" presId="urn:microsoft.com/office/officeart/2008/layout/LinedList"/>
    <dgm:cxn modelId="{9451C5E5-903B-4ED0-98B5-F8D9D13EC0B6}" type="presParOf" srcId="{67D0CEF4-B695-4275-8533-43A143CAF543}" destId="{59B22198-5D0A-4E16-9ADF-E30AC0A2DEEF}" srcOrd="6" destOrd="0" presId="urn:microsoft.com/office/officeart/2008/layout/LinedList"/>
    <dgm:cxn modelId="{763775A8-22E7-4A84-8DE9-D929BF128F33}" type="presParOf" srcId="{67D0CEF4-B695-4275-8533-43A143CAF543}" destId="{C96FA36F-C2A0-4C22-A7E2-4E090D46053A}" srcOrd="7" destOrd="0" presId="urn:microsoft.com/office/officeart/2008/layout/LinedList"/>
    <dgm:cxn modelId="{C4BEB956-1162-4EFE-B610-6E343E55C2CF}" type="presParOf" srcId="{C96FA36F-C2A0-4C22-A7E2-4E090D46053A}" destId="{2F674592-90A9-4BD6-A105-93A1DEA89B0C}" srcOrd="0" destOrd="0" presId="urn:microsoft.com/office/officeart/2008/layout/LinedList"/>
    <dgm:cxn modelId="{5000212C-0537-44AC-9573-1A531186F9FA}" type="presParOf" srcId="{C96FA36F-C2A0-4C22-A7E2-4E090D46053A}" destId="{3ACBB1DE-3876-43F9-9C53-C0603A5A9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3F035-97E4-4CB8-907C-17656232478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11E1E9-2787-4D26-B5A0-1797797987B2}">
      <dgm:prSet custT="1"/>
      <dgm:spPr/>
      <dgm:t>
        <a:bodyPr/>
        <a:lstStyle/>
        <a:p>
          <a:r>
            <a:rPr lang="en-GB" sz="2400" dirty="0"/>
            <a:t>The new Library Pavilion is an </a:t>
          </a:r>
          <a:r>
            <a:rPr lang="en-GB" sz="2400" b="1" dirty="0"/>
            <a:t>extension</a:t>
          </a:r>
          <a:r>
            <a:rPr lang="en-GB" sz="2400" dirty="0"/>
            <a:t> of the current library rather than a different library: almost like an extra room</a:t>
          </a:r>
        </a:p>
        <a:p>
          <a:r>
            <a:rPr lang="en-GB" sz="2400" dirty="0"/>
            <a:t>It will be </a:t>
          </a:r>
          <a:r>
            <a:rPr lang="en-GB" sz="2400" b="1" dirty="0"/>
            <a:t>bookless!</a:t>
          </a:r>
          <a:endParaRPr lang="en-US" sz="2400" dirty="0"/>
        </a:p>
      </dgm:t>
    </dgm:pt>
    <dgm:pt modelId="{B596989B-6D40-4163-98D7-C41341BBB30B}" type="parTrans" cxnId="{F427A712-3564-4F02-A2E3-480582B5D7C7}">
      <dgm:prSet/>
      <dgm:spPr/>
      <dgm:t>
        <a:bodyPr/>
        <a:lstStyle/>
        <a:p>
          <a:endParaRPr lang="en-US"/>
        </a:p>
      </dgm:t>
    </dgm:pt>
    <dgm:pt modelId="{AD6CC745-E5A9-45E0-A765-B42F98EF0A28}" type="sibTrans" cxnId="{F427A712-3564-4F02-A2E3-480582B5D7C7}">
      <dgm:prSet/>
      <dgm:spPr/>
      <dgm:t>
        <a:bodyPr/>
        <a:lstStyle/>
        <a:p>
          <a:endParaRPr lang="en-US"/>
        </a:p>
      </dgm:t>
    </dgm:pt>
    <dgm:pt modelId="{4BCA17B1-36C7-430A-BDC3-9BB569CFE9A4}">
      <dgm:prSet custT="1"/>
      <dgm:spPr/>
      <dgm:t>
        <a:bodyPr/>
        <a:lstStyle/>
        <a:p>
          <a:r>
            <a:rPr lang="en-GB" sz="2400" dirty="0"/>
            <a:t>In April 2022, we opened our new Student Centre</a:t>
          </a:r>
        </a:p>
        <a:p>
          <a:r>
            <a:rPr lang="en-GB" sz="2400" dirty="0"/>
            <a:t>Key that the Library Pavilion is </a:t>
          </a:r>
          <a:r>
            <a:rPr lang="en-GB" sz="2400" b="1" dirty="0"/>
            <a:t>different to</a:t>
          </a:r>
          <a:r>
            <a:rPr lang="en-GB" sz="2400" dirty="0"/>
            <a:t> and </a:t>
          </a:r>
          <a:r>
            <a:rPr lang="en-GB" sz="2400" b="1" dirty="0"/>
            <a:t>distinct from </a:t>
          </a:r>
          <a:r>
            <a:rPr lang="en-GB" sz="2400" dirty="0"/>
            <a:t>the Student Centre, since they will be situated quite close together on campus</a:t>
          </a:r>
          <a:endParaRPr lang="en-US" sz="2400" dirty="0"/>
        </a:p>
      </dgm:t>
    </dgm:pt>
    <dgm:pt modelId="{CC9D003D-4988-42CF-92CC-60A5711B59A8}" type="parTrans" cxnId="{D1857653-9D66-4EDE-B614-4B6B209160FE}">
      <dgm:prSet/>
      <dgm:spPr/>
      <dgm:t>
        <a:bodyPr/>
        <a:lstStyle/>
        <a:p>
          <a:endParaRPr lang="en-US"/>
        </a:p>
      </dgm:t>
    </dgm:pt>
    <dgm:pt modelId="{2B9DE735-5437-4CF6-AE10-DB442C0BD063}" type="sibTrans" cxnId="{D1857653-9D66-4EDE-B614-4B6B209160FE}">
      <dgm:prSet/>
      <dgm:spPr/>
      <dgm:t>
        <a:bodyPr/>
        <a:lstStyle/>
        <a:p>
          <a:endParaRPr lang="en-US"/>
        </a:p>
      </dgm:t>
    </dgm:pt>
    <dgm:pt modelId="{B85FAFFF-161F-4871-95FA-3A296A58D99F}">
      <dgm:prSet custT="1"/>
      <dgm:spPr/>
      <dgm:t>
        <a:bodyPr/>
        <a:lstStyle/>
        <a:p>
          <a:r>
            <a:rPr lang="en-GB" sz="2400" dirty="0"/>
            <a:t>However it is a different building, at the other end of the campus. How do we bridge that gap?</a:t>
          </a:r>
          <a:endParaRPr lang="en-US" sz="2400" dirty="0"/>
        </a:p>
      </dgm:t>
    </dgm:pt>
    <dgm:pt modelId="{10E8BE37-00ED-4658-8098-712E136D1F86}" type="parTrans" cxnId="{283CB3D0-8E92-4391-8D4C-A6FE3A4A67C2}">
      <dgm:prSet/>
      <dgm:spPr/>
      <dgm:t>
        <a:bodyPr/>
        <a:lstStyle/>
        <a:p>
          <a:endParaRPr lang="en-US"/>
        </a:p>
      </dgm:t>
    </dgm:pt>
    <dgm:pt modelId="{81D49D65-F425-4D5F-A9C1-1179F159C3A9}" type="sibTrans" cxnId="{283CB3D0-8E92-4391-8D4C-A6FE3A4A67C2}">
      <dgm:prSet/>
      <dgm:spPr/>
      <dgm:t>
        <a:bodyPr/>
        <a:lstStyle/>
        <a:p>
          <a:endParaRPr lang="en-US"/>
        </a:p>
      </dgm:t>
    </dgm:pt>
    <dgm:pt modelId="{5E68A75B-BAFD-4123-8250-AB974C7A0CA1}">
      <dgm:prSet custT="1"/>
      <dgm:spPr/>
      <dgm:t>
        <a:bodyPr/>
        <a:lstStyle/>
        <a:p>
          <a:r>
            <a:rPr lang="en-GB" sz="2400" dirty="0"/>
            <a:t>The </a:t>
          </a:r>
          <a:r>
            <a:rPr lang="en-GB" sz="2400" b="1" dirty="0"/>
            <a:t>essence</a:t>
          </a:r>
          <a:r>
            <a:rPr lang="en-GB" sz="2400" dirty="0"/>
            <a:t> of the library; in a new building… </a:t>
          </a:r>
          <a:r>
            <a:rPr lang="en-GB" sz="2400" b="1" dirty="0"/>
            <a:t>how </a:t>
          </a:r>
          <a:r>
            <a:rPr lang="en-GB" sz="2400" dirty="0"/>
            <a:t>do we recreate that?</a:t>
          </a:r>
          <a:endParaRPr lang="en-US" sz="2400" dirty="0"/>
        </a:p>
      </dgm:t>
    </dgm:pt>
    <dgm:pt modelId="{397E0D78-A3A7-49E0-8207-4CFF73FF667B}" type="parTrans" cxnId="{CE77E5F9-A87D-4461-9A51-0E511D280CB9}">
      <dgm:prSet/>
      <dgm:spPr/>
      <dgm:t>
        <a:bodyPr/>
        <a:lstStyle/>
        <a:p>
          <a:endParaRPr lang="en-US"/>
        </a:p>
      </dgm:t>
    </dgm:pt>
    <dgm:pt modelId="{739F03E6-25B3-4E00-8B91-DD221373F4B0}" type="sibTrans" cxnId="{CE77E5F9-A87D-4461-9A51-0E511D280CB9}">
      <dgm:prSet/>
      <dgm:spPr/>
      <dgm:t>
        <a:bodyPr/>
        <a:lstStyle/>
        <a:p>
          <a:endParaRPr lang="en-US"/>
        </a:p>
      </dgm:t>
    </dgm:pt>
    <dgm:pt modelId="{ACE79999-6BC1-4FCC-8E11-E3C50E06930B}">
      <dgm:prSet/>
      <dgm:spPr/>
      <dgm:t>
        <a:bodyPr/>
        <a:lstStyle/>
        <a:p>
          <a:r>
            <a:rPr lang="en-GB" b="1" dirty="0"/>
            <a:t>The Library Vibes…</a:t>
          </a:r>
          <a:endParaRPr lang="en-US" dirty="0"/>
        </a:p>
      </dgm:t>
    </dgm:pt>
    <dgm:pt modelId="{75AC278E-CC4A-4427-AF4D-3A1F22BC36E1}" type="parTrans" cxnId="{0665B578-3188-4703-B2AD-03B99A3F9CDB}">
      <dgm:prSet/>
      <dgm:spPr/>
      <dgm:t>
        <a:bodyPr/>
        <a:lstStyle/>
        <a:p>
          <a:endParaRPr lang="en-US"/>
        </a:p>
      </dgm:t>
    </dgm:pt>
    <dgm:pt modelId="{2D11E3EA-43C1-4C21-8EA3-8A01283FE833}" type="sibTrans" cxnId="{0665B578-3188-4703-B2AD-03B99A3F9CDB}">
      <dgm:prSet/>
      <dgm:spPr/>
      <dgm:t>
        <a:bodyPr/>
        <a:lstStyle/>
        <a:p>
          <a:endParaRPr lang="en-US"/>
        </a:p>
      </dgm:t>
    </dgm:pt>
    <dgm:pt modelId="{BEF89B10-B273-4877-9DAA-A47649D987CD}" type="pres">
      <dgm:prSet presAssocID="{AFD3F035-97E4-4CB8-907C-17656232478D}" presName="vert0" presStyleCnt="0">
        <dgm:presLayoutVars>
          <dgm:dir/>
          <dgm:animOne val="branch"/>
          <dgm:animLvl val="lvl"/>
        </dgm:presLayoutVars>
      </dgm:prSet>
      <dgm:spPr/>
    </dgm:pt>
    <dgm:pt modelId="{030CFB3C-2D33-4D61-ACD0-14AAECF3BF82}" type="pres">
      <dgm:prSet presAssocID="{2011E1E9-2787-4D26-B5A0-1797797987B2}" presName="thickLine" presStyleLbl="alignNode1" presStyleIdx="0" presStyleCnt="5"/>
      <dgm:spPr/>
    </dgm:pt>
    <dgm:pt modelId="{C9D3BDF7-8CAC-45BD-A87A-067410367A83}" type="pres">
      <dgm:prSet presAssocID="{2011E1E9-2787-4D26-B5A0-1797797987B2}" presName="horz1" presStyleCnt="0"/>
      <dgm:spPr/>
    </dgm:pt>
    <dgm:pt modelId="{244C035D-64D1-497C-90D8-22B31CF47793}" type="pres">
      <dgm:prSet presAssocID="{2011E1E9-2787-4D26-B5A0-1797797987B2}" presName="tx1" presStyleLbl="revTx" presStyleIdx="0" presStyleCnt="5" custScaleY="150758"/>
      <dgm:spPr/>
    </dgm:pt>
    <dgm:pt modelId="{43D01A95-2E6D-434D-A086-6BB9C47C51B7}" type="pres">
      <dgm:prSet presAssocID="{2011E1E9-2787-4D26-B5A0-1797797987B2}" presName="vert1" presStyleCnt="0"/>
      <dgm:spPr/>
    </dgm:pt>
    <dgm:pt modelId="{5CDC8803-B4DE-44C3-890D-B60839F2D867}" type="pres">
      <dgm:prSet presAssocID="{4BCA17B1-36C7-430A-BDC3-9BB569CFE9A4}" presName="thickLine" presStyleLbl="alignNode1" presStyleIdx="1" presStyleCnt="5"/>
      <dgm:spPr/>
    </dgm:pt>
    <dgm:pt modelId="{10854FAF-13C8-4E98-8DAE-CED12C75560E}" type="pres">
      <dgm:prSet presAssocID="{4BCA17B1-36C7-430A-BDC3-9BB569CFE9A4}" presName="horz1" presStyleCnt="0"/>
      <dgm:spPr/>
    </dgm:pt>
    <dgm:pt modelId="{88818194-BE8B-4185-B611-9C1A11E539D5}" type="pres">
      <dgm:prSet presAssocID="{4BCA17B1-36C7-430A-BDC3-9BB569CFE9A4}" presName="tx1" presStyleLbl="revTx" presStyleIdx="1" presStyleCnt="5" custScaleY="147550"/>
      <dgm:spPr/>
    </dgm:pt>
    <dgm:pt modelId="{ECCC5193-3B61-4A80-915F-133E77E056D9}" type="pres">
      <dgm:prSet presAssocID="{4BCA17B1-36C7-430A-BDC3-9BB569CFE9A4}" presName="vert1" presStyleCnt="0"/>
      <dgm:spPr/>
    </dgm:pt>
    <dgm:pt modelId="{F520F37E-4191-4B85-ACF2-A84D98D41CE9}" type="pres">
      <dgm:prSet presAssocID="{B85FAFFF-161F-4871-95FA-3A296A58D99F}" presName="thickLine" presStyleLbl="alignNode1" presStyleIdx="2" presStyleCnt="5"/>
      <dgm:spPr/>
    </dgm:pt>
    <dgm:pt modelId="{9E15CB7B-D538-4D7A-9AAA-7244E9DB427D}" type="pres">
      <dgm:prSet presAssocID="{B85FAFFF-161F-4871-95FA-3A296A58D99F}" presName="horz1" presStyleCnt="0"/>
      <dgm:spPr/>
    </dgm:pt>
    <dgm:pt modelId="{5D6BB75D-0BD1-4073-861F-A26DD60E33DB}" type="pres">
      <dgm:prSet presAssocID="{B85FAFFF-161F-4871-95FA-3A296A58D99F}" presName="tx1" presStyleLbl="revTx" presStyleIdx="2" presStyleCnt="5"/>
      <dgm:spPr/>
    </dgm:pt>
    <dgm:pt modelId="{04FC8635-C231-4610-B0A6-4E306E4C291A}" type="pres">
      <dgm:prSet presAssocID="{B85FAFFF-161F-4871-95FA-3A296A58D99F}" presName="vert1" presStyleCnt="0"/>
      <dgm:spPr/>
    </dgm:pt>
    <dgm:pt modelId="{8E7DF368-867A-4314-B8F2-4E0391052414}" type="pres">
      <dgm:prSet presAssocID="{5E68A75B-BAFD-4123-8250-AB974C7A0CA1}" presName="thickLine" presStyleLbl="alignNode1" presStyleIdx="3" presStyleCnt="5"/>
      <dgm:spPr/>
    </dgm:pt>
    <dgm:pt modelId="{A24A29A9-05E5-4D38-97B6-9C9CCD2AC2CC}" type="pres">
      <dgm:prSet presAssocID="{5E68A75B-BAFD-4123-8250-AB974C7A0CA1}" presName="horz1" presStyleCnt="0"/>
      <dgm:spPr/>
    </dgm:pt>
    <dgm:pt modelId="{2AF942A8-1941-40EA-BE9D-11037E127591}" type="pres">
      <dgm:prSet presAssocID="{5E68A75B-BAFD-4123-8250-AB974C7A0CA1}" presName="tx1" presStyleLbl="revTx" presStyleIdx="3" presStyleCnt="5" custScaleY="98944"/>
      <dgm:spPr/>
    </dgm:pt>
    <dgm:pt modelId="{396B342C-D41B-4941-BF5C-3E96998EE884}" type="pres">
      <dgm:prSet presAssocID="{5E68A75B-BAFD-4123-8250-AB974C7A0CA1}" presName="vert1" presStyleCnt="0"/>
      <dgm:spPr/>
    </dgm:pt>
    <dgm:pt modelId="{3051CECD-96EC-4721-B8A8-4CCFF4C88DF8}" type="pres">
      <dgm:prSet presAssocID="{ACE79999-6BC1-4FCC-8E11-E3C50E06930B}" presName="thickLine" presStyleLbl="alignNode1" presStyleIdx="4" presStyleCnt="5"/>
      <dgm:spPr/>
    </dgm:pt>
    <dgm:pt modelId="{C94681C5-F143-4B8B-8463-B88749DCF843}" type="pres">
      <dgm:prSet presAssocID="{ACE79999-6BC1-4FCC-8E11-E3C50E06930B}" presName="horz1" presStyleCnt="0"/>
      <dgm:spPr/>
    </dgm:pt>
    <dgm:pt modelId="{4DA8B94C-1FC6-4C21-9393-D3EC8404E427}" type="pres">
      <dgm:prSet presAssocID="{ACE79999-6BC1-4FCC-8E11-E3C50E06930B}" presName="tx1" presStyleLbl="revTx" presStyleIdx="4" presStyleCnt="5"/>
      <dgm:spPr/>
    </dgm:pt>
    <dgm:pt modelId="{C84AF163-28C1-4EAE-94DD-1E4F596FE2A8}" type="pres">
      <dgm:prSet presAssocID="{ACE79999-6BC1-4FCC-8E11-E3C50E06930B}" presName="vert1" presStyleCnt="0"/>
      <dgm:spPr/>
    </dgm:pt>
  </dgm:ptLst>
  <dgm:cxnLst>
    <dgm:cxn modelId="{F427A712-3564-4F02-A2E3-480582B5D7C7}" srcId="{AFD3F035-97E4-4CB8-907C-17656232478D}" destId="{2011E1E9-2787-4D26-B5A0-1797797987B2}" srcOrd="0" destOrd="0" parTransId="{B596989B-6D40-4163-98D7-C41341BBB30B}" sibTransId="{AD6CC745-E5A9-45E0-A765-B42F98EF0A28}"/>
    <dgm:cxn modelId="{D1857653-9D66-4EDE-B614-4B6B209160FE}" srcId="{AFD3F035-97E4-4CB8-907C-17656232478D}" destId="{4BCA17B1-36C7-430A-BDC3-9BB569CFE9A4}" srcOrd="1" destOrd="0" parTransId="{CC9D003D-4988-42CF-92CC-60A5711B59A8}" sibTransId="{2B9DE735-5437-4CF6-AE10-DB442C0BD063}"/>
    <dgm:cxn modelId="{7841E555-AD6F-4E53-8941-EE09AF58C795}" type="presOf" srcId="{B85FAFFF-161F-4871-95FA-3A296A58D99F}" destId="{5D6BB75D-0BD1-4073-861F-A26DD60E33DB}" srcOrd="0" destOrd="0" presId="urn:microsoft.com/office/officeart/2008/layout/LinedList"/>
    <dgm:cxn modelId="{FCC16F78-BE2E-4A5C-8C00-EA9100DEA268}" type="presOf" srcId="{2011E1E9-2787-4D26-B5A0-1797797987B2}" destId="{244C035D-64D1-497C-90D8-22B31CF47793}" srcOrd="0" destOrd="0" presId="urn:microsoft.com/office/officeart/2008/layout/LinedList"/>
    <dgm:cxn modelId="{0665B578-3188-4703-B2AD-03B99A3F9CDB}" srcId="{AFD3F035-97E4-4CB8-907C-17656232478D}" destId="{ACE79999-6BC1-4FCC-8E11-E3C50E06930B}" srcOrd="4" destOrd="0" parTransId="{75AC278E-CC4A-4427-AF4D-3A1F22BC36E1}" sibTransId="{2D11E3EA-43C1-4C21-8EA3-8A01283FE833}"/>
    <dgm:cxn modelId="{2D92525A-E651-43FC-A76D-01F3B54297A4}" type="presOf" srcId="{AFD3F035-97E4-4CB8-907C-17656232478D}" destId="{BEF89B10-B273-4877-9DAA-A47649D987CD}" srcOrd="0" destOrd="0" presId="urn:microsoft.com/office/officeart/2008/layout/LinedList"/>
    <dgm:cxn modelId="{0D9243AF-F0F0-4575-9E07-C57FFCF64809}" type="presOf" srcId="{4BCA17B1-36C7-430A-BDC3-9BB569CFE9A4}" destId="{88818194-BE8B-4185-B611-9C1A11E539D5}" srcOrd="0" destOrd="0" presId="urn:microsoft.com/office/officeart/2008/layout/LinedList"/>
    <dgm:cxn modelId="{8834C4C5-6C4C-4178-B4A3-C99F991A22EC}" type="presOf" srcId="{5E68A75B-BAFD-4123-8250-AB974C7A0CA1}" destId="{2AF942A8-1941-40EA-BE9D-11037E127591}" srcOrd="0" destOrd="0" presId="urn:microsoft.com/office/officeart/2008/layout/LinedList"/>
    <dgm:cxn modelId="{283CB3D0-8E92-4391-8D4C-A6FE3A4A67C2}" srcId="{AFD3F035-97E4-4CB8-907C-17656232478D}" destId="{B85FAFFF-161F-4871-95FA-3A296A58D99F}" srcOrd="2" destOrd="0" parTransId="{10E8BE37-00ED-4658-8098-712E136D1F86}" sibTransId="{81D49D65-F425-4D5F-A9C1-1179F159C3A9}"/>
    <dgm:cxn modelId="{AABE6DEC-6BA2-419F-8FBD-C2C6E7B3C8CA}" type="presOf" srcId="{ACE79999-6BC1-4FCC-8E11-E3C50E06930B}" destId="{4DA8B94C-1FC6-4C21-9393-D3EC8404E427}" srcOrd="0" destOrd="0" presId="urn:microsoft.com/office/officeart/2008/layout/LinedList"/>
    <dgm:cxn modelId="{CE77E5F9-A87D-4461-9A51-0E511D280CB9}" srcId="{AFD3F035-97E4-4CB8-907C-17656232478D}" destId="{5E68A75B-BAFD-4123-8250-AB974C7A0CA1}" srcOrd="3" destOrd="0" parTransId="{397E0D78-A3A7-49E0-8207-4CFF73FF667B}" sibTransId="{739F03E6-25B3-4E00-8B91-DD221373F4B0}"/>
    <dgm:cxn modelId="{709EC01B-1866-427C-99DD-822E6C95541E}" type="presParOf" srcId="{BEF89B10-B273-4877-9DAA-A47649D987CD}" destId="{030CFB3C-2D33-4D61-ACD0-14AAECF3BF82}" srcOrd="0" destOrd="0" presId="urn:microsoft.com/office/officeart/2008/layout/LinedList"/>
    <dgm:cxn modelId="{72B713A8-3111-476D-BED7-8409977B3ADA}" type="presParOf" srcId="{BEF89B10-B273-4877-9DAA-A47649D987CD}" destId="{C9D3BDF7-8CAC-45BD-A87A-067410367A83}" srcOrd="1" destOrd="0" presId="urn:microsoft.com/office/officeart/2008/layout/LinedList"/>
    <dgm:cxn modelId="{AEFD07E5-C90C-4A6A-8933-AAFF814DB02A}" type="presParOf" srcId="{C9D3BDF7-8CAC-45BD-A87A-067410367A83}" destId="{244C035D-64D1-497C-90D8-22B31CF47793}" srcOrd="0" destOrd="0" presId="urn:microsoft.com/office/officeart/2008/layout/LinedList"/>
    <dgm:cxn modelId="{3F07372E-2F72-42F4-B9C3-BA138086EF1F}" type="presParOf" srcId="{C9D3BDF7-8CAC-45BD-A87A-067410367A83}" destId="{43D01A95-2E6D-434D-A086-6BB9C47C51B7}" srcOrd="1" destOrd="0" presId="urn:microsoft.com/office/officeart/2008/layout/LinedList"/>
    <dgm:cxn modelId="{74A57509-8BFD-452C-8FED-6786570F0F68}" type="presParOf" srcId="{BEF89B10-B273-4877-9DAA-A47649D987CD}" destId="{5CDC8803-B4DE-44C3-890D-B60839F2D867}" srcOrd="2" destOrd="0" presId="urn:microsoft.com/office/officeart/2008/layout/LinedList"/>
    <dgm:cxn modelId="{58422A55-1F76-4346-B03F-844070078586}" type="presParOf" srcId="{BEF89B10-B273-4877-9DAA-A47649D987CD}" destId="{10854FAF-13C8-4E98-8DAE-CED12C75560E}" srcOrd="3" destOrd="0" presId="urn:microsoft.com/office/officeart/2008/layout/LinedList"/>
    <dgm:cxn modelId="{753100D3-D24E-471B-80B7-1D446F72C613}" type="presParOf" srcId="{10854FAF-13C8-4E98-8DAE-CED12C75560E}" destId="{88818194-BE8B-4185-B611-9C1A11E539D5}" srcOrd="0" destOrd="0" presId="urn:microsoft.com/office/officeart/2008/layout/LinedList"/>
    <dgm:cxn modelId="{1FF4CDFC-2455-485B-8D6F-94788CBA05D5}" type="presParOf" srcId="{10854FAF-13C8-4E98-8DAE-CED12C75560E}" destId="{ECCC5193-3B61-4A80-915F-133E77E056D9}" srcOrd="1" destOrd="0" presId="urn:microsoft.com/office/officeart/2008/layout/LinedList"/>
    <dgm:cxn modelId="{43F8B214-7F90-401C-9F78-A3BF40AD9A0C}" type="presParOf" srcId="{BEF89B10-B273-4877-9DAA-A47649D987CD}" destId="{F520F37E-4191-4B85-ACF2-A84D98D41CE9}" srcOrd="4" destOrd="0" presId="urn:microsoft.com/office/officeart/2008/layout/LinedList"/>
    <dgm:cxn modelId="{EFE2B118-CCF2-4001-8956-A885F91BBF56}" type="presParOf" srcId="{BEF89B10-B273-4877-9DAA-A47649D987CD}" destId="{9E15CB7B-D538-4D7A-9AAA-7244E9DB427D}" srcOrd="5" destOrd="0" presId="urn:microsoft.com/office/officeart/2008/layout/LinedList"/>
    <dgm:cxn modelId="{8B26E438-F069-4022-8F87-80EBAB981F1F}" type="presParOf" srcId="{9E15CB7B-D538-4D7A-9AAA-7244E9DB427D}" destId="{5D6BB75D-0BD1-4073-861F-A26DD60E33DB}" srcOrd="0" destOrd="0" presId="urn:microsoft.com/office/officeart/2008/layout/LinedList"/>
    <dgm:cxn modelId="{288ADFF8-7DBB-4715-B4DB-1FAD7F4CB6F6}" type="presParOf" srcId="{9E15CB7B-D538-4D7A-9AAA-7244E9DB427D}" destId="{04FC8635-C231-4610-B0A6-4E306E4C291A}" srcOrd="1" destOrd="0" presId="urn:microsoft.com/office/officeart/2008/layout/LinedList"/>
    <dgm:cxn modelId="{47FC0B05-2652-49D6-BFAD-6F033840DF17}" type="presParOf" srcId="{BEF89B10-B273-4877-9DAA-A47649D987CD}" destId="{8E7DF368-867A-4314-B8F2-4E0391052414}" srcOrd="6" destOrd="0" presId="urn:microsoft.com/office/officeart/2008/layout/LinedList"/>
    <dgm:cxn modelId="{5EC39DB6-B616-4846-B550-7AA2BD721F4D}" type="presParOf" srcId="{BEF89B10-B273-4877-9DAA-A47649D987CD}" destId="{A24A29A9-05E5-4D38-97B6-9C9CCD2AC2CC}" srcOrd="7" destOrd="0" presId="urn:microsoft.com/office/officeart/2008/layout/LinedList"/>
    <dgm:cxn modelId="{F2739189-39B4-40A5-BC04-3D250D3A97E2}" type="presParOf" srcId="{A24A29A9-05E5-4D38-97B6-9C9CCD2AC2CC}" destId="{2AF942A8-1941-40EA-BE9D-11037E127591}" srcOrd="0" destOrd="0" presId="urn:microsoft.com/office/officeart/2008/layout/LinedList"/>
    <dgm:cxn modelId="{1EEC23F0-8A29-483A-ACEC-A130C3E4709F}" type="presParOf" srcId="{A24A29A9-05E5-4D38-97B6-9C9CCD2AC2CC}" destId="{396B342C-D41B-4941-BF5C-3E96998EE884}" srcOrd="1" destOrd="0" presId="urn:microsoft.com/office/officeart/2008/layout/LinedList"/>
    <dgm:cxn modelId="{49B14F8F-18C5-43AB-95BC-DBA8E9AAD473}" type="presParOf" srcId="{BEF89B10-B273-4877-9DAA-A47649D987CD}" destId="{3051CECD-96EC-4721-B8A8-4CCFF4C88DF8}" srcOrd="8" destOrd="0" presId="urn:microsoft.com/office/officeart/2008/layout/LinedList"/>
    <dgm:cxn modelId="{21B90649-A475-46DF-A36F-38F23EBE85A1}" type="presParOf" srcId="{BEF89B10-B273-4877-9DAA-A47649D987CD}" destId="{C94681C5-F143-4B8B-8463-B88749DCF843}" srcOrd="9" destOrd="0" presId="urn:microsoft.com/office/officeart/2008/layout/LinedList"/>
    <dgm:cxn modelId="{BD711FBD-0CF4-4419-A000-5217AD9BAF16}" type="presParOf" srcId="{C94681C5-F143-4B8B-8463-B88749DCF843}" destId="{4DA8B94C-1FC6-4C21-9393-D3EC8404E427}" srcOrd="0" destOrd="0" presId="urn:microsoft.com/office/officeart/2008/layout/LinedList"/>
    <dgm:cxn modelId="{2846DFFC-44D1-4160-8373-52AF20281604}" type="presParOf" srcId="{C94681C5-F143-4B8B-8463-B88749DCF843}" destId="{C84AF163-28C1-4EAE-94DD-1E4F596FE2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FEF05-8EB8-4A54-9177-159514D88A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AB7A21-9C8A-4F38-B007-2B970ECEE16A}">
      <dgm:prSet/>
      <dgm:spPr/>
      <dgm:t>
        <a:bodyPr/>
        <a:lstStyle/>
        <a:p>
          <a:r>
            <a:rPr lang="en-GB" dirty="0"/>
            <a:t>Engagement activities have included:</a:t>
          </a:r>
          <a:endParaRPr lang="en-US" dirty="0"/>
        </a:p>
      </dgm:t>
    </dgm:pt>
    <dgm:pt modelId="{DEB4E65E-DAC7-4738-AF62-669C513FA49B}" type="parTrans" cxnId="{8A94BF62-5CE7-4ECB-9F88-D4EDA87440FB}">
      <dgm:prSet/>
      <dgm:spPr/>
      <dgm:t>
        <a:bodyPr/>
        <a:lstStyle/>
        <a:p>
          <a:endParaRPr lang="en-US"/>
        </a:p>
      </dgm:t>
    </dgm:pt>
    <dgm:pt modelId="{D7BE858C-42C1-457E-9D81-B53B21F4E5A3}" type="sibTrans" cxnId="{8A94BF62-5CE7-4ECB-9F88-D4EDA87440FB}">
      <dgm:prSet/>
      <dgm:spPr/>
      <dgm:t>
        <a:bodyPr/>
        <a:lstStyle/>
        <a:p>
          <a:endParaRPr lang="en-US"/>
        </a:p>
      </dgm:t>
    </dgm:pt>
    <dgm:pt modelId="{47ECC340-ECEA-44C5-BC59-554AEBB989C4}">
      <dgm:prSet/>
      <dgm:spPr/>
      <dgm:t>
        <a:bodyPr/>
        <a:lstStyle/>
        <a:p>
          <a:r>
            <a:rPr lang="en-GB" dirty="0"/>
            <a:t>Ad hoc engagement outside the Library (Tea and Talk)</a:t>
          </a:r>
          <a:endParaRPr lang="en-US" dirty="0"/>
        </a:p>
      </dgm:t>
    </dgm:pt>
    <dgm:pt modelId="{41880E31-1B01-46BB-8FB3-0D4F69146531}" type="parTrans" cxnId="{620891FA-C1B5-46FF-A82A-D6754426F998}">
      <dgm:prSet/>
      <dgm:spPr/>
      <dgm:t>
        <a:bodyPr/>
        <a:lstStyle/>
        <a:p>
          <a:endParaRPr lang="en-US"/>
        </a:p>
      </dgm:t>
    </dgm:pt>
    <dgm:pt modelId="{762FA5BD-34DC-4DC0-BFC2-9CF992BFDC97}" type="sibTrans" cxnId="{620891FA-C1B5-46FF-A82A-D6754426F998}">
      <dgm:prSet/>
      <dgm:spPr/>
      <dgm:t>
        <a:bodyPr/>
        <a:lstStyle/>
        <a:p>
          <a:endParaRPr lang="en-US"/>
        </a:p>
      </dgm:t>
    </dgm:pt>
    <dgm:pt modelId="{6B74596A-5373-420E-8200-B36EF67F96FF}">
      <dgm:prSet/>
      <dgm:spPr/>
      <dgm:t>
        <a:bodyPr/>
        <a:lstStyle/>
        <a:p>
          <a:r>
            <a:rPr lang="en-GB" dirty="0"/>
            <a:t>Peer-led sessions</a:t>
          </a:r>
          <a:endParaRPr lang="en-US" dirty="0"/>
        </a:p>
      </dgm:t>
    </dgm:pt>
    <dgm:pt modelId="{A27FCA83-B068-4E10-807B-CA580E1851F0}" type="parTrans" cxnId="{9E032276-CA35-48F9-9D4E-DEC0E5E5355E}">
      <dgm:prSet/>
      <dgm:spPr/>
      <dgm:t>
        <a:bodyPr/>
        <a:lstStyle/>
        <a:p>
          <a:endParaRPr lang="en-US"/>
        </a:p>
      </dgm:t>
    </dgm:pt>
    <dgm:pt modelId="{23AED281-BE4D-4121-B5AE-0CA0FFEA8926}" type="sibTrans" cxnId="{9E032276-CA35-48F9-9D4E-DEC0E5E5355E}">
      <dgm:prSet/>
      <dgm:spPr/>
      <dgm:t>
        <a:bodyPr/>
        <a:lstStyle/>
        <a:p>
          <a:endParaRPr lang="en-US"/>
        </a:p>
      </dgm:t>
    </dgm:pt>
    <dgm:pt modelId="{FEDF5526-A82A-48E9-99A2-67CDAAD3483D}">
      <dgm:prSet/>
      <dgm:spPr/>
      <dgm:t>
        <a:bodyPr/>
        <a:lstStyle/>
        <a:p>
          <a:r>
            <a:rPr lang="en-GB" dirty="0"/>
            <a:t>Social media</a:t>
          </a:r>
          <a:endParaRPr lang="en-US" dirty="0"/>
        </a:p>
      </dgm:t>
    </dgm:pt>
    <dgm:pt modelId="{BE6760E4-8A23-4E13-8E77-DC31D593126F}" type="parTrans" cxnId="{4B1B4552-1682-4943-9471-B678481D8F11}">
      <dgm:prSet/>
      <dgm:spPr/>
      <dgm:t>
        <a:bodyPr/>
        <a:lstStyle/>
        <a:p>
          <a:endParaRPr lang="en-US"/>
        </a:p>
      </dgm:t>
    </dgm:pt>
    <dgm:pt modelId="{F4CD78AE-133E-40A5-80DF-1AA204CDDA7A}" type="sibTrans" cxnId="{4B1B4552-1682-4943-9471-B678481D8F11}">
      <dgm:prSet/>
      <dgm:spPr/>
      <dgm:t>
        <a:bodyPr/>
        <a:lstStyle/>
        <a:p>
          <a:endParaRPr lang="en-US"/>
        </a:p>
      </dgm:t>
    </dgm:pt>
    <dgm:pt modelId="{7C740B7D-4F55-4E7E-A4A9-44F39C678587}">
      <dgm:prSet/>
      <dgm:spPr/>
      <dgm:t>
        <a:bodyPr/>
        <a:lstStyle/>
        <a:p>
          <a:r>
            <a:rPr lang="en-GB" dirty="0"/>
            <a:t>Meetings with specific student groups</a:t>
          </a:r>
          <a:endParaRPr lang="en-US" dirty="0"/>
        </a:p>
      </dgm:t>
    </dgm:pt>
    <dgm:pt modelId="{6EBB6EC6-BAC1-465E-A195-3B6151A8A288}" type="parTrans" cxnId="{B4395357-4391-4A1D-A947-C4A8B0E06EB5}">
      <dgm:prSet/>
      <dgm:spPr/>
      <dgm:t>
        <a:bodyPr/>
        <a:lstStyle/>
        <a:p>
          <a:endParaRPr lang="en-US"/>
        </a:p>
      </dgm:t>
    </dgm:pt>
    <dgm:pt modelId="{46FE6ED7-105B-4FF0-BE82-CC4E65E116F7}" type="sibTrans" cxnId="{B4395357-4391-4A1D-A947-C4A8B0E06EB5}">
      <dgm:prSet/>
      <dgm:spPr/>
      <dgm:t>
        <a:bodyPr/>
        <a:lstStyle/>
        <a:p>
          <a:endParaRPr lang="en-US"/>
        </a:p>
      </dgm:t>
    </dgm:pt>
    <dgm:pt modelId="{808C496E-8ED0-4AFC-9F74-BB3A6D85E657}">
      <dgm:prSet/>
      <dgm:spPr/>
      <dgm:t>
        <a:bodyPr/>
        <a:lstStyle/>
        <a:p>
          <a:r>
            <a:rPr lang="en-GB"/>
            <a:t>Recurring themes:</a:t>
          </a:r>
          <a:endParaRPr lang="en-US"/>
        </a:p>
      </dgm:t>
    </dgm:pt>
    <dgm:pt modelId="{BA0F5763-55F2-4CE7-BE2C-B7CF0D3DB6CE}" type="parTrans" cxnId="{0EA858C7-0338-41FD-9242-B0276A98355F}">
      <dgm:prSet/>
      <dgm:spPr/>
      <dgm:t>
        <a:bodyPr/>
        <a:lstStyle/>
        <a:p>
          <a:endParaRPr lang="en-US"/>
        </a:p>
      </dgm:t>
    </dgm:pt>
    <dgm:pt modelId="{3441672F-E885-4877-B10A-35969C5ACA22}" type="sibTrans" cxnId="{0EA858C7-0338-41FD-9242-B0276A98355F}">
      <dgm:prSet/>
      <dgm:spPr/>
      <dgm:t>
        <a:bodyPr/>
        <a:lstStyle/>
        <a:p>
          <a:endParaRPr lang="en-US"/>
        </a:p>
      </dgm:t>
    </dgm:pt>
    <dgm:pt modelId="{F1E780AF-9EA0-4793-9F25-C290C331F2CC}">
      <dgm:prSet/>
      <dgm:spPr/>
      <dgm:t>
        <a:bodyPr/>
        <a:lstStyle/>
        <a:p>
          <a:r>
            <a:rPr lang="en-GB"/>
            <a:t>Power and connectivity</a:t>
          </a:r>
          <a:endParaRPr lang="en-US"/>
        </a:p>
      </dgm:t>
    </dgm:pt>
    <dgm:pt modelId="{A210E074-24B9-4171-8C6B-9E4BB1FADD1D}" type="parTrans" cxnId="{65D4E99A-FA61-46A7-8075-1B821C59E84C}">
      <dgm:prSet/>
      <dgm:spPr/>
      <dgm:t>
        <a:bodyPr/>
        <a:lstStyle/>
        <a:p>
          <a:endParaRPr lang="en-US"/>
        </a:p>
      </dgm:t>
    </dgm:pt>
    <dgm:pt modelId="{AC2F369D-978C-4DDD-A0F1-160AADA1697A}" type="sibTrans" cxnId="{65D4E99A-FA61-46A7-8075-1B821C59E84C}">
      <dgm:prSet/>
      <dgm:spPr/>
      <dgm:t>
        <a:bodyPr/>
        <a:lstStyle/>
        <a:p>
          <a:endParaRPr lang="en-US"/>
        </a:p>
      </dgm:t>
    </dgm:pt>
    <dgm:pt modelId="{C61B2E6D-84BB-4CEC-BDA1-ECDE4A815D87}">
      <dgm:prSet/>
      <dgm:spPr/>
      <dgm:t>
        <a:bodyPr/>
        <a:lstStyle/>
        <a:p>
          <a:r>
            <a:rPr lang="en-GB"/>
            <a:t>Study spaces and furniture</a:t>
          </a:r>
          <a:endParaRPr lang="en-US"/>
        </a:p>
      </dgm:t>
    </dgm:pt>
    <dgm:pt modelId="{319AEC2C-D907-466A-9616-F640DD5AC000}" type="parTrans" cxnId="{08070E73-9F30-4D37-B037-C62AAFC4D46E}">
      <dgm:prSet/>
      <dgm:spPr/>
      <dgm:t>
        <a:bodyPr/>
        <a:lstStyle/>
        <a:p>
          <a:endParaRPr lang="en-US"/>
        </a:p>
      </dgm:t>
    </dgm:pt>
    <dgm:pt modelId="{459A1255-7BDF-43B8-9382-71F34F4A3520}" type="sibTrans" cxnId="{08070E73-9F30-4D37-B037-C62AAFC4D46E}">
      <dgm:prSet/>
      <dgm:spPr/>
      <dgm:t>
        <a:bodyPr/>
        <a:lstStyle/>
        <a:p>
          <a:endParaRPr lang="en-US"/>
        </a:p>
      </dgm:t>
    </dgm:pt>
    <dgm:pt modelId="{18DE83C1-5716-47AD-87F0-8B6E8029433E}">
      <dgm:prSet/>
      <dgm:spPr/>
      <dgm:t>
        <a:bodyPr/>
        <a:lstStyle/>
        <a:p>
          <a:r>
            <a:rPr lang="en-GB" dirty="0"/>
            <a:t>Clarity in zoning and signage</a:t>
          </a:r>
          <a:endParaRPr lang="en-US" dirty="0"/>
        </a:p>
      </dgm:t>
    </dgm:pt>
    <dgm:pt modelId="{B9EF22FA-530B-410E-9AF1-45A9A88F75C4}" type="parTrans" cxnId="{657D92A1-478E-42F9-830A-14158B3DDF58}">
      <dgm:prSet/>
      <dgm:spPr/>
      <dgm:t>
        <a:bodyPr/>
        <a:lstStyle/>
        <a:p>
          <a:endParaRPr lang="en-US"/>
        </a:p>
      </dgm:t>
    </dgm:pt>
    <dgm:pt modelId="{83C584F7-1380-44D6-9C56-47F7F0433591}" type="sibTrans" cxnId="{657D92A1-478E-42F9-830A-14158B3DDF58}">
      <dgm:prSet/>
      <dgm:spPr/>
      <dgm:t>
        <a:bodyPr/>
        <a:lstStyle/>
        <a:p>
          <a:endParaRPr lang="en-US"/>
        </a:p>
      </dgm:t>
    </dgm:pt>
    <dgm:pt modelId="{A238298D-F890-4031-B8EC-589F728DF91D}">
      <dgm:prSet/>
      <dgm:spPr/>
      <dgm:t>
        <a:bodyPr/>
        <a:lstStyle/>
        <a:p>
          <a:r>
            <a:rPr lang="en-GB" dirty="0"/>
            <a:t>Ambience, ‘vibes’ and aesthetics</a:t>
          </a:r>
          <a:endParaRPr lang="en-US" dirty="0"/>
        </a:p>
      </dgm:t>
    </dgm:pt>
    <dgm:pt modelId="{D528C376-3720-403E-B80A-B78A498B815E}" type="parTrans" cxnId="{293F6B78-C35C-40EE-A5DE-FEE247AC8EE5}">
      <dgm:prSet/>
      <dgm:spPr/>
      <dgm:t>
        <a:bodyPr/>
        <a:lstStyle/>
        <a:p>
          <a:endParaRPr lang="en-US"/>
        </a:p>
      </dgm:t>
    </dgm:pt>
    <dgm:pt modelId="{3A332A63-657B-4376-9F19-1B03A989E354}" type="sibTrans" cxnId="{293F6B78-C35C-40EE-A5DE-FEE247AC8EE5}">
      <dgm:prSet/>
      <dgm:spPr/>
      <dgm:t>
        <a:bodyPr/>
        <a:lstStyle/>
        <a:p>
          <a:endParaRPr lang="en-US"/>
        </a:p>
      </dgm:t>
    </dgm:pt>
    <dgm:pt modelId="{6ADDB14B-8EF9-455B-9BA9-709A2A1C9837}">
      <dgm:prSet/>
      <dgm:spPr/>
      <dgm:t>
        <a:bodyPr/>
        <a:lstStyle/>
        <a:p>
          <a:r>
            <a:rPr lang="en-US" dirty="0"/>
            <a:t>Should the Library function as a social space?</a:t>
          </a:r>
        </a:p>
      </dgm:t>
    </dgm:pt>
    <dgm:pt modelId="{03EDB9AC-DB43-4F00-AFFB-4E3DD9690C7C}" type="parTrans" cxnId="{ADDBF3F3-00F0-4E1D-96D8-9ABDDFC34381}">
      <dgm:prSet/>
      <dgm:spPr/>
      <dgm:t>
        <a:bodyPr/>
        <a:lstStyle/>
        <a:p>
          <a:endParaRPr lang="en-GB"/>
        </a:p>
      </dgm:t>
    </dgm:pt>
    <dgm:pt modelId="{1E69245C-561B-43EC-9722-06543432BA60}" type="sibTrans" cxnId="{ADDBF3F3-00F0-4E1D-96D8-9ABDDFC34381}">
      <dgm:prSet/>
      <dgm:spPr/>
      <dgm:t>
        <a:bodyPr/>
        <a:lstStyle/>
        <a:p>
          <a:endParaRPr lang="en-GB"/>
        </a:p>
      </dgm:t>
    </dgm:pt>
    <dgm:pt modelId="{08AF06FD-E261-456E-B195-5302136E7F10}">
      <dgm:prSet/>
      <dgm:spPr/>
      <dgm:t>
        <a:bodyPr/>
        <a:lstStyle/>
        <a:p>
          <a:r>
            <a:rPr lang="en-US" dirty="0"/>
            <a:t>Collaboration with the Students Union</a:t>
          </a:r>
        </a:p>
      </dgm:t>
    </dgm:pt>
    <dgm:pt modelId="{CA08AEBA-63E5-4DBF-9FBE-011C241350BF}" type="parTrans" cxnId="{E3297F02-7DDA-4715-A037-17F1BE131403}">
      <dgm:prSet/>
      <dgm:spPr/>
      <dgm:t>
        <a:bodyPr/>
        <a:lstStyle/>
        <a:p>
          <a:endParaRPr lang="en-GB"/>
        </a:p>
      </dgm:t>
    </dgm:pt>
    <dgm:pt modelId="{863F4F61-C2C4-4A5D-AF62-8A06B8A34A45}" type="sibTrans" cxnId="{E3297F02-7DDA-4715-A037-17F1BE131403}">
      <dgm:prSet/>
      <dgm:spPr/>
    </dgm:pt>
    <dgm:pt modelId="{CA53A3C6-B25C-4462-BB92-985608C3DBC1}">
      <dgm:prSet/>
      <dgm:spPr/>
      <dgm:t>
        <a:bodyPr/>
        <a:lstStyle/>
        <a:p>
          <a:r>
            <a:rPr lang="en-US" dirty="0"/>
            <a:t>Touchstone Tours</a:t>
          </a:r>
        </a:p>
      </dgm:t>
    </dgm:pt>
    <dgm:pt modelId="{DA77CA02-2EE1-43CE-8D49-B9E1EC2AF08B}" type="parTrans" cxnId="{4ED55BB7-123C-480D-BE7F-062C72FF9458}">
      <dgm:prSet/>
      <dgm:spPr/>
      <dgm:t>
        <a:bodyPr/>
        <a:lstStyle/>
        <a:p>
          <a:endParaRPr lang="en-GB"/>
        </a:p>
      </dgm:t>
    </dgm:pt>
    <dgm:pt modelId="{07ECA4E7-12B3-4535-A566-EC0E9336E49C}" type="sibTrans" cxnId="{4ED55BB7-123C-480D-BE7F-062C72FF9458}">
      <dgm:prSet/>
      <dgm:spPr/>
      <dgm:t>
        <a:bodyPr/>
        <a:lstStyle/>
        <a:p>
          <a:endParaRPr lang="en-GB"/>
        </a:p>
      </dgm:t>
    </dgm:pt>
    <dgm:pt modelId="{2BCE6EC0-46F0-4FFD-8120-41F9FF8B59FD}" type="pres">
      <dgm:prSet presAssocID="{3F5FEF05-8EB8-4A54-9177-159514D88ABD}" presName="linear" presStyleCnt="0">
        <dgm:presLayoutVars>
          <dgm:animLvl val="lvl"/>
          <dgm:resizeHandles val="exact"/>
        </dgm:presLayoutVars>
      </dgm:prSet>
      <dgm:spPr/>
    </dgm:pt>
    <dgm:pt modelId="{E2166E3B-B127-4105-9512-96EE29BF7482}" type="pres">
      <dgm:prSet presAssocID="{7EAB7A21-9C8A-4F38-B007-2B970ECEE1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8EB393-6B25-4B09-9CAA-AB21509646FA}" type="pres">
      <dgm:prSet presAssocID="{7EAB7A21-9C8A-4F38-B007-2B970ECEE16A}" presName="childText" presStyleLbl="revTx" presStyleIdx="0" presStyleCnt="2">
        <dgm:presLayoutVars>
          <dgm:bulletEnabled val="1"/>
        </dgm:presLayoutVars>
      </dgm:prSet>
      <dgm:spPr/>
    </dgm:pt>
    <dgm:pt modelId="{CAD128E2-6F59-4368-9782-B68AA3EF5CC4}" type="pres">
      <dgm:prSet presAssocID="{808C496E-8ED0-4AFC-9F74-BB3A6D85E6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428329-ECDA-4C55-BAE8-B4D8D76FD487}" type="pres">
      <dgm:prSet presAssocID="{808C496E-8ED0-4AFC-9F74-BB3A6D85E65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297F02-7DDA-4715-A037-17F1BE131403}" srcId="{7EAB7A21-9C8A-4F38-B007-2B970ECEE16A}" destId="{08AF06FD-E261-456E-B195-5302136E7F10}" srcOrd="4" destOrd="0" parTransId="{CA08AEBA-63E5-4DBF-9FBE-011C241350BF}" sibTransId="{863F4F61-C2C4-4A5D-AF62-8A06B8A34A45}"/>
    <dgm:cxn modelId="{CD35F327-1398-47C9-873F-AF0E84A0B8C8}" type="presOf" srcId="{6B74596A-5373-420E-8200-B36EF67F96FF}" destId="{478EB393-6B25-4B09-9CAA-AB21509646FA}" srcOrd="0" destOrd="2" presId="urn:microsoft.com/office/officeart/2005/8/layout/vList2"/>
    <dgm:cxn modelId="{0C296129-33F4-491C-A99F-7FCD26E21146}" type="presOf" srcId="{F1E780AF-9EA0-4793-9F25-C290C331F2CC}" destId="{C9428329-ECDA-4C55-BAE8-B4D8D76FD487}" srcOrd="0" destOrd="0" presId="urn:microsoft.com/office/officeart/2005/8/layout/vList2"/>
    <dgm:cxn modelId="{65154D33-FBC4-485C-B07F-A287FA545164}" type="presOf" srcId="{47ECC340-ECEA-44C5-BC59-554AEBB989C4}" destId="{478EB393-6B25-4B09-9CAA-AB21509646FA}" srcOrd="0" destOrd="0" presId="urn:microsoft.com/office/officeart/2005/8/layout/vList2"/>
    <dgm:cxn modelId="{10203241-4EC6-4EAB-9669-D76A0018C104}" type="presOf" srcId="{7C740B7D-4F55-4E7E-A4A9-44F39C678587}" destId="{478EB393-6B25-4B09-9CAA-AB21509646FA}" srcOrd="0" destOrd="5" presId="urn:microsoft.com/office/officeart/2005/8/layout/vList2"/>
    <dgm:cxn modelId="{8A94BF62-5CE7-4ECB-9F88-D4EDA87440FB}" srcId="{3F5FEF05-8EB8-4A54-9177-159514D88ABD}" destId="{7EAB7A21-9C8A-4F38-B007-2B970ECEE16A}" srcOrd="0" destOrd="0" parTransId="{DEB4E65E-DAC7-4738-AF62-669C513FA49B}" sibTransId="{D7BE858C-42C1-457E-9D81-B53B21F4E5A3}"/>
    <dgm:cxn modelId="{309A2665-5363-4BDE-88D9-B2F24D2EA874}" type="presOf" srcId="{7EAB7A21-9C8A-4F38-B007-2B970ECEE16A}" destId="{E2166E3B-B127-4105-9512-96EE29BF7482}" srcOrd="0" destOrd="0" presId="urn:microsoft.com/office/officeart/2005/8/layout/vList2"/>
    <dgm:cxn modelId="{0682CB45-186F-447D-827D-AF123B52DC36}" type="presOf" srcId="{FEDF5526-A82A-48E9-99A2-67CDAAD3483D}" destId="{478EB393-6B25-4B09-9CAA-AB21509646FA}" srcOrd="0" destOrd="3" presId="urn:microsoft.com/office/officeart/2005/8/layout/vList2"/>
    <dgm:cxn modelId="{5C8D4267-896D-462D-9373-5C7B96C4077B}" type="presOf" srcId="{808C496E-8ED0-4AFC-9F74-BB3A6D85E657}" destId="{CAD128E2-6F59-4368-9782-B68AA3EF5CC4}" srcOrd="0" destOrd="0" presId="urn:microsoft.com/office/officeart/2005/8/layout/vList2"/>
    <dgm:cxn modelId="{4B1B4552-1682-4943-9471-B678481D8F11}" srcId="{7EAB7A21-9C8A-4F38-B007-2B970ECEE16A}" destId="{FEDF5526-A82A-48E9-99A2-67CDAAD3483D}" srcOrd="3" destOrd="0" parTransId="{BE6760E4-8A23-4E13-8E77-DC31D593126F}" sibTransId="{F4CD78AE-133E-40A5-80DF-1AA204CDDA7A}"/>
    <dgm:cxn modelId="{08070E73-9F30-4D37-B037-C62AAFC4D46E}" srcId="{808C496E-8ED0-4AFC-9F74-BB3A6D85E657}" destId="{C61B2E6D-84BB-4CEC-BDA1-ECDE4A815D87}" srcOrd="1" destOrd="0" parTransId="{319AEC2C-D907-466A-9616-F640DD5AC000}" sibTransId="{459A1255-7BDF-43B8-9382-71F34F4A3520}"/>
    <dgm:cxn modelId="{9E032276-CA35-48F9-9D4E-DEC0E5E5355E}" srcId="{7EAB7A21-9C8A-4F38-B007-2B970ECEE16A}" destId="{6B74596A-5373-420E-8200-B36EF67F96FF}" srcOrd="2" destOrd="0" parTransId="{A27FCA83-B068-4E10-807B-CA580E1851F0}" sibTransId="{23AED281-BE4D-4121-B5AE-0CA0FFEA8926}"/>
    <dgm:cxn modelId="{B4395357-4391-4A1D-A947-C4A8B0E06EB5}" srcId="{7EAB7A21-9C8A-4F38-B007-2B970ECEE16A}" destId="{7C740B7D-4F55-4E7E-A4A9-44F39C678587}" srcOrd="5" destOrd="0" parTransId="{6EBB6EC6-BAC1-465E-A195-3B6151A8A288}" sibTransId="{46FE6ED7-105B-4FF0-BE82-CC4E65E116F7}"/>
    <dgm:cxn modelId="{293F6B78-C35C-40EE-A5DE-FEE247AC8EE5}" srcId="{808C496E-8ED0-4AFC-9F74-BB3A6D85E657}" destId="{A238298D-F890-4031-B8EC-589F728DF91D}" srcOrd="3" destOrd="0" parTransId="{D528C376-3720-403E-B80A-B78A498B815E}" sibTransId="{3A332A63-657B-4376-9F19-1B03A989E354}"/>
    <dgm:cxn modelId="{63AF057E-3D2B-4635-A3E7-308EE073CEBF}" type="presOf" srcId="{3F5FEF05-8EB8-4A54-9177-159514D88ABD}" destId="{2BCE6EC0-46F0-4FFD-8120-41F9FF8B59FD}" srcOrd="0" destOrd="0" presId="urn:microsoft.com/office/officeart/2005/8/layout/vList2"/>
    <dgm:cxn modelId="{036DA386-AE28-4255-ADFB-7EF2FA29EC4B}" type="presOf" srcId="{18DE83C1-5716-47AD-87F0-8B6E8029433E}" destId="{C9428329-ECDA-4C55-BAE8-B4D8D76FD487}" srcOrd="0" destOrd="2" presId="urn:microsoft.com/office/officeart/2005/8/layout/vList2"/>
    <dgm:cxn modelId="{C574DC91-CD63-4B6F-8289-3C8B6E106428}" type="presOf" srcId="{C61B2E6D-84BB-4CEC-BDA1-ECDE4A815D87}" destId="{C9428329-ECDA-4C55-BAE8-B4D8D76FD487}" srcOrd="0" destOrd="1" presId="urn:microsoft.com/office/officeart/2005/8/layout/vList2"/>
    <dgm:cxn modelId="{BDBCA498-0E7B-4482-8285-21DF47539E40}" type="presOf" srcId="{08AF06FD-E261-456E-B195-5302136E7F10}" destId="{478EB393-6B25-4B09-9CAA-AB21509646FA}" srcOrd="0" destOrd="4" presId="urn:microsoft.com/office/officeart/2005/8/layout/vList2"/>
    <dgm:cxn modelId="{65D4E99A-FA61-46A7-8075-1B821C59E84C}" srcId="{808C496E-8ED0-4AFC-9F74-BB3A6D85E657}" destId="{F1E780AF-9EA0-4793-9F25-C290C331F2CC}" srcOrd="0" destOrd="0" parTransId="{A210E074-24B9-4171-8C6B-9E4BB1FADD1D}" sibTransId="{AC2F369D-978C-4DDD-A0F1-160AADA1697A}"/>
    <dgm:cxn modelId="{1861BB9D-6A8A-4EA5-ACEE-27654FE1A9DC}" type="presOf" srcId="{A238298D-F890-4031-B8EC-589F728DF91D}" destId="{C9428329-ECDA-4C55-BAE8-B4D8D76FD487}" srcOrd="0" destOrd="3" presId="urn:microsoft.com/office/officeart/2005/8/layout/vList2"/>
    <dgm:cxn modelId="{657D92A1-478E-42F9-830A-14158B3DDF58}" srcId="{808C496E-8ED0-4AFC-9F74-BB3A6D85E657}" destId="{18DE83C1-5716-47AD-87F0-8B6E8029433E}" srcOrd="2" destOrd="0" parTransId="{B9EF22FA-530B-410E-9AF1-45A9A88F75C4}" sibTransId="{83C584F7-1380-44D6-9C56-47F7F0433591}"/>
    <dgm:cxn modelId="{512897A7-F976-4E1B-9C3C-3640D88A4BF3}" type="presOf" srcId="{6ADDB14B-8EF9-455B-9BA9-709A2A1C9837}" destId="{C9428329-ECDA-4C55-BAE8-B4D8D76FD487}" srcOrd="0" destOrd="4" presId="urn:microsoft.com/office/officeart/2005/8/layout/vList2"/>
    <dgm:cxn modelId="{4ED55BB7-123C-480D-BE7F-062C72FF9458}" srcId="{7EAB7A21-9C8A-4F38-B007-2B970ECEE16A}" destId="{CA53A3C6-B25C-4462-BB92-985608C3DBC1}" srcOrd="1" destOrd="0" parTransId="{DA77CA02-2EE1-43CE-8D49-B9E1EC2AF08B}" sibTransId="{07ECA4E7-12B3-4535-A566-EC0E9336E49C}"/>
    <dgm:cxn modelId="{0EA858C7-0338-41FD-9242-B0276A98355F}" srcId="{3F5FEF05-8EB8-4A54-9177-159514D88ABD}" destId="{808C496E-8ED0-4AFC-9F74-BB3A6D85E657}" srcOrd="1" destOrd="0" parTransId="{BA0F5763-55F2-4CE7-BE2C-B7CF0D3DB6CE}" sibTransId="{3441672F-E885-4877-B10A-35969C5ACA22}"/>
    <dgm:cxn modelId="{7A5823CC-A555-4284-AC3D-D71D01F0D453}" type="presOf" srcId="{CA53A3C6-B25C-4462-BB92-985608C3DBC1}" destId="{478EB393-6B25-4B09-9CAA-AB21509646FA}" srcOrd="0" destOrd="1" presId="urn:microsoft.com/office/officeart/2005/8/layout/vList2"/>
    <dgm:cxn modelId="{ADDBF3F3-00F0-4E1D-96D8-9ABDDFC34381}" srcId="{808C496E-8ED0-4AFC-9F74-BB3A6D85E657}" destId="{6ADDB14B-8EF9-455B-9BA9-709A2A1C9837}" srcOrd="4" destOrd="0" parTransId="{03EDB9AC-DB43-4F00-AFFB-4E3DD9690C7C}" sibTransId="{1E69245C-561B-43EC-9722-06543432BA60}"/>
    <dgm:cxn modelId="{620891FA-C1B5-46FF-A82A-D6754426F998}" srcId="{7EAB7A21-9C8A-4F38-B007-2B970ECEE16A}" destId="{47ECC340-ECEA-44C5-BC59-554AEBB989C4}" srcOrd="0" destOrd="0" parTransId="{41880E31-1B01-46BB-8FB3-0D4F69146531}" sibTransId="{762FA5BD-34DC-4DC0-BFC2-9CF992BFDC97}"/>
    <dgm:cxn modelId="{548C82E2-E59D-41F3-BB75-FE06BB0AC4F8}" type="presParOf" srcId="{2BCE6EC0-46F0-4FFD-8120-41F9FF8B59FD}" destId="{E2166E3B-B127-4105-9512-96EE29BF7482}" srcOrd="0" destOrd="0" presId="urn:microsoft.com/office/officeart/2005/8/layout/vList2"/>
    <dgm:cxn modelId="{BCEBA7E6-B073-4217-AED9-B1CDEB9F613B}" type="presParOf" srcId="{2BCE6EC0-46F0-4FFD-8120-41F9FF8B59FD}" destId="{478EB393-6B25-4B09-9CAA-AB21509646FA}" srcOrd="1" destOrd="0" presId="urn:microsoft.com/office/officeart/2005/8/layout/vList2"/>
    <dgm:cxn modelId="{4F3D2334-AD73-4959-BEAA-7AD15A63D1C2}" type="presParOf" srcId="{2BCE6EC0-46F0-4FFD-8120-41F9FF8B59FD}" destId="{CAD128E2-6F59-4368-9782-B68AA3EF5CC4}" srcOrd="2" destOrd="0" presId="urn:microsoft.com/office/officeart/2005/8/layout/vList2"/>
    <dgm:cxn modelId="{7B69F22A-1369-42E2-8969-057AC1358784}" type="presParOf" srcId="{2BCE6EC0-46F0-4FFD-8120-41F9FF8B59FD}" destId="{C9428329-ECDA-4C55-BAE8-B4D8D76FD4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71788-FF02-4F8A-9015-C6E42F9F46A4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35A65-A1AB-4E20-AF8E-0382C3E7E91E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Run by students, for students</a:t>
          </a:r>
          <a:endParaRPr lang="en-US" sz="2700" kern="1200" dirty="0"/>
        </a:p>
      </dsp:txBody>
      <dsp:txXfrm>
        <a:off x="0" y="0"/>
        <a:ext cx="6263640" cy="1376171"/>
      </dsp:txXfrm>
    </dsp:sp>
    <dsp:sp modelId="{0BF88635-4033-42E1-9361-07BCF0C55AC2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E8745-9E85-487F-805D-3D2C3981F772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Student centred, student focused: student ‘voice’ will be embedded within the project</a:t>
          </a:r>
          <a:endParaRPr lang="en-US" sz="2700" kern="1200" dirty="0"/>
        </a:p>
      </dsp:txBody>
      <dsp:txXfrm>
        <a:off x="0" y="1376171"/>
        <a:ext cx="6263640" cy="1376171"/>
      </dsp:txXfrm>
    </dsp:sp>
    <dsp:sp modelId="{C75F553A-3D00-451E-882C-003208E5687A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43C13-5B91-47C6-9409-61CF51645E30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Accessible for all</a:t>
          </a:r>
          <a:endParaRPr lang="en-US" sz="2700" kern="1200" dirty="0"/>
        </a:p>
      </dsp:txBody>
      <dsp:txXfrm>
        <a:off x="0" y="2752343"/>
        <a:ext cx="6263640" cy="1376171"/>
      </dsp:txXfrm>
    </dsp:sp>
    <dsp:sp modelId="{59B22198-5D0A-4E16-9ADF-E30AC0A2DEEF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74592-90A9-4BD6-A105-93A1DEA89B0C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Inclusive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0" y="4128515"/>
        <a:ext cx="6263640" cy="13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CFB3C-2D33-4D61-ACD0-14AAECF3BF82}">
      <dsp:nvSpPr>
        <dsp:cNvPr id="0" name=""/>
        <dsp:cNvSpPr/>
      </dsp:nvSpPr>
      <dsp:spPr>
        <a:xfrm>
          <a:off x="0" y="381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035D-64D1-497C-90D8-22B31CF47793}">
      <dsp:nvSpPr>
        <dsp:cNvPr id="0" name=""/>
        <dsp:cNvSpPr/>
      </dsp:nvSpPr>
      <dsp:spPr>
        <a:xfrm>
          <a:off x="0" y="3816"/>
          <a:ext cx="6893773" cy="163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new Library Pavilion is an </a:t>
          </a:r>
          <a:r>
            <a:rPr lang="en-GB" sz="2400" b="1" kern="1200" dirty="0"/>
            <a:t>extension</a:t>
          </a:r>
          <a:r>
            <a:rPr lang="en-GB" sz="2400" kern="1200" dirty="0"/>
            <a:t> of the current library rather than a different library: almost like an extra room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It will be </a:t>
          </a:r>
          <a:r>
            <a:rPr lang="en-GB" sz="2400" b="1" kern="1200" dirty="0"/>
            <a:t>bookless!</a:t>
          </a:r>
          <a:endParaRPr lang="en-US" sz="2400" kern="1200" dirty="0"/>
        </a:p>
      </dsp:txBody>
      <dsp:txXfrm>
        <a:off x="0" y="3816"/>
        <a:ext cx="6893773" cy="1633927"/>
      </dsp:txXfrm>
    </dsp:sp>
    <dsp:sp modelId="{5CDC8803-B4DE-44C3-890D-B60839F2D867}">
      <dsp:nvSpPr>
        <dsp:cNvPr id="0" name=""/>
        <dsp:cNvSpPr/>
      </dsp:nvSpPr>
      <dsp:spPr>
        <a:xfrm>
          <a:off x="0" y="163774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18194-BE8B-4185-B611-9C1A11E539D5}">
      <dsp:nvSpPr>
        <dsp:cNvPr id="0" name=""/>
        <dsp:cNvSpPr/>
      </dsp:nvSpPr>
      <dsp:spPr>
        <a:xfrm>
          <a:off x="0" y="1637743"/>
          <a:ext cx="6893773" cy="159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 April 2022, we opened our new Student Centre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Key that the Library Pavilion is </a:t>
          </a:r>
          <a:r>
            <a:rPr lang="en-GB" sz="2400" b="1" kern="1200" dirty="0"/>
            <a:t>different to</a:t>
          </a:r>
          <a:r>
            <a:rPr lang="en-GB" sz="2400" kern="1200" dirty="0"/>
            <a:t> and </a:t>
          </a:r>
          <a:r>
            <a:rPr lang="en-GB" sz="2400" b="1" kern="1200" dirty="0"/>
            <a:t>distinct from </a:t>
          </a:r>
          <a:r>
            <a:rPr lang="en-GB" sz="2400" kern="1200" dirty="0"/>
            <a:t>the Student Centre, since they will be situated quite close together on campus</a:t>
          </a:r>
          <a:endParaRPr lang="en-US" sz="2400" kern="1200" dirty="0"/>
        </a:p>
      </dsp:txBody>
      <dsp:txXfrm>
        <a:off x="0" y="1637743"/>
        <a:ext cx="6893773" cy="1599159"/>
      </dsp:txXfrm>
    </dsp:sp>
    <dsp:sp modelId="{F520F37E-4191-4B85-ACF2-A84D98D41CE9}">
      <dsp:nvSpPr>
        <dsp:cNvPr id="0" name=""/>
        <dsp:cNvSpPr/>
      </dsp:nvSpPr>
      <dsp:spPr>
        <a:xfrm>
          <a:off x="0" y="3236902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BB75D-0BD1-4073-861F-A26DD60E33DB}">
      <dsp:nvSpPr>
        <dsp:cNvPr id="0" name=""/>
        <dsp:cNvSpPr/>
      </dsp:nvSpPr>
      <dsp:spPr>
        <a:xfrm>
          <a:off x="0" y="3236902"/>
          <a:ext cx="6900512" cy="108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However it is a different building, at the other end of the campus. How do we bridge that gap?</a:t>
          </a:r>
          <a:endParaRPr lang="en-US" sz="2400" kern="1200" dirty="0"/>
        </a:p>
      </dsp:txBody>
      <dsp:txXfrm>
        <a:off x="0" y="3236902"/>
        <a:ext cx="6900512" cy="1083808"/>
      </dsp:txXfrm>
    </dsp:sp>
    <dsp:sp modelId="{8E7DF368-867A-4314-B8F2-4E0391052414}">
      <dsp:nvSpPr>
        <dsp:cNvPr id="0" name=""/>
        <dsp:cNvSpPr/>
      </dsp:nvSpPr>
      <dsp:spPr>
        <a:xfrm>
          <a:off x="0" y="4320711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942A8-1941-40EA-BE9D-11037E127591}">
      <dsp:nvSpPr>
        <dsp:cNvPr id="0" name=""/>
        <dsp:cNvSpPr/>
      </dsp:nvSpPr>
      <dsp:spPr>
        <a:xfrm>
          <a:off x="0" y="4320711"/>
          <a:ext cx="6900512" cy="10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</a:t>
          </a:r>
          <a:r>
            <a:rPr lang="en-GB" sz="2400" b="1" kern="1200" dirty="0"/>
            <a:t>essence</a:t>
          </a:r>
          <a:r>
            <a:rPr lang="en-GB" sz="2400" kern="1200" dirty="0"/>
            <a:t> of the library; in a new building… </a:t>
          </a:r>
          <a:r>
            <a:rPr lang="en-GB" sz="2400" b="1" kern="1200" dirty="0"/>
            <a:t>how </a:t>
          </a:r>
          <a:r>
            <a:rPr lang="en-GB" sz="2400" kern="1200" dirty="0"/>
            <a:t>do we recreate that?</a:t>
          </a:r>
          <a:endParaRPr lang="en-US" sz="2400" kern="1200" dirty="0"/>
        </a:p>
      </dsp:txBody>
      <dsp:txXfrm>
        <a:off x="0" y="4320711"/>
        <a:ext cx="6900512" cy="1072363"/>
      </dsp:txXfrm>
    </dsp:sp>
    <dsp:sp modelId="{3051CECD-96EC-4721-B8A8-4CCFF4C88DF8}">
      <dsp:nvSpPr>
        <dsp:cNvPr id="0" name=""/>
        <dsp:cNvSpPr/>
      </dsp:nvSpPr>
      <dsp:spPr>
        <a:xfrm>
          <a:off x="0" y="5393074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8B94C-1FC6-4C21-9393-D3EC8404E427}">
      <dsp:nvSpPr>
        <dsp:cNvPr id="0" name=""/>
        <dsp:cNvSpPr/>
      </dsp:nvSpPr>
      <dsp:spPr>
        <a:xfrm>
          <a:off x="0" y="5393074"/>
          <a:ext cx="6900512" cy="108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b="1" kern="1200" dirty="0"/>
            <a:t>The Library Vibes…</a:t>
          </a:r>
          <a:endParaRPr lang="en-US" sz="5000" kern="1200" dirty="0"/>
        </a:p>
      </dsp:txBody>
      <dsp:txXfrm>
        <a:off x="0" y="5393074"/>
        <a:ext cx="6900512" cy="1083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66E3B-B127-4105-9512-96EE29BF7482}">
      <dsp:nvSpPr>
        <dsp:cNvPr id="0" name=""/>
        <dsp:cNvSpPr/>
      </dsp:nvSpPr>
      <dsp:spPr>
        <a:xfrm>
          <a:off x="0" y="13642"/>
          <a:ext cx="626364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Engagement activities have included:</a:t>
          </a:r>
          <a:endParaRPr lang="en-US" sz="3100" kern="1200" dirty="0"/>
        </a:p>
      </dsp:txBody>
      <dsp:txXfrm>
        <a:off x="36296" y="49938"/>
        <a:ext cx="6191048" cy="670943"/>
      </dsp:txXfrm>
    </dsp:sp>
    <dsp:sp modelId="{478EB393-6B25-4B09-9CAA-AB21509646FA}">
      <dsp:nvSpPr>
        <dsp:cNvPr id="0" name=""/>
        <dsp:cNvSpPr/>
      </dsp:nvSpPr>
      <dsp:spPr>
        <a:xfrm>
          <a:off x="0" y="757177"/>
          <a:ext cx="6263640" cy="282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Ad hoc engagement outside the Library (Tea and Talk)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Touchstone Tours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Peer-led sessions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Social media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Collaboration with the Students Union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Meetings with specific student groups</a:t>
          </a:r>
          <a:endParaRPr lang="en-US" sz="2400" kern="1200" dirty="0"/>
        </a:p>
      </dsp:txBody>
      <dsp:txXfrm>
        <a:off x="0" y="757177"/>
        <a:ext cx="6263640" cy="2823479"/>
      </dsp:txXfrm>
    </dsp:sp>
    <dsp:sp modelId="{CAD128E2-6F59-4368-9782-B68AA3EF5CC4}">
      <dsp:nvSpPr>
        <dsp:cNvPr id="0" name=""/>
        <dsp:cNvSpPr/>
      </dsp:nvSpPr>
      <dsp:spPr>
        <a:xfrm>
          <a:off x="0" y="3580657"/>
          <a:ext cx="6263640" cy="743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Recurring themes:</a:t>
          </a:r>
          <a:endParaRPr lang="en-US" sz="3100" kern="1200"/>
        </a:p>
      </dsp:txBody>
      <dsp:txXfrm>
        <a:off x="36296" y="3616953"/>
        <a:ext cx="6191048" cy="670943"/>
      </dsp:txXfrm>
    </dsp:sp>
    <dsp:sp modelId="{C9428329-ECDA-4C55-BAE8-B4D8D76FD487}">
      <dsp:nvSpPr>
        <dsp:cNvPr id="0" name=""/>
        <dsp:cNvSpPr/>
      </dsp:nvSpPr>
      <dsp:spPr>
        <a:xfrm>
          <a:off x="0" y="4324192"/>
          <a:ext cx="626364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Power and connectivity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Study spaces and furniture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Clarity in zoning and signage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Ambience, ‘vibes’ and aesthetics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Should the Library function as a social space?</a:t>
          </a:r>
        </a:p>
      </dsp:txBody>
      <dsp:txXfrm>
        <a:off x="0" y="4324192"/>
        <a:ext cx="6263640" cy="20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656D-0A2B-9E24-674B-2D03187C3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A9630-7B33-B897-9E86-175C8E0D0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7D9D-CCE4-4A48-BA49-9E54CABB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8ADC5-0866-A008-E18A-D16AB248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CA2A-AA0F-E454-C148-7FE102BA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2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1A79-F3FC-BA91-81BE-856F1AD2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29407-F9D7-CE19-98F0-66263F38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175A-2330-4B43-2498-9EC73F14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F2885-8953-366E-AD59-D7DFB52D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AD53-909A-0CB4-58B3-82F894C0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1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44F8C-FFCE-AEB7-F5E5-D52754040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37D43-4007-12D0-A1B3-AE4F1066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F883-8AF4-2C1D-5CFB-7B458669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34BE-9236-9325-0C8D-2425D83A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335F-C880-3686-93CC-696D4F2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01EE-0B48-9DC0-3207-C05B31B9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E44C9-FDCE-AC6C-3B6C-3DD63E89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65E5-3058-FA19-D3E4-6642F06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EACD5-E032-EFF4-87AA-8C759CE0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179E4-0FB7-802B-D40B-5F2796FF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8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0B4B-C1D4-43E0-02B5-3C8CDDE5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EAC82-6700-7929-8EE2-7E5D3163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6481-9586-C9F2-21D5-126BC8DE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69CEB-A355-0919-DAC7-21894710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1537C-1FC0-7DE6-B410-CF23020E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8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E458-746B-1B87-90E8-76189026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CFEE-5C75-B874-62EE-00344425A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0A42B-C2CB-EC2F-3D23-5803064E2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A2DB4-8C31-ECC7-C36D-72B1BA32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CC94-E5C6-7C2C-CE15-B4932964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3A64F-FE60-B738-878D-CB648DA8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4C94-23BB-7CFF-19CF-A99857B9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77FB9-4CD4-AD1E-248B-6852B2DD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447A4-3FBC-6F0A-8162-6EC61162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FDE61-A5F0-7D91-EEC4-C569D801F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2CB74-C4E1-C620-7223-950786406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A9AA7-5560-9AC6-5B4E-2815176F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00C2C-F7F5-B5F8-AF89-872CA53D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B8CA6-DCE9-A405-4A06-19731418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0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79B3-82A9-FF08-7B7C-85702F9C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176D5-670F-E9A3-361B-74FC2722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08239-390E-BD6F-8AE5-F7394B9C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50864-70F2-4D26-B5C7-34175C17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46214-366C-C075-17AB-7DA04721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53D1D-CD9C-D252-35E4-ECDB37F7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3FC92-C4CC-AF36-8072-F3D812E1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C280-8A3D-6AC7-A7F1-BF14BA49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3189-1DA3-8830-CC84-201CDB31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414C4-7828-C474-A2F4-1F87D7CE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68AF6-0E47-F135-0D83-1EE41CA2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A3F08-A257-33B6-CC15-50C7686C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4F071-29F7-ED68-6689-06EFB48A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EC3B-B862-D5D4-3888-5CF0F162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3927E0-BE07-F42F-2DBC-726E4C9F1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181A4-DD1F-4CC8-7A1A-4250F65F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9F7E-71B3-22F2-1713-35F541E5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680F0-DBB9-2F68-0594-144F88A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D76FC-3749-6D4D-EA47-743C555D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2E6D7-6F13-2D2F-00C8-6350033A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17F53-B8DB-F063-0BBA-14F6035B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2C38-E236-04F4-D597-EF6D7DA16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6B5A-1F33-41E7-A04A-3E62839B0635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92173-B3D3-104F-D613-447AB29D4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70AC-390F-FAD5-206C-B35D11FEA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BE8A-0070-4E09-BE2F-3930D8CB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grass, outdoor, field&#10;&#10;Description automatically generated">
            <a:extLst>
              <a:ext uri="{FF2B5EF4-FFF2-40B4-BE49-F238E27FC236}">
                <a16:creationId xmlns:a16="http://schemas.microsoft.com/office/drawing/2014/main" id="{9D06FAA7-DD8E-5BB2-E411-5E96FB3B6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153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: Rounded Corners 39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 41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CBE4-08D3-11B8-CBCB-F1E649B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613626" cy="3501264"/>
          </a:xfrm>
        </p:spPr>
        <p:txBody>
          <a:bodyPr>
            <a:normAutofit/>
          </a:bodyPr>
          <a:lstStyle/>
          <a:p>
            <a:r>
              <a:rPr lang="en-GB" sz="3000" b="1" i="1" dirty="0"/>
              <a:t>‘What are the Library Vibes?’</a:t>
            </a:r>
            <a:br>
              <a:rPr lang="en-GB" sz="3000" b="1" i="1" dirty="0"/>
            </a:br>
            <a:br>
              <a:rPr lang="en-GB" sz="3000" b="1" i="1" dirty="0"/>
            </a:br>
            <a:r>
              <a:rPr lang="en-GB" sz="3000" b="1" dirty="0"/>
              <a:t>Student Engagement at the University of Sussex 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CAD40-9087-F221-523E-D6B401480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Eleanor Ferguson </a:t>
            </a:r>
          </a:p>
          <a:p>
            <a:r>
              <a:rPr lang="en-GB" sz="2800" dirty="0"/>
              <a:t>June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FCC46-4C0F-4133-AF89-6EBE66482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572000"/>
            <a:ext cx="2156883" cy="21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floor, chair, indoor, furniture&#10;&#10;Description automatically generated">
            <a:extLst>
              <a:ext uri="{FF2B5EF4-FFF2-40B4-BE49-F238E27FC236}">
                <a16:creationId xmlns:a16="http://schemas.microsoft.com/office/drawing/2014/main" id="{E06868EF-CD16-60FF-E650-CBDDB224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22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401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4E306-4E0A-315C-B48B-4336D07F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 b="1" dirty="0"/>
              <a:t>The student view and voice: findings</a:t>
            </a:r>
            <a:endParaRPr lang="en-GB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847660-83C6-7F26-3065-B88AAB00B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35455"/>
              </p:ext>
            </p:extLst>
          </p:nvPr>
        </p:nvGraphicFramePr>
        <p:xfrm>
          <a:off x="5093208" y="228599"/>
          <a:ext cx="6263640" cy="639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64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D8F98-5353-0D33-036A-E659A749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The student view and voice: findings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D89D-1CEC-B3F7-CEE7-6B908127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Consultation with Access Sussex: </a:t>
            </a:r>
          </a:p>
          <a:p>
            <a:pPr marL="0" indent="0">
              <a:buNone/>
            </a:pPr>
            <a:r>
              <a:rPr lang="en-GB" sz="2200" b="0" i="0" dirty="0">
                <a:effectLst/>
              </a:rPr>
              <a:t>‘Access Sussex is a student-led campaign that aims to make the University of Sussex accessible to everyone, including to students and staff with visible or invisible disabilities, long-term conditions and those who are neurodivergent’. </a:t>
            </a:r>
            <a:endParaRPr lang="en-GB" sz="2200" dirty="0"/>
          </a:p>
          <a:p>
            <a:pPr marL="0" indent="0">
              <a:buNone/>
            </a:pPr>
            <a:r>
              <a:rPr lang="en-GB" sz="2400" b="1" dirty="0"/>
              <a:t>Key concerns:</a:t>
            </a:r>
          </a:p>
          <a:p>
            <a:r>
              <a:rPr lang="en-GB" sz="2200" b="0" i="0" dirty="0">
                <a:effectLst/>
              </a:rPr>
              <a:t>Accessible furniture</a:t>
            </a:r>
          </a:p>
          <a:p>
            <a:r>
              <a:rPr lang="en-GB" sz="2200" dirty="0"/>
              <a:t>Lifts: distance from entrance; clear route</a:t>
            </a:r>
          </a:p>
          <a:p>
            <a:r>
              <a:rPr lang="en-GB" sz="2200" dirty="0"/>
              <a:t>Lighting</a:t>
            </a:r>
          </a:p>
          <a:p>
            <a:r>
              <a:rPr lang="en-GB" sz="2200" dirty="0"/>
              <a:t>Signage and way-finding</a:t>
            </a:r>
          </a:p>
          <a:p>
            <a:r>
              <a:rPr lang="en-GB" sz="2200" dirty="0"/>
              <a:t>An alternative entrance</a:t>
            </a:r>
          </a:p>
          <a:p>
            <a:endParaRPr lang="en-GB" sz="2200" b="0" i="0" dirty="0">
              <a:effectLst/>
            </a:endParaRPr>
          </a:p>
          <a:p>
            <a:endParaRPr lang="en-GB" sz="2200" b="0" i="0" dirty="0">
              <a:effectLst/>
            </a:endParaRPr>
          </a:p>
          <a:p>
            <a:endParaRPr lang="en-GB" sz="2200" b="0" i="0" dirty="0">
              <a:effectLst/>
            </a:endParaRP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6950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15546-8151-EC09-64F5-8BD842C9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b="1" dirty="0"/>
              <a:t>Student engagement and UX: how do we do it?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C23F-C77E-7DAB-F5B5-A4CB2639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9899"/>
            <a:ext cx="6224335" cy="6676007"/>
          </a:xfrm>
        </p:spPr>
        <p:txBody>
          <a:bodyPr anchor="ctr">
            <a:normAutofit/>
          </a:bodyPr>
          <a:lstStyle/>
          <a:p>
            <a:r>
              <a:rPr lang="en-GB" dirty="0"/>
              <a:t>Put simply, engagement is a </a:t>
            </a:r>
            <a:r>
              <a:rPr lang="en-GB" b="1" dirty="0"/>
              <a:t>conversation</a:t>
            </a:r>
          </a:p>
          <a:p>
            <a:r>
              <a:rPr lang="en-GB" dirty="0"/>
              <a:t>Speak to students on their platforms! Email? No. Paper? No. Students are ‘born digital’</a:t>
            </a:r>
          </a:p>
          <a:p>
            <a:r>
              <a:rPr lang="en-GB" dirty="0"/>
              <a:t>Don’t underestimate the power of just talking to people! </a:t>
            </a:r>
          </a:p>
          <a:p>
            <a:r>
              <a:rPr lang="en-GB" dirty="0"/>
              <a:t>Decide what you want to find out: but don’t be too prescriptive</a:t>
            </a:r>
          </a:p>
          <a:p>
            <a:r>
              <a:rPr lang="en-GB" dirty="0"/>
              <a:t>Don’t presume or assume! What we find problematic is almost certainly different for our users</a:t>
            </a:r>
          </a:p>
          <a:p>
            <a:r>
              <a:rPr lang="en-GB" dirty="0"/>
              <a:t>Ask for help! Collaboration is key.</a:t>
            </a:r>
          </a:p>
          <a:p>
            <a:r>
              <a:rPr lang="en-GB" dirty="0"/>
              <a:t>Bookless…?</a:t>
            </a:r>
          </a:p>
        </p:txBody>
      </p:sp>
    </p:spTree>
    <p:extLst>
      <p:ext uri="{BB962C8B-B14F-4D97-AF65-F5344CB8AC3E}">
        <p14:creationId xmlns:p14="http://schemas.microsoft.com/office/powerpoint/2010/main" val="88714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3E10D-4B9C-312F-7826-5C2400F0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The future…?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157B-5F99-DED6-50BE-8799B42D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99533"/>
            <a:ext cx="7057858" cy="5677430"/>
          </a:xfrm>
        </p:spPr>
        <p:txBody>
          <a:bodyPr anchor="ctr">
            <a:normAutofit fontScale="4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5900" dirty="0"/>
              <a:t>Return to substantive grade 3 Library Assistant role?</a:t>
            </a:r>
          </a:p>
          <a:p>
            <a:r>
              <a:rPr lang="en-GB" sz="5900" dirty="0"/>
              <a:t>Continuation of UX and student engagement work to enhance our customer service offer</a:t>
            </a:r>
          </a:p>
          <a:p>
            <a:r>
              <a:rPr lang="en-GB" sz="5900" dirty="0"/>
              <a:t>Supporting and encouraging other staff to initiate and facilitate their own projects</a:t>
            </a:r>
          </a:p>
          <a:p>
            <a:r>
              <a:rPr lang="en-GB" sz="5900" dirty="0"/>
              <a:t>Identifying useful training opportunities for the Frontline Services team</a:t>
            </a:r>
          </a:p>
          <a:p>
            <a:r>
              <a:rPr lang="en-GB" sz="5900" dirty="0"/>
              <a:t>Utilising project management skills</a:t>
            </a:r>
          </a:p>
          <a:p>
            <a:r>
              <a:rPr lang="en-GB" sz="5900" dirty="0"/>
              <a:t>Project management training and potential qualification!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28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53EE3-ED2E-0C10-6314-6A9874FE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My career ‘journey’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C426-783F-4044-8D09-991CC5A6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 am currently on secondment as a Senior Project Assistant, working on the design brief for a new library building on campus</a:t>
            </a:r>
          </a:p>
          <a:p>
            <a:r>
              <a:rPr lang="en-GB" dirty="0"/>
              <a:t>Imperial War Museum library and archive</a:t>
            </a:r>
          </a:p>
          <a:p>
            <a:r>
              <a:rPr lang="en-GB" dirty="0"/>
              <a:t>Public libraries in Glasgow and East Renfrewshire</a:t>
            </a:r>
          </a:p>
          <a:p>
            <a:r>
              <a:rPr lang="en-GB" dirty="0"/>
              <a:t>University of Sussex Library: Frontline Services</a:t>
            </a:r>
          </a:p>
          <a:p>
            <a:r>
              <a:rPr lang="en-GB" dirty="0"/>
              <a:t>3 years as a library assistant: I took on as many extra projects as I could…</a:t>
            </a:r>
          </a:p>
        </p:txBody>
      </p:sp>
    </p:spTree>
    <p:extLst>
      <p:ext uri="{BB962C8B-B14F-4D97-AF65-F5344CB8AC3E}">
        <p14:creationId xmlns:p14="http://schemas.microsoft.com/office/powerpoint/2010/main" val="31938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F4CE8-355C-6EA9-BA61-71E504DD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63" y="993774"/>
            <a:ext cx="3200400" cy="44611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Extra projects included…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CAA1-A566-19DF-9D2F-4D9DF804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Administrator for the Library’s CSE (Customer Service Excellence) submission</a:t>
            </a:r>
          </a:p>
          <a:p>
            <a:r>
              <a:rPr lang="en-GB" dirty="0"/>
              <a:t>Facilitating the Library Assistant Forum and communicating feedback to senior managers</a:t>
            </a:r>
          </a:p>
          <a:p>
            <a:r>
              <a:rPr lang="en-GB" dirty="0"/>
              <a:t>Social Media Champion</a:t>
            </a:r>
          </a:p>
          <a:p>
            <a:r>
              <a:rPr lang="en-GB" dirty="0"/>
              <a:t>Active member of working groups within the Library including Decolonisation, UX, and Comms and Publicity</a:t>
            </a:r>
          </a:p>
          <a:p>
            <a:r>
              <a:rPr lang="en-GB" dirty="0"/>
              <a:t>Delivering online workshops and presentations, both internally and externally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0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C8A07-F830-FE69-9B56-4634F44A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Skills gained</a:t>
            </a:r>
          </a:p>
        </p:txBody>
      </p:sp>
      <p:sp>
        <p:nvSpPr>
          <p:cNvPr id="29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EEEE7F3-3ED1-E840-5E43-186EBE83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Excellent communication skills</a:t>
            </a:r>
          </a:p>
          <a:p>
            <a:r>
              <a:rPr lang="en-GB" dirty="0"/>
              <a:t>Managing multiple projects at once</a:t>
            </a:r>
          </a:p>
          <a:p>
            <a:r>
              <a:rPr lang="en-GB" dirty="0"/>
              <a:t>Sticking to deadlines!</a:t>
            </a:r>
          </a:p>
          <a:p>
            <a:r>
              <a:rPr lang="en-GB" dirty="0"/>
              <a:t>Engaging and motivating other staff</a:t>
            </a:r>
          </a:p>
          <a:p>
            <a:r>
              <a:rPr lang="en-GB" dirty="0"/>
              <a:t>Collaboration and team work</a:t>
            </a:r>
          </a:p>
          <a:p>
            <a:r>
              <a:rPr lang="en-GB" dirty="0"/>
              <a:t>Enhanced understanding: of the Library as a holistic organisation and its place in the wider University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91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02434-2B1E-7715-0166-82C0A94F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57189"/>
            <a:ext cx="3936111" cy="5567891"/>
          </a:xfrm>
        </p:spPr>
        <p:txBody>
          <a:bodyPr>
            <a:normAutofit/>
          </a:bodyPr>
          <a:lstStyle/>
          <a:p>
            <a:r>
              <a:rPr lang="en-GB" sz="5400" b="1" dirty="0"/>
              <a:t>The Library Pavilion vision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3D7BCB-7005-EE08-0A12-025C66F77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3254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04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34D6-1F2E-F555-7AE6-32C9C00A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637426"/>
            <a:ext cx="4119239" cy="5583148"/>
          </a:xfrm>
        </p:spPr>
        <p:txBody>
          <a:bodyPr anchor="ctr">
            <a:normAutofit/>
          </a:bodyPr>
          <a:lstStyle/>
          <a:p>
            <a:r>
              <a:rPr lang="en-GB" sz="5400" b="1" dirty="0"/>
              <a:t>The Library Pavilion vision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0E44C5-9599-4418-B213-BBA74A08E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85508"/>
              </p:ext>
            </p:extLst>
          </p:nvPr>
        </p:nvGraphicFramePr>
        <p:xfrm>
          <a:off x="4648018" y="124286"/>
          <a:ext cx="6900512" cy="648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8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07CA5-D022-59B8-6367-04FFAFCD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What are the ‘Library Vibes’?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0006-4E68-527D-7FAF-3ADCD15C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Warmth (both temperate and atmospheric)</a:t>
            </a:r>
          </a:p>
          <a:p>
            <a:r>
              <a:rPr lang="en-GB" sz="3200" dirty="0"/>
              <a:t>‘Homeness’</a:t>
            </a:r>
          </a:p>
          <a:p>
            <a:r>
              <a:rPr lang="en-GB" sz="3200" dirty="0"/>
              <a:t>Sense of community/solidarity</a:t>
            </a:r>
          </a:p>
          <a:p>
            <a:r>
              <a:rPr lang="en-GB" sz="3200" dirty="0"/>
              <a:t>Views of nature</a:t>
            </a:r>
          </a:p>
          <a:p>
            <a:r>
              <a:rPr lang="en-GB" sz="3200" dirty="0"/>
              <a:t>Acoustics</a:t>
            </a:r>
          </a:p>
          <a:p>
            <a:r>
              <a:rPr lang="en-GB" sz="3200" dirty="0"/>
              <a:t>Softer lighting</a:t>
            </a:r>
          </a:p>
          <a:p>
            <a:r>
              <a:rPr lang="en-GB" sz="3200" dirty="0"/>
              <a:t>Muted colours</a:t>
            </a:r>
          </a:p>
          <a:p>
            <a:r>
              <a:rPr lang="en-GB" sz="3200" dirty="0"/>
              <a:t>Variety!</a:t>
            </a:r>
          </a:p>
          <a:p>
            <a:r>
              <a:rPr lang="en-GB" sz="3200" dirty="0"/>
              <a:t>BRICKS!</a:t>
            </a:r>
          </a:p>
        </p:txBody>
      </p:sp>
    </p:spTree>
    <p:extLst>
      <p:ext uri="{BB962C8B-B14F-4D97-AF65-F5344CB8AC3E}">
        <p14:creationId xmlns:p14="http://schemas.microsoft.com/office/powerpoint/2010/main" val="366823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C5047C4-7177-30C8-D1FD-E8BB4163F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0" b="119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97F0ECD0-FBB7-9791-13E9-076E956C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15"/>
          <a:stretch/>
        </p:blipFill>
        <p:spPr>
          <a:xfrm>
            <a:off x="389467" y="10"/>
            <a:ext cx="1148079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50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642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‘What are the Library Vibes?’  Student Engagement at the University of Sussex Library</vt:lpstr>
      <vt:lpstr>My career ‘journey’</vt:lpstr>
      <vt:lpstr>Extra projects included…</vt:lpstr>
      <vt:lpstr>Skills gained</vt:lpstr>
      <vt:lpstr>The Library Pavilion vision</vt:lpstr>
      <vt:lpstr>The Library Pavilion vision</vt:lpstr>
      <vt:lpstr>What are the ‘Library Vibes’?</vt:lpstr>
      <vt:lpstr>PowerPoint Presentation</vt:lpstr>
      <vt:lpstr>PowerPoint Presentation</vt:lpstr>
      <vt:lpstr>PowerPoint Presentation</vt:lpstr>
      <vt:lpstr>The student view and voice: findings</vt:lpstr>
      <vt:lpstr>The student view and voice: findings</vt:lpstr>
      <vt:lpstr>Student engagement and UX: how do we do it?</vt:lpstr>
      <vt:lpstr>The future…?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Pavilion</dc:title>
  <dc:creator>Eleanor Ferguson</dc:creator>
  <cp:lastModifiedBy>Claire Browne</cp:lastModifiedBy>
  <cp:revision>72</cp:revision>
  <dcterms:created xsi:type="dcterms:W3CDTF">2022-05-16T10:13:48Z</dcterms:created>
  <dcterms:modified xsi:type="dcterms:W3CDTF">2022-06-27T08:09:15Z</dcterms:modified>
</cp:coreProperties>
</file>